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77" r:id="rId2"/>
    <p:sldId id="305" r:id="rId3"/>
    <p:sldId id="309" r:id="rId4"/>
    <p:sldId id="292" r:id="rId5"/>
    <p:sldId id="293" r:id="rId6"/>
    <p:sldId id="304" r:id="rId7"/>
    <p:sldId id="306" r:id="rId8"/>
    <p:sldId id="307" r:id="rId9"/>
    <p:sldId id="308" r:id="rId10"/>
    <p:sldId id="287" r:id="rId11"/>
    <p:sldId id="289" r:id="rId12"/>
    <p:sldId id="290" r:id="rId13"/>
  </p:sldIdLst>
  <p:sldSz cx="9144000" cy="5143500" type="screen16x9"/>
  <p:notesSz cx="6858000" cy="9144000"/>
  <p:custDataLst>
    <p:tags r:id="rId1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Основная часть" id="{1D831B23-5C8A-495C-9ED4-6A6DB5748593}">
          <p14:sldIdLst>
            <p14:sldId id="277"/>
            <p14:sldId id="305"/>
            <p14:sldId id="309"/>
            <p14:sldId id="292"/>
            <p14:sldId id="293"/>
            <p14:sldId id="304"/>
            <p14:sldId id="306"/>
            <p14:sldId id="307"/>
            <p14:sldId id="308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Smirnova" initials="TS" lastIdx="1" clrIdx="0">
    <p:extLst>
      <p:ext uri="{19B8F6BF-5375-455C-9EA6-DF929625EA0E}">
        <p15:presenceInfo xmlns:p15="http://schemas.microsoft.com/office/powerpoint/2012/main" xmlns="" userId="Tatiana Smir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ABABA"/>
    <a:srgbClr val="3FB1FF"/>
    <a:srgbClr val="D1EAFF"/>
    <a:srgbClr val="0EAFE8"/>
    <a:srgbClr val="0070BA"/>
    <a:srgbClr val="F5F5F5"/>
    <a:srgbClr val="CBECF9"/>
    <a:srgbClr val="DDF0FF"/>
    <a:srgbClr val="E0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5"/>
          </a:solidFill>
        </a:fill>
      </a:tcStyle>
    </a:wholeTbl>
    <a:band2H>
      <a:tcTxStyle/>
      <a:tcStyle>
        <a:tcBdr/>
        <a:fill>
          <a:solidFill>
            <a:srgbClr val="E6E8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0CA"/>
          </a:solidFill>
        </a:fill>
      </a:tcStyle>
    </a:wholeTbl>
    <a:band2H>
      <a:tcTxStyle/>
      <a:tcStyle>
        <a:tcBdr/>
        <a:fill>
          <a:solidFill>
            <a:srgbClr val="FDF0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12700" cap="flat">
              <a:solidFill>
                <a:srgbClr val="3C3C3C"/>
              </a:solidFill>
              <a:prstDash val="solid"/>
              <a:round/>
            </a:ln>
          </a:top>
          <a:bottom>
            <a:ln w="127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solidFill>
            <a:srgbClr val="3C3C3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12700" cap="flat">
              <a:solidFill>
                <a:srgbClr val="3C3C3C"/>
              </a:solidFill>
              <a:prstDash val="solid"/>
              <a:round/>
            </a:ln>
          </a:top>
          <a:bottom>
            <a:ln w="127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solidFill>
            <a:srgbClr val="3C3C3C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50800" cap="flat">
              <a:solidFill>
                <a:srgbClr val="3C3C3C"/>
              </a:solidFill>
              <a:prstDash val="solid"/>
              <a:round/>
            </a:ln>
          </a:top>
          <a:bottom>
            <a:ln w="127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127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394" autoAdjust="0"/>
  </p:normalViewPr>
  <p:slideViewPr>
    <p:cSldViewPr snapToGrid="0" snapToObjects="1">
      <p:cViewPr>
        <p:scale>
          <a:sx n="125" d="100"/>
          <a:sy n="125" d="100"/>
        </p:scale>
        <p:origin x="-1578" y="-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7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4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line3"/>
          <p:cNvSpPr/>
          <p:nvPr/>
        </p:nvSpPr>
        <p:spPr>
          <a:xfrm>
            <a:off x="297658" y="1609874"/>
            <a:ext cx="8559008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ContentsNumber3">
            <a:hlinkClick r:id="" action="ppaction://noaction"/>
          </p:cNvPr>
          <p:cNvSpPr txBox="1"/>
          <p:nvPr/>
        </p:nvSpPr>
        <p:spPr>
          <a:xfrm>
            <a:off x="287523" y="1426048"/>
            <a:ext cx="383532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>
                <a:solidFill>
                  <a:srgbClr val="706F6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83" name="line1"/>
          <p:cNvSpPr/>
          <p:nvPr/>
        </p:nvSpPr>
        <p:spPr>
          <a:xfrm>
            <a:off x="297658" y="1089499"/>
            <a:ext cx="8559008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ContentsNumber1">
            <a:hlinkClick r:id="" action="ppaction://noaction"/>
          </p:cNvPr>
          <p:cNvSpPr txBox="1"/>
          <p:nvPr/>
        </p:nvSpPr>
        <p:spPr>
          <a:xfrm>
            <a:off x="287523" y="907602"/>
            <a:ext cx="383532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>
                <a:solidFill>
                  <a:srgbClr val="706F6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85" name="line2"/>
          <p:cNvSpPr/>
          <p:nvPr/>
        </p:nvSpPr>
        <p:spPr>
          <a:xfrm>
            <a:off x="297658" y="1349686"/>
            <a:ext cx="8559008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ContentsNumber2">
            <a:hlinkClick r:id="" action="ppaction://noaction"/>
          </p:cNvPr>
          <p:cNvSpPr txBox="1"/>
          <p:nvPr/>
        </p:nvSpPr>
        <p:spPr>
          <a:xfrm>
            <a:off x="287523" y="1166825"/>
            <a:ext cx="383532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200">
                <a:solidFill>
                  <a:srgbClr val="706F6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87" name="Number1"/>
          <p:cNvSpPr txBox="1"/>
          <p:nvPr/>
        </p:nvSpPr>
        <p:spPr>
          <a:xfrm>
            <a:off x="8460433" y="907602"/>
            <a:ext cx="38353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88" name="Number2"/>
          <p:cNvSpPr txBox="1"/>
          <p:nvPr/>
        </p:nvSpPr>
        <p:spPr>
          <a:xfrm>
            <a:off x="8460433" y="1168835"/>
            <a:ext cx="38353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89" name="Number3"/>
          <p:cNvSpPr txBox="1"/>
          <p:nvPr/>
        </p:nvSpPr>
        <p:spPr>
          <a:xfrm>
            <a:off x="8460433" y="1430068"/>
            <a:ext cx="38353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90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3512" y="950913"/>
            <a:ext cx="4217051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0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1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9" y="2969904"/>
            <a:ext cx="4213224" cy="3240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</a:lvl1pPr>
            <a:lvl2pPr>
              <a:lnSpc>
                <a:spcPct val="90000"/>
              </a:lnSpc>
              <a:spcBef>
                <a:spcPts val="0"/>
              </a:spcBef>
            </a:lvl2pPr>
            <a:lvl3pPr>
              <a:lnSpc>
                <a:spcPct val="90000"/>
              </a:lnSpc>
              <a:spcBef>
                <a:spcPts val="0"/>
              </a:spcBef>
            </a:lvl3pPr>
            <a:lvl4pPr>
              <a:lnSpc>
                <a:spcPct val="90000"/>
              </a:lnSpc>
              <a:spcBef>
                <a:spcPts val="0"/>
              </a:spcBef>
            </a:lvl4pPr>
            <a:lvl5pPr>
              <a:lnSpc>
                <a:spcPct val="90000"/>
              </a:lnSpc>
              <a:spcBef>
                <a:spcPts val="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3" name="Прямая соединительная линия 19"/>
          <p:cNvSpPr/>
          <p:nvPr/>
        </p:nvSpPr>
        <p:spPr>
          <a:xfrm>
            <a:off x="287339" y="3310342"/>
            <a:ext cx="4213224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Текст 5"/>
          <p:cNvSpPr>
            <a:spLocks noGrp="1"/>
          </p:cNvSpPr>
          <p:nvPr>
            <p:ph type="body" sz="quarter" idx="13"/>
          </p:nvPr>
        </p:nvSpPr>
        <p:spPr>
          <a:xfrm>
            <a:off x="4643439" y="2969904"/>
            <a:ext cx="4213225" cy="324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195" name="Текст 5"/>
          <p:cNvSpPr>
            <a:spLocks noGrp="1"/>
          </p:cNvSpPr>
          <p:nvPr>
            <p:ph type="body" sz="quarter" idx="14"/>
          </p:nvPr>
        </p:nvSpPr>
        <p:spPr>
          <a:xfrm>
            <a:off x="287339" y="957421"/>
            <a:ext cx="4213224" cy="324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196" name="Прямая соединительная линия 28"/>
          <p:cNvSpPr/>
          <p:nvPr/>
        </p:nvSpPr>
        <p:spPr>
          <a:xfrm>
            <a:off x="287339" y="1299165"/>
            <a:ext cx="4213224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Текст 5"/>
          <p:cNvSpPr>
            <a:spLocks noGrp="1"/>
          </p:cNvSpPr>
          <p:nvPr>
            <p:ph type="body" sz="quarter" idx="15"/>
          </p:nvPr>
        </p:nvSpPr>
        <p:spPr>
          <a:xfrm>
            <a:off x="4643439" y="957421"/>
            <a:ext cx="4213225" cy="324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198" name="Прямая соединительная линия 20"/>
          <p:cNvSpPr/>
          <p:nvPr/>
        </p:nvSpPr>
        <p:spPr>
          <a:xfrm>
            <a:off x="4643439" y="3310342"/>
            <a:ext cx="4213224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Прямая соединительная линия 23"/>
          <p:cNvSpPr/>
          <p:nvPr/>
        </p:nvSpPr>
        <p:spPr>
          <a:xfrm>
            <a:off x="4643439" y="1299165"/>
            <a:ext cx="4213224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  <p:sp>
        <p:nvSpPr>
          <p:cNvPr id="201" name="Rectangle 6"/>
          <p:cNvSpPr txBox="1"/>
          <p:nvPr/>
        </p:nvSpPr>
        <p:spPr>
          <a:xfrm>
            <a:off x="9144000" y="-25400"/>
            <a:ext cx="2082800" cy="33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  <a:defRPr sz="1000"/>
            </a:pPr>
            <a:r>
              <a:t>Для смены</a:t>
            </a:r>
            <a:endParaRPr>
              <a:solidFill>
                <a:srgbClr val="FFFFFF"/>
              </a:solidFill>
            </a:endParaRPr>
          </a:p>
          <a:p>
            <a:pPr>
              <a:defRPr sz="1000"/>
            </a:pPr>
            <a:r>
              <a:t>уровней текста </a:t>
            </a:r>
            <a:br/>
            <a:r>
              <a:t>используйте </a:t>
            </a:r>
            <a:br/>
            <a:r>
              <a:t>выделение+Tab.</a:t>
            </a:r>
          </a:p>
          <a:p>
            <a:pPr>
              <a:spcBef>
                <a:spcPts val="300"/>
              </a:spcBef>
              <a:defRPr sz="1000"/>
            </a:pPr>
            <a:r>
              <a:t>Для возврата</a:t>
            </a:r>
            <a:br/>
            <a:r>
              <a:t>на предыдущий</a:t>
            </a:r>
            <a:br/>
            <a:r>
              <a:t>уровень выделите </a:t>
            </a:r>
            <a:br/>
            <a:r>
              <a:t>строку и нажмите </a:t>
            </a:r>
            <a:br/>
            <a:r>
              <a:t>Shift+Tab.</a:t>
            </a:r>
          </a:p>
          <a:p>
            <a:pPr>
              <a:spcBef>
                <a:spcPts val="1200"/>
              </a:spcBef>
              <a:defRPr sz="1000" b="1"/>
            </a:pPr>
            <a:r>
              <a:t>Первый уровень</a:t>
            </a:r>
            <a:endParaRPr>
              <a:solidFill>
                <a:srgbClr val="FFFFFF"/>
              </a:solidFill>
            </a:endParaRPr>
          </a:p>
          <a:p>
            <a:pPr marL="269875" lvl="1" indent="-269875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000"/>
            </a:pPr>
            <a:r>
              <a:t>Второй уровень</a:t>
            </a:r>
            <a:endParaRPr>
              <a:solidFill>
                <a:srgbClr val="FFFFFF"/>
              </a:solidFill>
            </a:endParaRPr>
          </a:p>
          <a:p>
            <a:pPr marL="541337" lvl="2" indent="-271463">
              <a:spcBef>
                <a:spcPts val="300"/>
              </a:spcBef>
              <a:buClr>
                <a:schemeClr val="accent3"/>
              </a:buClr>
              <a:buSzPct val="100000"/>
              <a:buChar char="▪"/>
              <a:defRPr sz="1000"/>
            </a:pPr>
            <a:r>
              <a:t>Третий уровень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1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9" y="4398464"/>
            <a:ext cx="4213224" cy="3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</a:lvl1pPr>
            <a:lvl2pPr>
              <a:lnSpc>
                <a:spcPct val="90000"/>
              </a:lnSpc>
              <a:spcBef>
                <a:spcPts val="0"/>
              </a:spcBef>
            </a:lvl2pPr>
            <a:lvl3pPr>
              <a:lnSpc>
                <a:spcPct val="90000"/>
              </a:lnSpc>
              <a:spcBef>
                <a:spcPts val="0"/>
              </a:spcBef>
            </a:lvl3pPr>
            <a:lvl4pPr>
              <a:lnSpc>
                <a:spcPct val="90000"/>
              </a:lnSpc>
              <a:spcBef>
                <a:spcPts val="0"/>
              </a:spcBef>
            </a:lvl4pPr>
            <a:lvl5pPr>
              <a:lnSpc>
                <a:spcPct val="90000"/>
              </a:lnSpc>
              <a:spcBef>
                <a:spcPts val="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Текст 5"/>
          <p:cNvSpPr>
            <a:spLocks noGrp="1"/>
          </p:cNvSpPr>
          <p:nvPr>
            <p:ph type="body" sz="quarter" idx="13"/>
          </p:nvPr>
        </p:nvSpPr>
        <p:spPr>
          <a:xfrm>
            <a:off x="4643439" y="4398464"/>
            <a:ext cx="4213225" cy="324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215" name="Текст 5"/>
          <p:cNvSpPr>
            <a:spLocks noGrp="1"/>
          </p:cNvSpPr>
          <p:nvPr>
            <p:ph type="body" sz="quarter" idx="14"/>
          </p:nvPr>
        </p:nvSpPr>
        <p:spPr>
          <a:xfrm>
            <a:off x="287339" y="2378526"/>
            <a:ext cx="4213224" cy="324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216" name="Текст 5"/>
          <p:cNvSpPr>
            <a:spLocks noGrp="1"/>
          </p:cNvSpPr>
          <p:nvPr>
            <p:ph type="body" sz="quarter" idx="15"/>
          </p:nvPr>
        </p:nvSpPr>
        <p:spPr>
          <a:xfrm>
            <a:off x="4643439" y="2378526"/>
            <a:ext cx="4213225" cy="324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217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  <p:sp>
        <p:nvSpPr>
          <p:cNvPr id="218" name="Rectangle 6"/>
          <p:cNvSpPr txBox="1"/>
          <p:nvPr/>
        </p:nvSpPr>
        <p:spPr>
          <a:xfrm>
            <a:off x="9144000" y="-25400"/>
            <a:ext cx="2082800" cy="33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  <a:defRPr sz="1000"/>
            </a:pPr>
            <a:r>
              <a:t>Для смены</a:t>
            </a:r>
            <a:endParaRPr>
              <a:solidFill>
                <a:srgbClr val="FFFFFF"/>
              </a:solidFill>
            </a:endParaRPr>
          </a:p>
          <a:p>
            <a:pPr>
              <a:defRPr sz="1000"/>
            </a:pPr>
            <a:r>
              <a:t>уровней текста </a:t>
            </a:r>
            <a:br/>
            <a:r>
              <a:t>используйте </a:t>
            </a:r>
            <a:br/>
            <a:r>
              <a:t>выделение+Tab.</a:t>
            </a:r>
          </a:p>
          <a:p>
            <a:pPr>
              <a:spcBef>
                <a:spcPts val="300"/>
              </a:spcBef>
              <a:defRPr sz="1000"/>
            </a:pPr>
            <a:r>
              <a:t>Для возврата</a:t>
            </a:r>
            <a:br/>
            <a:r>
              <a:t>на предыдущий</a:t>
            </a:r>
            <a:br/>
            <a:r>
              <a:t>уровень выделите </a:t>
            </a:r>
            <a:br/>
            <a:r>
              <a:t>строку и нажмите </a:t>
            </a:r>
            <a:br/>
            <a:r>
              <a:t>Shift+Tab.</a:t>
            </a:r>
          </a:p>
          <a:p>
            <a:pPr>
              <a:spcBef>
                <a:spcPts val="1200"/>
              </a:spcBef>
              <a:defRPr sz="1000" b="1"/>
            </a:pPr>
            <a:r>
              <a:t>Первый уровень</a:t>
            </a:r>
            <a:endParaRPr>
              <a:solidFill>
                <a:srgbClr val="FFFFFF"/>
              </a:solidFill>
            </a:endParaRPr>
          </a:p>
          <a:p>
            <a:pPr marL="269875" lvl="1" indent="-269875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000"/>
            </a:pPr>
            <a:r>
              <a:t>Второй уровень</a:t>
            </a:r>
            <a:endParaRPr>
              <a:solidFill>
                <a:srgbClr val="FFFFFF"/>
              </a:solidFill>
            </a:endParaRPr>
          </a:p>
          <a:p>
            <a:pPr marL="541337" lvl="2" indent="-271463">
              <a:spcBef>
                <a:spcPts val="300"/>
              </a:spcBef>
              <a:buClr>
                <a:schemeClr val="accent3"/>
              </a:buClr>
              <a:buSzPct val="100000"/>
              <a:buChar char="▪"/>
              <a:defRPr sz="1000"/>
            </a:pPr>
            <a:r>
              <a:t>Третий уровень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" name="Рисунок 4"/>
          <p:cNvSpPr>
            <a:spLocks noGrp="1"/>
          </p:cNvSpPr>
          <p:nvPr>
            <p:ph type="pic" idx="13"/>
          </p:nvPr>
        </p:nvSpPr>
        <p:spPr>
          <a:xfrm>
            <a:off x="287339" y="950915"/>
            <a:ext cx="8569326" cy="37814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9" y="87314"/>
            <a:ext cx="856932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5" name="Рисунок 5"/>
          <p:cNvSpPr>
            <a:spLocks noGrp="1"/>
          </p:cNvSpPr>
          <p:nvPr>
            <p:ph type="pic" sz="half" idx="13"/>
          </p:nvPr>
        </p:nvSpPr>
        <p:spPr>
          <a:xfrm>
            <a:off x="4643437" y="951570"/>
            <a:ext cx="4213225" cy="378077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9" y="87315"/>
            <a:ext cx="856932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3512" y="950913"/>
            <a:ext cx="4217051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6" name="Рисунок 5"/>
          <p:cNvSpPr>
            <a:spLocks noGrp="1"/>
          </p:cNvSpPr>
          <p:nvPr>
            <p:ph type="pic" sz="half" idx="13"/>
          </p:nvPr>
        </p:nvSpPr>
        <p:spPr>
          <a:xfrm>
            <a:off x="282164" y="951570"/>
            <a:ext cx="4218399" cy="378077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639614" y="950913"/>
            <a:ext cx="4217050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5" name="Рисунок 3"/>
          <p:cNvSpPr>
            <a:spLocks noGrp="1"/>
          </p:cNvSpPr>
          <p:nvPr>
            <p:ph type="pic" sz="half" idx="13"/>
          </p:nvPr>
        </p:nvSpPr>
        <p:spPr>
          <a:xfrm>
            <a:off x="287339" y="2949575"/>
            <a:ext cx="8569325" cy="17827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3512" y="950913"/>
            <a:ext cx="8573152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5" name="Рисунок 3"/>
          <p:cNvSpPr>
            <a:spLocks noGrp="1"/>
          </p:cNvSpPr>
          <p:nvPr>
            <p:ph type="pic" sz="quarter" idx="13"/>
          </p:nvPr>
        </p:nvSpPr>
        <p:spPr>
          <a:xfrm>
            <a:off x="287338" y="2951165"/>
            <a:ext cx="2717802" cy="17811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6" name="Рисунок 3"/>
          <p:cNvSpPr>
            <a:spLocks noGrp="1"/>
          </p:cNvSpPr>
          <p:nvPr>
            <p:ph type="pic" sz="quarter" idx="14"/>
          </p:nvPr>
        </p:nvSpPr>
        <p:spPr>
          <a:xfrm>
            <a:off x="3222625" y="2951165"/>
            <a:ext cx="2700339" cy="17811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7" name="Рисунок 3"/>
          <p:cNvSpPr>
            <a:spLocks noGrp="1"/>
          </p:cNvSpPr>
          <p:nvPr>
            <p:ph type="pic" sz="quarter" idx="15"/>
          </p:nvPr>
        </p:nvSpPr>
        <p:spPr>
          <a:xfrm>
            <a:off x="6129449" y="2951165"/>
            <a:ext cx="2727215" cy="17811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9" y="87315"/>
            <a:ext cx="8569326" cy="61223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3512" y="950913"/>
            <a:ext cx="8573152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7" name="Рисунок 5"/>
          <p:cNvSpPr>
            <a:spLocks noGrp="1"/>
          </p:cNvSpPr>
          <p:nvPr>
            <p:ph type="pic" sz="half" idx="13"/>
          </p:nvPr>
        </p:nvSpPr>
        <p:spPr>
          <a:xfrm>
            <a:off x="4643437" y="950915"/>
            <a:ext cx="4204220" cy="37814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3512" y="950913"/>
            <a:ext cx="4217051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7" name="Рисунок 7"/>
          <p:cNvSpPr>
            <a:spLocks noGrp="1"/>
          </p:cNvSpPr>
          <p:nvPr>
            <p:ph type="pic" sz="quarter" idx="13"/>
          </p:nvPr>
        </p:nvSpPr>
        <p:spPr>
          <a:xfrm>
            <a:off x="4643437" y="950913"/>
            <a:ext cx="4204220" cy="17827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7" y="2951165"/>
            <a:ext cx="4204220" cy="17811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9" y="87315"/>
            <a:ext cx="856932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3512" y="950913"/>
            <a:ext cx="4217051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6" y="87314"/>
            <a:ext cx="856297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7340" y="950913"/>
            <a:ext cx="8569326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643437" y="951570"/>
            <a:ext cx="4204220" cy="17821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9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7" y="2951165"/>
            <a:ext cx="4204220" cy="17811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5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3512" y="950913"/>
            <a:ext cx="4217051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9" name="Рисунок 7"/>
          <p:cNvSpPr>
            <a:spLocks noGrp="1"/>
          </p:cNvSpPr>
          <p:nvPr>
            <p:ph type="pic" sz="quarter" idx="13"/>
          </p:nvPr>
        </p:nvSpPr>
        <p:spPr>
          <a:xfrm>
            <a:off x="4643437" y="950913"/>
            <a:ext cx="4212514" cy="178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0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7" y="2950337"/>
            <a:ext cx="4212514" cy="178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1" name="Рисунок 7"/>
          <p:cNvSpPr>
            <a:spLocks noGrp="1"/>
          </p:cNvSpPr>
          <p:nvPr>
            <p:ph type="pic" sz="quarter" idx="15"/>
          </p:nvPr>
        </p:nvSpPr>
        <p:spPr>
          <a:xfrm>
            <a:off x="287336" y="951570"/>
            <a:ext cx="4213942" cy="178211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2" name="Рисунок 7"/>
          <p:cNvSpPr>
            <a:spLocks noGrp="1"/>
          </p:cNvSpPr>
          <p:nvPr>
            <p:ph type="pic" sz="quarter" idx="16"/>
          </p:nvPr>
        </p:nvSpPr>
        <p:spPr>
          <a:xfrm>
            <a:off x="287339" y="2950337"/>
            <a:ext cx="4213224" cy="178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9" y="87315"/>
            <a:ext cx="856932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2" name="Picture Placeholder 4"/>
          <p:cNvSpPr>
            <a:spLocks noGrp="1"/>
          </p:cNvSpPr>
          <p:nvPr>
            <p:ph type="pic" idx="13"/>
          </p:nvPr>
        </p:nvSpPr>
        <p:spPr>
          <a:xfrm>
            <a:off x="287339" y="950915"/>
            <a:ext cx="5635626" cy="37814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137275" y="950913"/>
            <a:ext cx="2714626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7338" y="1419621"/>
            <a:ext cx="5292726" cy="33127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 marL="247385" indent="-247385"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95962" y="3795714"/>
            <a:ext cx="3060701" cy="936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3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7336" y="943701"/>
            <a:ext cx="5292726" cy="4683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43" name="Picture Placeholder 4"/>
          <p:cNvSpPr>
            <a:spLocks noGrp="1"/>
          </p:cNvSpPr>
          <p:nvPr>
            <p:ph type="pic" idx="13"/>
          </p:nvPr>
        </p:nvSpPr>
        <p:spPr>
          <a:xfrm>
            <a:off x="287340" y="950915"/>
            <a:ext cx="8569326" cy="37814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4927" y="2975347"/>
            <a:ext cx="5580063" cy="158432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72000" tIns="72000" rIns="72000" bIns="72000">
            <a:normAutofit/>
          </a:bodyPr>
          <a:lstStyle>
            <a:lvl1pPr>
              <a:spcBef>
                <a:spcPts val="0"/>
              </a:spcBef>
              <a:defRPr sz="2200" b="0"/>
            </a:lvl1pPr>
            <a:lvl2pPr marL="247385" indent="-247385"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53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287338" y="950912"/>
            <a:ext cx="4176713" cy="2665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4" name="Picture Placeholder 6"/>
          <p:cNvSpPr>
            <a:spLocks noGrp="1"/>
          </p:cNvSpPr>
          <p:nvPr>
            <p:ph type="pic" sz="half" idx="14"/>
          </p:nvPr>
        </p:nvSpPr>
        <p:spPr>
          <a:xfrm>
            <a:off x="4679953" y="950912"/>
            <a:ext cx="4176713" cy="2665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8" y="3795714"/>
            <a:ext cx="4176713" cy="936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79950" y="3795714"/>
            <a:ext cx="4176713" cy="936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6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7339" y="950912"/>
            <a:ext cx="2717801" cy="266523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225253" y="950912"/>
            <a:ext cx="2700001" cy="266523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37276" y="937778"/>
            <a:ext cx="2719390" cy="267854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9" y="3795714"/>
            <a:ext cx="2717801" cy="936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22001" y="3795714"/>
            <a:ext cx="2700001" cy="936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7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37276" y="3795714"/>
            <a:ext cx="2719390" cy="936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8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0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8" y="950912"/>
            <a:ext cx="4176713" cy="111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7337" y="2283623"/>
            <a:ext cx="4176714" cy="1116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8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3890" y="3616338"/>
            <a:ext cx="4176714" cy="1116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8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83400" y="950912"/>
            <a:ext cx="4173266" cy="1116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8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83400" y="2283623"/>
            <a:ext cx="4173266" cy="1116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8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83400" y="3616338"/>
            <a:ext cx="4173266" cy="1116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388" name="Прямая соединительная линия 5"/>
          <p:cNvSpPr/>
          <p:nvPr/>
        </p:nvSpPr>
        <p:spPr>
          <a:xfrm>
            <a:off x="287339" y="2175267"/>
            <a:ext cx="4140201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Прямая соединительная линия 11"/>
          <p:cNvSpPr/>
          <p:nvPr/>
        </p:nvSpPr>
        <p:spPr>
          <a:xfrm>
            <a:off x="4716462" y="2175267"/>
            <a:ext cx="4140201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0" name="Прямая соединительная линия 5"/>
          <p:cNvSpPr/>
          <p:nvPr/>
        </p:nvSpPr>
        <p:spPr>
          <a:xfrm>
            <a:off x="287339" y="3507980"/>
            <a:ext cx="4140201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1" name="Прямая соединительная линия 11"/>
          <p:cNvSpPr/>
          <p:nvPr/>
        </p:nvSpPr>
        <p:spPr>
          <a:xfrm>
            <a:off x="4716462" y="3507980"/>
            <a:ext cx="4140201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2" name="Rectangle 6"/>
          <p:cNvSpPr txBox="1"/>
          <p:nvPr/>
        </p:nvSpPr>
        <p:spPr>
          <a:xfrm>
            <a:off x="9144000" y="-25400"/>
            <a:ext cx="2082800" cy="1151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</a:p>
        </p:txBody>
      </p:sp>
      <p:sp>
        <p:nvSpPr>
          <p:cNvPr id="393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1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3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4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40" y="950912"/>
            <a:ext cx="8569326" cy="810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 marL="247385" indent="-247385"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Прямая соединительная линия 4"/>
          <p:cNvSpPr/>
          <p:nvPr/>
        </p:nvSpPr>
        <p:spPr>
          <a:xfrm>
            <a:off x="287340" y="1851669"/>
            <a:ext cx="8569326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7" name="Прямая соединительная линия 10"/>
          <p:cNvSpPr/>
          <p:nvPr/>
        </p:nvSpPr>
        <p:spPr>
          <a:xfrm>
            <a:off x="287340" y="2840108"/>
            <a:ext cx="8569326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8" name="Прямая соединительная линия 12"/>
          <p:cNvSpPr/>
          <p:nvPr/>
        </p:nvSpPr>
        <p:spPr>
          <a:xfrm>
            <a:off x="287340" y="3828546"/>
            <a:ext cx="8569326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9144000" y="-25400"/>
            <a:ext cx="2082800" cy="1151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</a:p>
        </p:txBody>
      </p:sp>
      <p:sp>
        <p:nvSpPr>
          <p:cNvPr id="410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0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2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563939" y="1635646"/>
            <a:ext cx="5292726" cy="2341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 marL="247385" indent="-247385"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563939" y="943699"/>
            <a:ext cx="5292726" cy="576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4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63939" y="4191930"/>
            <a:ext cx="5292726" cy="5404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425" name="Прямая соединительная линия 14"/>
          <p:cNvSpPr/>
          <p:nvPr/>
        </p:nvSpPr>
        <p:spPr>
          <a:xfrm>
            <a:off x="3563939" y="1578878"/>
            <a:ext cx="5292726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Rectangle 6"/>
          <p:cNvSpPr txBox="1"/>
          <p:nvPr/>
        </p:nvSpPr>
        <p:spPr>
          <a:xfrm>
            <a:off x="9144000" y="-25400"/>
            <a:ext cx="2082800" cy="33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  <a:defRPr sz="1000"/>
            </a:pPr>
            <a:r>
              <a:t>Для смены</a:t>
            </a:r>
            <a:endParaRPr>
              <a:solidFill>
                <a:srgbClr val="FFFFFF"/>
              </a:solidFill>
            </a:endParaRPr>
          </a:p>
          <a:p>
            <a:pPr>
              <a:defRPr sz="1000"/>
            </a:pPr>
            <a:r>
              <a:t>уровней текста </a:t>
            </a:r>
            <a:br/>
            <a:r>
              <a:t>используйте </a:t>
            </a:r>
            <a:br/>
            <a:r>
              <a:t>выделение+Tab.</a:t>
            </a:r>
          </a:p>
          <a:p>
            <a:pPr>
              <a:spcBef>
                <a:spcPts val="300"/>
              </a:spcBef>
              <a:defRPr sz="1000"/>
            </a:pPr>
            <a:r>
              <a:t>Для возврата</a:t>
            </a:r>
            <a:br/>
            <a:r>
              <a:t>на предыдущий</a:t>
            </a:r>
            <a:br/>
            <a:r>
              <a:t>уровень выделите </a:t>
            </a:r>
            <a:br/>
            <a:r>
              <a:t>строку и нажмите </a:t>
            </a:r>
            <a:br/>
            <a:r>
              <a:t>Shift+Tab.</a:t>
            </a:r>
          </a:p>
          <a:p>
            <a:pPr>
              <a:spcBef>
                <a:spcPts val="1200"/>
              </a:spcBef>
              <a:defRPr sz="1000" b="1"/>
            </a:pPr>
            <a:r>
              <a:t>Первый уровень</a:t>
            </a:r>
            <a:endParaRPr>
              <a:solidFill>
                <a:srgbClr val="FFFFFF"/>
              </a:solidFill>
            </a:endParaRPr>
          </a:p>
          <a:p>
            <a:pPr marL="269875" lvl="1" indent="-269875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000"/>
            </a:pPr>
            <a:r>
              <a:t>Второй уровень</a:t>
            </a:r>
            <a:endParaRPr>
              <a:solidFill>
                <a:srgbClr val="FFFFFF"/>
              </a:solidFill>
            </a:endParaRPr>
          </a:p>
          <a:p>
            <a:pPr marL="541337" lvl="2" indent="-271463">
              <a:spcBef>
                <a:spcPts val="300"/>
              </a:spcBef>
              <a:buClr>
                <a:schemeClr val="accent3"/>
              </a:buClr>
              <a:buSzPct val="100000"/>
              <a:buChar char="▪"/>
              <a:defRPr sz="1000"/>
            </a:pPr>
            <a:r>
              <a:t>Третий уровень</a:t>
            </a:r>
          </a:p>
        </p:txBody>
      </p:sp>
      <p:sp>
        <p:nvSpPr>
          <p:cNvPr id="427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6" y="87314"/>
            <a:ext cx="856297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7342" y="950913"/>
            <a:ext cx="4213222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40" y="3795714"/>
            <a:ext cx="8569326" cy="936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40" y="3795714"/>
            <a:ext cx="8569326" cy="936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3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5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4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9" y="1635648"/>
            <a:ext cx="4176002" cy="19441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 marL="247385" indent="-247385"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87339" y="943701"/>
            <a:ext cx="4176002" cy="576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459" name="Прямая соединительная линия 14"/>
          <p:cNvSpPr/>
          <p:nvPr/>
        </p:nvSpPr>
        <p:spPr>
          <a:xfrm>
            <a:off x="287338" y="1578878"/>
            <a:ext cx="4176002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0027" y="941783"/>
            <a:ext cx="4176001" cy="5760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461" name="Прямая соединительная линия 14"/>
          <p:cNvSpPr/>
          <p:nvPr/>
        </p:nvSpPr>
        <p:spPr>
          <a:xfrm>
            <a:off x="4680025" y="1578878"/>
            <a:ext cx="4176002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7339" y="3795712"/>
            <a:ext cx="4176002" cy="9347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46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78441" y="3795712"/>
            <a:ext cx="4176001" cy="9347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464" name="Rectangle 6"/>
          <p:cNvSpPr txBox="1"/>
          <p:nvPr/>
        </p:nvSpPr>
        <p:spPr>
          <a:xfrm>
            <a:off x="9144000" y="-25400"/>
            <a:ext cx="2082800" cy="33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  <a:defRPr sz="1000"/>
            </a:pPr>
            <a:r>
              <a:t>Для смены</a:t>
            </a:r>
            <a:endParaRPr>
              <a:solidFill>
                <a:srgbClr val="FFFFFF"/>
              </a:solidFill>
            </a:endParaRPr>
          </a:p>
          <a:p>
            <a:pPr>
              <a:defRPr sz="1000"/>
            </a:pPr>
            <a:r>
              <a:t>уровней текста </a:t>
            </a:r>
            <a:br/>
            <a:r>
              <a:t>используйте </a:t>
            </a:r>
            <a:br/>
            <a:r>
              <a:t>выделение+Tab.</a:t>
            </a:r>
          </a:p>
          <a:p>
            <a:pPr>
              <a:spcBef>
                <a:spcPts val="300"/>
              </a:spcBef>
              <a:defRPr sz="1000"/>
            </a:pPr>
            <a:r>
              <a:t>Для возврата</a:t>
            </a:r>
            <a:br/>
            <a:r>
              <a:t>на предыдущий</a:t>
            </a:r>
            <a:br/>
            <a:r>
              <a:t>уровень выделите </a:t>
            </a:r>
            <a:br/>
            <a:r>
              <a:t>строку и нажмите </a:t>
            </a:r>
            <a:br/>
            <a:r>
              <a:t>Shift+Tab.</a:t>
            </a:r>
          </a:p>
          <a:p>
            <a:pPr>
              <a:spcBef>
                <a:spcPts val="1200"/>
              </a:spcBef>
              <a:defRPr sz="1000" b="1"/>
            </a:pPr>
            <a:r>
              <a:t>Первый уровень</a:t>
            </a:r>
            <a:endParaRPr>
              <a:solidFill>
                <a:srgbClr val="FFFFFF"/>
              </a:solidFill>
            </a:endParaRPr>
          </a:p>
          <a:p>
            <a:pPr marL="269875" lvl="1" indent="-269875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000"/>
            </a:pPr>
            <a:r>
              <a:t>Второй уровень</a:t>
            </a:r>
            <a:endParaRPr>
              <a:solidFill>
                <a:srgbClr val="FFFFFF"/>
              </a:solidFill>
            </a:endParaRPr>
          </a:p>
          <a:p>
            <a:pPr marL="541337" lvl="2" indent="-271463">
              <a:spcBef>
                <a:spcPts val="300"/>
              </a:spcBef>
              <a:buClr>
                <a:schemeClr val="accent3"/>
              </a:buClr>
              <a:buSzPct val="100000"/>
              <a:buChar char="▪"/>
              <a:defRPr sz="1000"/>
            </a:pPr>
            <a:r>
              <a:t>Третий уровень</a:t>
            </a:r>
          </a:p>
        </p:txBody>
      </p:sp>
      <p:sp>
        <p:nvSpPr>
          <p:cNvPr id="465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8" y="950913"/>
            <a:ext cx="3060701" cy="1782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38" y="950913"/>
            <a:ext cx="3060701" cy="17827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8" y="2949576"/>
            <a:ext cx="3060701" cy="1800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7340" y="950912"/>
            <a:ext cx="8569326" cy="111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  <a:lvl2pPr marL="247385" indent="-247385">
              <a:defRPr sz="2200" b="0"/>
            </a:lvl2pPr>
            <a:lvl3pPr marL="541337" indent="-271463">
              <a:defRPr sz="2200" b="0"/>
            </a:lvl3pPr>
            <a:lvl4pPr marL="1651000" indent="-279400">
              <a:defRPr sz="2200" b="0"/>
            </a:lvl4pPr>
            <a:lvl5pPr marL="2108200" indent="-279400"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7338" y="2283625"/>
            <a:ext cx="2718000" cy="11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7338" y="3616338"/>
            <a:ext cx="2718000" cy="11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22625" y="2283625"/>
            <a:ext cx="2700339" cy="11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22625" y="3616338"/>
            <a:ext cx="2700339" cy="11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38662" y="2283625"/>
            <a:ext cx="2718001" cy="11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38662" y="3616338"/>
            <a:ext cx="2718001" cy="11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9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5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474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7339" y="1635806"/>
            <a:ext cx="4176002" cy="1944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87339" y="943860"/>
            <a:ext cx="4176002" cy="5760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513" name="Прямая соединительная линия 14"/>
          <p:cNvSpPr/>
          <p:nvPr/>
        </p:nvSpPr>
        <p:spPr>
          <a:xfrm>
            <a:off x="287338" y="1579038"/>
            <a:ext cx="4176002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0027" y="943860"/>
            <a:ext cx="4176001" cy="5760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515" name="Прямая соединительная линия 14"/>
          <p:cNvSpPr/>
          <p:nvPr/>
        </p:nvSpPr>
        <p:spPr>
          <a:xfrm>
            <a:off x="4680025" y="1579038"/>
            <a:ext cx="4176002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7338" y="3795712"/>
            <a:ext cx="8568691" cy="9367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 b="0"/>
            </a:pPr>
            <a:endParaRPr/>
          </a:p>
        </p:txBody>
      </p:sp>
      <p:sp>
        <p:nvSpPr>
          <p:cNvPr id="517" name="Rectangle 6"/>
          <p:cNvSpPr txBox="1"/>
          <p:nvPr/>
        </p:nvSpPr>
        <p:spPr>
          <a:xfrm>
            <a:off x="9144000" y="-25400"/>
            <a:ext cx="2082800" cy="33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  <a:defRPr sz="1000"/>
            </a:pPr>
            <a:r>
              <a:t>Для смены</a:t>
            </a:r>
            <a:endParaRPr>
              <a:solidFill>
                <a:srgbClr val="FFFFFF"/>
              </a:solidFill>
            </a:endParaRPr>
          </a:p>
          <a:p>
            <a:pPr>
              <a:defRPr sz="1000"/>
            </a:pPr>
            <a:r>
              <a:t>уровней текста </a:t>
            </a:r>
            <a:br/>
            <a:r>
              <a:t>используйте </a:t>
            </a:r>
            <a:br/>
            <a:r>
              <a:t>выделение+Tab.</a:t>
            </a:r>
          </a:p>
          <a:p>
            <a:pPr>
              <a:spcBef>
                <a:spcPts val="300"/>
              </a:spcBef>
              <a:defRPr sz="1000"/>
            </a:pPr>
            <a:r>
              <a:t>Для возврата</a:t>
            </a:r>
            <a:br/>
            <a:r>
              <a:t>на предыдущий</a:t>
            </a:r>
            <a:br/>
            <a:r>
              <a:t>уровень выделите </a:t>
            </a:r>
            <a:br/>
            <a:r>
              <a:t>строку и нажмите </a:t>
            </a:r>
            <a:br/>
            <a:r>
              <a:t>Shift+Tab.</a:t>
            </a:r>
          </a:p>
          <a:p>
            <a:pPr>
              <a:spcBef>
                <a:spcPts val="1200"/>
              </a:spcBef>
              <a:defRPr sz="1000" b="1"/>
            </a:pPr>
            <a:r>
              <a:t>Первый уровень</a:t>
            </a:r>
            <a:endParaRPr>
              <a:solidFill>
                <a:srgbClr val="FFFFFF"/>
              </a:solidFill>
            </a:endParaRPr>
          </a:p>
          <a:p>
            <a:pPr marL="269875" lvl="1" indent="-269875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000"/>
            </a:pPr>
            <a:r>
              <a:t>Второй уровень</a:t>
            </a:r>
            <a:endParaRPr>
              <a:solidFill>
                <a:srgbClr val="FFFFFF"/>
              </a:solidFill>
            </a:endParaRPr>
          </a:p>
          <a:p>
            <a:pPr marL="541337" lvl="2" indent="-271463">
              <a:spcBef>
                <a:spcPts val="300"/>
              </a:spcBef>
              <a:buClr>
                <a:schemeClr val="accent3"/>
              </a:buClr>
              <a:buSzPct val="100000"/>
              <a:buChar char="▪"/>
              <a:defRPr sz="1000"/>
            </a:pPr>
            <a:r>
              <a:t>Третий уровень</a:t>
            </a:r>
          </a:p>
        </p:txBody>
      </p:sp>
      <p:sp>
        <p:nvSpPr>
          <p:cNvPr id="518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6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8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5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3"/>
            <a:ext cx="8560318" cy="61277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7338" y="1635646"/>
            <a:ext cx="5635627" cy="3098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  <a:lvl2pPr>
              <a:spcBef>
                <a:spcPts val="0"/>
              </a:spcBef>
              <a:defRPr sz="2200" b="0"/>
            </a:lvl2pPr>
            <a:lvl3pPr marL="541337" indent="-271463">
              <a:spcBef>
                <a:spcPts val="0"/>
              </a:spcBef>
              <a:defRPr sz="2200" b="0"/>
            </a:lvl3pPr>
            <a:lvl4pPr marL="1651000" indent="-279400">
              <a:spcBef>
                <a:spcPts val="0"/>
              </a:spcBef>
              <a:defRPr sz="2200" b="0"/>
            </a:lvl4pPr>
            <a:lvl5pPr marL="2108200" indent="-279400">
              <a:spcBef>
                <a:spcPts val="0"/>
              </a:spcBef>
              <a:defRPr sz="22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87337" y="943699"/>
            <a:ext cx="5635628" cy="576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532" name="Прямая соединительная линия 14"/>
          <p:cNvSpPr/>
          <p:nvPr/>
        </p:nvSpPr>
        <p:spPr>
          <a:xfrm>
            <a:off x="287337" y="1578878"/>
            <a:ext cx="5634000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137275" y="943699"/>
            <a:ext cx="2718751" cy="576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/>
          </a:p>
        </p:txBody>
      </p:sp>
      <p:sp>
        <p:nvSpPr>
          <p:cNvPr id="534" name="Прямая соединительная линия 14"/>
          <p:cNvSpPr/>
          <p:nvPr/>
        </p:nvSpPr>
        <p:spPr>
          <a:xfrm>
            <a:off x="6137276" y="1578878"/>
            <a:ext cx="2718001" cy="1"/>
          </a:xfrm>
          <a:prstGeom prst="line">
            <a:avLst/>
          </a:prstGeom>
          <a:ln w="6350">
            <a:solidFill>
              <a:srgbClr val="3C3C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5" name="Rectangle 6"/>
          <p:cNvSpPr txBox="1"/>
          <p:nvPr/>
        </p:nvSpPr>
        <p:spPr>
          <a:xfrm>
            <a:off x="9144000" y="-25400"/>
            <a:ext cx="2082800" cy="33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  <a:defRPr sz="1000"/>
            </a:pPr>
            <a:r>
              <a:t>Для смены</a:t>
            </a:r>
            <a:endParaRPr>
              <a:solidFill>
                <a:srgbClr val="FFFFFF"/>
              </a:solidFill>
            </a:endParaRPr>
          </a:p>
          <a:p>
            <a:pPr>
              <a:defRPr sz="1000"/>
            </a:pPr>
            <a:r>
              <a:t>уровней текста </a:t>
            </a:r>
            <a:br/>
            <a:r>
              <a:t>используйте </a:t>
            </a:r>
            <a:br/>
            <a:r>
              <a:t>выделение+Tab.</a:t>
            </a:r>
          </a:p>
          <a:p>
            <a:pPr>
              <a:spcBef>
                <a:spcPts val="300"/>
              </a:spcBef>
              <a:defRPr sz="1000"/>
            </a:pPr>
            <a:r>
              <a:t>Для возврата</a:t>
            </a:r>
            <a:br/>
            <a:r>
              <a:t>на предыдущий</a:t>
            </a:r>
            <a:br/>
            <a:r>
              <a:t>уровень выделите </a:t>
            </a:r>
            <a:br/>
            <a:r>
              <a:t>строку и нажмите </a:t>
            </a:r>
            <a:br/>
            <a:r>
              <a:t>Shift+Tab.</a:t>
            </a:r>
          </a:p>
          <a:p>
            <a:pPr>
              <a:spcBef>
                <a:spcPts val="1200"/>
              </a:spcBef>
              <a:defRPr sz="1000" b="1"/>
            </a:pPr>
            <a:r>
              <a:t>Первый уровень</a:t>
            </a:r>
            <a:endParaRPr>
              <a:solidFill>
                <a:srgbClr val="FFFFFF"/>
              </a:solidFill>
            </a:endParaRPr>
          </a:p>
          <a:p>
            <a:pPr marL="269875" lvl="1" indent="-269875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000"/>
            </a:pPr>
            <a:r>
              <a:t>Второй уровень</a:t>
            </a:r>
            <a:endParaRPr>
              <a:solidFill>
                <a:srgbClr val="FFFFFF"/>
              </a:solidFill>
            </a:endParaRPr>
          </a:p>
          <a:p>
            <a:pPr marL="541337" lvl="2" indent="-271463">
              <a:spcBef>
                <a:spcPts val="300"/>
              </a:spcBef>
              <a:buClr>
                <a:schemeClr val="accent3"/>
              </a:buClr>
              <a:buSzPct val="100000"/>
              <a:buChar char="▪"/>
              <a:defRPr sz="1000"/>
            </a:pPr>
            <a:r>
              <a:t>Третий уровень</a:t>
            </a:r>
          </a:p>
        </p:txBody>
      </p:sp>
      <p:sp>
        <p:nvSpPr>
          <p:cNvPr id="536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9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7340" y="950913"/>
            <a:ext cx="8569326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6" y="87314"/>
            <a:ext cx="8562976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7340" y="3615866"/>
            <a:ext cx="8569326" cy="111647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="0">
                <a:solidFill>
                  <a:schemeClr val="accent3"/>
                </a:solidFill>
              </a:defRPr>
            </a:lvl1pPr>
            <a:lvl2pPr marL="202406" indent="-202406" algn="ctr">
              <a:spcBef>
                <a:spcPts val="0"/>
              </a:spcBef>
              <a:defRPr sz="1800" b="0">
                <a:solidFill>
                  <a:schemeClr val="accent3"/>
                </a:solidFill>
              </a:defRPr>
            </a:lvl2pPr>
            <a:lvl3pPr marL="491981" indent="-222106" algn="ctr">
              <a:spcBef>
                <a:spcPts val="0"/>
              </a:spcBef>
              <a:defRPr sz="1800" b="0">
                <a:solidFill>
                  <a:schemeClr val="accent3"/>
                </a:solidFill>
              </a:defRPr>
            </a:lvl3pPr>
            <a:lvl4pPr marL="1600200" indent="-228600" algn="ctr">
              <a:spcBef>
                <a:spcPts val="0"/>
              </a:spcBef>
              <a:defRPr sz="1800" b="0">
                <a:solidFill>
                  <a:schemeClr val="accent3"/>
                </a:solidFill>
              </a:defRPr>
            </a:lvl4pPr>
            <a:lvl5pPr marL="2057400" indent="-228600" algn="ctr">
              <a:spcBef>
                <a:spcPts val="0"/>
              </a:spcBef>
              <a:defRPr sz="1800" b="0">
                <a:solidFill>
                  <a:schemeClr val="accent3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5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43437" y="950913"/>
            <a:ext cx="4213229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3515" y="950913"/>
            <a:ext cx="4213229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3513" y="950913"/>
            <a:ext cx="2736002" cy="3781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8" y="87314"/>
            <a:ext cx="8560318" cy="6127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3512" y="950913"/>
            <a:ext cx="4217051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806708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Слайд think-cell" r:id="rId42" imgW="366" imgH="367" progId="TCLayout.ActiveDocument.1">
                  <p:embed/>
                </p:oleObj>
              </mc:Choice>
              <mc:Fallback>
                <p:oleObj name="Слайд think-cell" r:id="rId42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ая соединительная линия 7"/>
          <p:cNvSpPr/>
          <p:nvPr/>
        </p:nvSpPr>
        <p:spPr>
          <a:xfrm>
            <a:off x="287339" y="771525"/>
            <a:ext cx="85629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Прямая соединительная линия 9"/>
          <p:cNvSpPr/>
          <p:nvPr/>
        </p:nvSpPr>
        <p:spPr>
          <a:xfrm>
            <a:off x="8619093" y="4903483"/>
            <a:ext cx="1" cy="121501"/>
          </a:xfrm>
          <a:prstGeom prst="line">
            <a:avLst/>
          </a:prstGeom>
          <a:ln>
            <a:solidFill>
              <a:srgbClr val="706F6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1682" y="4896460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0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LogoRus"/>
          <p:cNvSpPr txBox="1"/>
          <p:nvPr/>
        </p:nvSpPr>
        <p:spPr>
          <a:xfrm>
            <a:off x="5292812" y="4848088"/>
            <a:ext cx="3240002" cy="2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706F6F"/>
                </a:solidFill>
              </a:defRPr>
            </a:lvl1pPr>
          </a:lstStyle>
          <a:p>
            <a:r>
              <a:t>Газпром нефть</a:t>
            </a: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7336" y="87315"/>
            <a:ext cx="8562976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" name="Rectangle 6"/>
          <p:cNvSpPr txBox="1"/>
          <p:nvPr/>
        </p:nvSpPr>
        <p:spPr>
          <a:xfrm>
            <a:off x="9144000" y="-25400"/>
            <a:ext cx="2082800" cy="1151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/>
            </a:pPr>
            <a:r>
              <a:t>Располагайте </a:t>
            </a:r>
            <a:br/>
            <a:r>
              <a:t>объекты в рамках </a:t>
            </a:r>
            <a:br/>
            <a:r>
              <a:t>модульной сетки, </a:t>
            </a:r>
            <a:br/>
            <a:r>
              <a:t>заданной </a:t>
            </a:r>
            <a:br/>
            <a:r>
              <a:t>направляющими.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defRPr sz="1000"/>
            </a:pPr>
            <a:r>
              <a:t>Для отображения/</a:t>
            </a:r>
            <a:br/>
            <a:r>
              <a:t>скрытия направляющих используйте Alt+F9.</a:t>
            </a:r>
          </a:p>
        </p:txBody>
      </p:sp>
      <p:sp>
        <p:nvSpPr>
          <p:cNvPr id="8" name="Rectangle 6"/>
          <p:cNvSpPr txBox="1"/>
          <p:nvPr/>
        </p:nvSpPr>
        <p:spPr>
          <a:xfrm>
            <a:off x="9144000" y="4082184"/>
            <a:ext cx="2082800" cy="11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000"/>
            </a:pPr>
            <a:r>
              <a:t>Для отображения </a:t>
            </a:r>
            <a:br/>
            <a:r>
              <a:t>колонтитула </a:t>
            </a:r>
            <a:br/>
            <a:r>
              <a:t>Gazprom Neft </a:t>
            </a:r>
            <a:br/>
            <a:r>
              <a:t>убедитесь, что выбран </a:t>
            </a:r>
            <a:br/>
            <a:r>
              <a:t>его русскоязычный </a:t>
            </a:r>
            <a:br/>
            <a:r>
              <a:t>вариант (Газпром нефть) </a:t>
            </a:r>
            <a:br/>
            <a:r>
              <a:t>и нажмите на кнопку </a:t>
            </a:r>
            <a:br/>
            <a:r>
              <a:t>«Язык шаблона»</a:t>
            </a:r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1pPr>
      <a:lvl2pPr marL="269875" marR="0" indent="-269875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2pPr>
      <a:lvl3pPr marL="566016" marR="0" indent="-296141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3pPr>
      <a:lvl4pPr marL="1676400" marR="0" indent="-3048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3C3C3C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3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Федеральное государственное автономное образовательное учреждение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высшего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образования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«Омский государственный технический университет»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Кафедра «Химия и химическая технология»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 smtClean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800" b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  <a:br>
              <a:rPr lang="ru-RU" sz="19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				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190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19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19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Омск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952500" y="1785367"/>
            <a:ext cx="7437119" cy="17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BA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СЫРЬЕВОЙ БАЗЫ КАТАЛИТИЧЕСКОГО КРЕКИНГА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ПРИМЕРЕ УСТАНОВКИ 43-103 АО «ГАЗПРОМНЕФТЬ-ОНПЗ»</a:t>
            </a:r>
          </a:p>
        </p:txBody>
      </p:sp>
      <p:sp>
        <p:nvSpPr>
          <p:cNvPr id="12" name="Объект 6"/>
          <p:cNvSpPr txBox="1">
            <a:spLocks/>
          </p:cNvSpPr>
          <p:nvPr/>
        </p:nvSpPr>
        <p:spPr bwMode="auto">
          <a:xfrm>
            <a:off x="122744" y="3808482"/>
            <a:ext cx="28803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BA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1000"/>
              </a:spcBef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en-US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студентка ХТм-222</a:t>
            </a: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Коркишко А.С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доцент Яковлева Е.В.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394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Слайд think-cell" r:id="rId5" imgW="471" imgH="423" progId="TCLayout.ActiveDocument.1">
                  <p:embed/>
                </p:oleObj>
              </mc:Choice>
              <mc:Fallback>
                <p:oleObj name="Слайд think-cell" r:id="rId5" imgW="471" imgH="423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kumimoji="0" lang="ru-RU" sz="1600" u="none" strike="noStrike" cap="none" spc="0" normalizeH="0" dirty="0">
              <a:ln>
                <a:noFill/>
              </a:ln>
              <a:solidFill>
                <a:srgbClr val="3C3C3C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Экономическая целесообразность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7340" y="950913"/>
            <a:ext cx="8749980" cy="3781425"/>
          </a:xfrm>
        </p:spPr>
        <p:txBody>
          <a:bodyPr>
            <a:norm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 smtClean="0"/>
              <a:t>При вовлечении тяжёлого газойля наблюдается положительное отклонение финансового результата +0,36 % годовой прибыли.</a:t>
            </a:r>
            <a:endParaRPr lang="ru-RU" sz="1600" b="0" dirty="0"/>
          </a:p>
        </p:txBody>
      </p:sp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6" y="1689100"/>
            <a:ext cx="4565991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5571"/>
              </p:ext>
            </p:extLst>
          </p:nvPr>
        </p:nvGraphicFramePr>
        <p:xfrm>
          <a:off x="4956492" y="2576734"/>
          <a:ext cx="3893820" cy="7767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620"/>
                <a:gridCol w="1272540"/>
                <a:gridCol w="746760"/>
                <a:gridCol w="1104900"/>
              </a:tblGrid>
              <a:tr h="388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NPV,</a:t>
                      </a:r>
                      <a:r>
                        <a:rPr lang="en-US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DPP,</a:t>
                      </a:r>
                      <a:r>
                        <a:rPr lang="en-US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3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6,43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76704" y="2315126"/>
            <a:ext cx="77360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Таблица </a:t>
            </a:r>
            <a:r>
              <a:rPr lang="ru-RU" sz="1100" dirty="0"/>
              <a:t>5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802E00-DCE6-4DBC-BE25-2F3060428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1" y="2200826"/>
            <a:ext cx="2367858" cy="2427054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  <p:sp>
        <p:nvSpPr>
          <p:cNvPr id="12" name="TextBox 1"/>
          <p:cNvSpPr txBox="1"/>
          <p:nvPr/>
        </p:nvSpPr>
        <p:spPr>
          <a:xfrm>
            <a:off x="1297933" y="2813261"/>
            <a:ext cx="882275" cy="3007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70C0"/>
                </a:solidFill>
              </a:rPr>
              <a:t>Итого: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34,101</a:t>
            </a:r>
            <a:r>
              <a:rPr lang="ru-RU" sz="1600" b="1" baseline="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600" b="1" baseline="0" dirty="0" err="1" smtClean="0">
                <a:solidFill>
                  <a:srgbClr val="0070C0"/>
                </a:solidFill>
              </a:rPr>
              <a:t>млн.руб</a:t>
            </a:r>
            <a:endParaRPr lang="ru-RU" sz="1600" b="1" baseline="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361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3046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Слайд think-cell" r:id="rId5" imgW="471" imgH="423" progId="TCLayout.ActiveDocument.1">
                  <p:embed/>
                </p:oleObj>
              </mc:Choice>
              <mc:Fallback>
                <p:oleObj name="Слайд think-cell" r:id="rId5" imgW="471" imgH="423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kumimoji="0" lang="ru-RU" sz="1600" u="none" strike="noStrike" cap="none" spc="0" normalizeH="0" dirty="0">
              <a:ln>
                <a:noFill/>
              </a:ln>
              <a:solidFill>
                <a:srgbClr val="3C3C3C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Выводы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/>
              <a:t>Построена </a:t>
            </a:r>
            <a:r>
              <a:rPr lang="ru-RU" sz="1600" b="0" dirty="0"/>
              <a:t>компьютерная модель реакторного блока каталитического крекинга 43-103 в среде ПО </a:t>
            </a:r>
            <a:r>
              <a:rPr lang="ru-RU" sz="1600" b="0" dirty="0" err="1"/>
              <a:t>Aspen</a:t>
            </a:r>
            <a:r>
              <a:rPr lang="ru-RU" sz="1600" b="0" dirty="0"/>
              <a:t> HYSYS по фактическим данным с выходами продуктов, не превышающими типичные отклонения при анализе нефтепродуктов</a:t>
            </a:r>
            <a:r>
              <a:rPr lang="ru-RU" sz="1600" b="0" dirty="0" smtClean="0"/>
              <a:t>.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/>
              <a:t>В </a:t>
            </a:r>
            <a:r>
              <a:rPr lang="ru-RU" sz="1600" b="0" dirty="0"/>
              <a:t>результате расчёта показано, что при вовлечении тяжёлого газойля коксования в сырьё каталитического крекинга в объёме 10% масс., выход тяжёлого газойля </a:t>
            </a:r>
            <a:r>
              <a:rPr lang="ru-RU" sz="1600" b="0" dirty="0" smtClean="0"/>
              <a:t>крекинга </a:t>
            </a:r>
            <a:r>
              <a:rPr lang="ru-RU" sz="1600" b="0" dirty="0"/>
              <a:t>увеличивается на 1% масс., за счёт выхода лёгкого газойля, при этом глубина переработки нефти возрастает на 0,5</a:t>
            </a:r>
            <a:r>
              <a:rPr lang="ru-RU" sz="1600" b="0" dirty="0" smtClean="0"/>
              <a:t>%.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/>
              <a:t>Технико-экономическая </a:t>
            </a:r>
            <a:r>
              <a:rPr lang="ru-RU" sz="1600" b="0" dirty="0"/>
              <a:t>оценка технологического решения показала, что чистый дисконтированный доход составляет 185,1 млн. руб., период окупаемости – 1 год, при этом расходы на монтаж нового </a:t>
            </a:r>
            <a:r>
              <a:rPr lang="ru-RU" sz="1600" b="0" dirty="0" smtClean="0"/>
              <a:t>трубопровода, </a:t>
            </a:r>
            <a:r>
              <a:rPr lang="ru-RU" sz="1600" b="0" dirty="0"/>
              <a:t>насосное оборудование, пуско-наладочные работы составили 34,101 млн. рублей.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545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8933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Слайд think-cell" r:id="rId5" imgW="471" imgH="423" progId="TCLayout.ActiveDocument.1">
                  <p:embed/>
                </p:oleObj>
              </mc:Choice>
              <mc:Fallback>
                <p:oleObj name="Слайд think-cell" r:id="rId5" imgW="471" imgH="423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kumimoji="0" lang="ru-RU" sz="1600" u="none" strike="noStrike" cap="none" spc="0" normalizeH="0" dirty="0">
              <a:ln>
                <a:noFill/>
              </a:ln>
              <a:solidFill>
                <a:srgbClr val="3C3C3C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0512" y="1679894"/>
            <a:ext cx="8562976" cy="6127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893872"/>
              </p:ext>
            </p:extLst>
          </p:nvPr>
        </p:nvGraphicFramePr>
        <p:xfrm>
          <a:off x="290512" y="3383164"/>
          <a:ext cx="8559800" cy="2047308"/>
        </p:xfrm>
        <a:graphic>
          <a:graphicData uri="http://schemas.openxmlformats.org/drawingml/2006/table">
            <a:tbl>
              <a:tblPr firstRow="1" bandRow="1"/>
              <a:tblGrid>
                <a:gridCol w="855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7868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0000" marB="108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05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Коркишко Анастасия Сергеевна</a:t>
                      </a:r>
                      <a:b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Омский государственный технический университет, Омск, Россия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ru-RU" sz="1400" u="none" strike="noStrike" kern="1200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nastya.korkishko@gmail.com</a:t>
                      </a:r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0000" marB="108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08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0000" marB="108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210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2670" y="87314"/>
            <a:ext cx="8562976" cy="61277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68547" y="4721360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B5D64320-A065-4DA9-BF91-79EC74731B94}"/>
              </a:ext>
            </a:extLst>
          </p:cNvPr>
          <p:cNvGrpSpPr/>
          <p:nvPr/>
        </p:nvGrpSpPr>
        <p:grpSpPr>
          <a:xfrm>
            <a:off x="1550629" y="3524568"/>
            <a:ext cx="3875536" cy="1284362"/>
            <a:chOff x="7491000" y="3879000"/>
            <a:chExt cx="1845000" cy="1980000"/>
          </a:xfrm>
          <a:solidFill>
            <a:schemeClr val="accent1">
              <a:lumMod val="50000"/>
            </a:schemeClr>
          </a:solidFill>
        </p:grpSpPr>
        <p:sp>
          <p:nvSpPr>
            <p:cNvPr id="7" name="Полилиния: фигура 47">
              <a:extLst>
                <a:ext uri="{FF2B5EF4-FFF2-40B4-BE49-F238E27FC236}">
                  <a16:creationId xmlns="" xmlns:a16="http://schemas.microsoft.com/office/drawing/2014/main" id="{DECBB69F-6D8A-4A9A-9D7B-C6BF9C724445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270AE5FE-64A7-449E-B29F-46FBA38157CB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grpFill/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9B014078-1096-483C-8114-E8404ED125F7}"/>
              </a:ext>
            </a:extLst>
          </p:cNvPr>
          <p:cNvGrpSpPr/>
          <p:nvPr/>
        </p:nvGrpSpPr>
        <p:grpSpPr>
          <a:xfrm>
            <a:off x="2474509" y="2680907"/>
            <a:ext cx="3875536" cy="1284362"/>
            <a:chOff x="7491000" y="3879000"/>
            <a:chExt cx="1845000" cy="1980000"/>
          </a:xfrm>
          <a:solidFill>
            <a:schemeClr val="accent1">
              <a:lumMod val="75000"/>
            </a:schemeClr>
          </a:solidFill>
        </p:grpSpPr>
        <p:sp>
          <p:nvSpPr>
            <p:cNvPr id="10" name="Полилиния: фигура 38">
              <a:extLst>
                <a:ext uri="{FF2B5EF4-FFF2-40B4-BE49-F238E27FC236}">
                  <a16:creationId xmlns="" xmlns:a16="http://schemas.microsoft.com/office/drawing/2014/main" id="{E29EBA48-2124-440E-A476-204C005CB436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9A68F921-CB3C-44C3-8552-4270AFDEE186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grpFill/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B014078-1096-483C-8114-E8404ED125F7}"/>
              </a:ext>
            </a:extLst>
          </p:cNvPr>
          <p:cNvGrpSpPr/>
          <p:nvPr/>
        </p:nvGrpSpPr>
        <p:grpSpPr>
          <a:xfrm>
            <a:off x="3037103" y="1797201"/>
            <a:ext cx="3875536" cy="1284362"/>
            <a:chOff x="7491000" y="3879000"/>
            <a:chExt cx="1845000" cy="1980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Полилиния: фигура 38">
              <a:extLst>
                <a:ext uri="{FF2B5EF4-FFF2-40B4-BE49-F238E27FC236}">
                  <a16:creationId xmlns="" xmlns:a16="http://schemas.microsoft.com/office/drawing/2014/main" id="{E29EBA48-2124-440E-A476-204C005CB436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9A68F921-CB3C-44C3-8552-4270AFDEE186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grpFill/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9B014078-1096-483C-8114-E8404ED125F7}"/>
              </a:ext>
            </a:extLst>
          </p:cNvPr>
          <p:cNvGrpSpPr/>
          <p:nvPr/>
        </p:nvGrpSpPr>
        <p:grpSpPr>
          <a:xfrm>
            <a:off x="3973207" y="913495"/>
            <a:ext cx="4203054" cy="1284362"/>
            <a:chOff x="7491000" y="3879000"/>
            <a:chExt cx="1845000" cy="198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Полилиния: фигура 38">
              <a:extLst>
                <a:ext uri="{FF2B5EF4-FFF2-40B4-BE49-F238E27FC236}">
                  <a16:creationId xmlns="" xmlns:a16="http://schemas.microsoft.com/office/drawing/2014/main" id="{E29EBA48-2124-440E-A476-204C005CB436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9A68F921-CB3C-44C3-8552-4270AFDEE186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grpFill/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40958" y="3972186"/>
            <a:ext cx="656341" cy="6563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05054" y="3129351"/>
            <a:ext cx="656341" cy="6563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81118" y="2244819"/>
            <a:ext cx="656341" cy="6563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17222" y="1361113"/>
            <a:ext cx="656341" cy="6563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B7B15F5-9722-456F-B789-746412006857}"/>
              </a:ext>
            </a:extLst>
          </p:cNvPr>
          <p:cNvSpPr txBox="1"/>
          <p:nvPr/>
        </p:nvSpPr>
        <p:spPr>
          <a:xfrm>
            <a:off x="2263859" y="3940687"/>
            <a:ext cx="388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Утяжеление сырья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нефтепереработки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B7B15F5-9722-456F-B789-746412006857}"/>
              </a:ext>
            </a:extLst>
          </p:cNvPr>
          <p:cNvSpPr txBox="1"/>
          <p:nvPr/>
        </p:nvSpPr>
        <p:spPr>
          <a:xfrm>
            <a:off x="3261395" y="3150052"/>
            <a:ext cx="388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КК – популярный многомощностной процесс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B7B15F5-9722-456F-B789-746412006857}"/>
              </a:ext>
            </a:extLst>
          </p:cNvPr>
          <p:cNvSpPr txBox="1"/>
          <p:nvPr/>
        </p:nvSpPr>
        <p:spPr>
          <a:xfrm>
            <a:off x="3922921" y="2304940"/>
            <a:ext cx="397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вторичных процессов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7B15F5-9722-456F-B789-746412006857}"/>
              </a:ext>
            </a:extLst>
          </p:cNvPr>
          <p:cNvSpPr txBox="1"/>
          <p:nvPr/>
        </p:nvSpPr>
        <p:spPr>
          <a:xfrm>
            <a:off x="4708618" y="1406335"/>
            <a:ext cx="388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Развитие сырьевой базы КК и увеличение глубины переработки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1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и объект </a:t>
            </a:r>
            <a:r>
              <a:rPr lang="ru-RU" dirty="0"/>
              <a:t>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336" y="1188036"/>
            <a:ext cx="8148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Задачей статьи</a:t>
            </a:r>
            <a:r>
              <a:rPr lang="ru-RU" dirty="0"/>
              <a:t> является расширение сырьевой базы каталитического крекинга на АО «Газпромнефть-ОНПЗ» за счёт вовлечения тяжелого газойля коксования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u="sng" dirty="0" smtClean="0"/>
              <a:t>Объектом исследования</a:t>
            </a:r>
            <a:r>
              <a:rPr lang="ru-RU" dirty="0" smtClean="0"/>
              <a:t> является установка каталитического крекинга 43-103 АО «Газпромнефть-ОНПЗ»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54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6" y="87314"/>
            <a:ext cx="8795704" cy="6127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Модель реакторного блока после вовлечения тяжёлого газойля в среде ПО</a:t>
            </a:r>
            <a:r>
              <a:rPr lang="en-US" sz="2000" dirty="0" smtClean="0"/>
              <a:t> </a:t>
            </a:r>
            <a:r>
              <a:rPr lang="en-US" sz="2000" dirty="0"/>
              <a:t>Aspen HYSYS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" y="1021079"/>
            <a:ext cx="8953500" cy="3217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1960" y="3893385"/>
            <a:ext cx="55239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Рис.1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23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Материальный баланс установки после вовлечения тяжёлого газойля</a:t>
            </a:r>
            <a:endParaRPr lang="ru-RU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2" y="1173480"/>
            <a:ext cx="7403278" cy="197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962" y="3472752"/>
            <a:ext cx="786809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/>
              <a:t>При вовлечении 10% тяжёлого газойля коксования 21-10 наблюдаем прирост тяжёлого газойля крекинга за счёт лёгкого газойля</a:t>
            </a:r>
            <a:r>
              <a:rPr lang="en-US" sz="1400" dirty="0"/>
              <a:t>.</a:t>
            </a:r>
            <a:endParaRPr lang="ru-RU" sz="1400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/>
              <a:t>Снижение отборов светлых компенсируется высвобождением дополнительных 310 т/</a:t>
            </a:r>
            <a:r>
              <a:rPr lang="ru-RU" sz="1400" dirty="0" err="1" smtClean="0"/>
              <a:t>сут</a:t>
            </a:r>
            <a:r>
              <a:rPr lang="ru-RU" sz="1400" dirty="0" smtClean="0"/>
              <a:t> вакуумного газойля и вовлечением его на более маржинальные установки крекинга.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6452" y="818540"/>
            <a:ext cx="77360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Таблица </a:t>
            </a:r>
            <a:r>
              <a:rPr lang="ru-RU" sz="1100" dirty="0" smtClean="0"/>
              <a:t>1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478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Выход </a:t>
            </a:r>
            <a:r>
              <a:rPr lang="ru-RU" sz="2200" dirty="0" smtClean="0"/>
              <a:t>светлых нефтепродуктов и расчёт глубины переработки</a:t>
            </a:r>
            <a:endParaRPr lang="ru-RU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7340" y="1112520"/>
                <a:ext cx="8569326" cy="282733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Выход светлых=(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</a:rPr>
                            <m:t>3100∗30</m:t>
                          </m:r>
                        </m:e>
                      </m:d>
                      <m:r>
                        <a:rPr lang="ru-RU" sz="2000" i="1">
                          <a:latin typeface="Cambria Math"/>
                        </a:rPr>
                        <m:t>∗0,1∗0,8)/(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20000000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)∗100%=0,46%</m:t>
                      </m:r>
                    </m:oMath>
                  </m:oMathPara>
                </a14:m>
                <a:endParaRPr lang="ru-RU" sz="2000" dirty="0" smtClean="0"/>
              </a:p>
              <a:p>
                <a:pPr/>
                <a:endParaRPr lang="ru-RU" sz="20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Дельта глубины переработки=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(9300−1300)</m:t>
                          </m:r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/>
                                </a:rPr>
                                <m:t>20000000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ru-RU" sz="2000" i="1">
                          <a:latin typeface="Cambria Math"/>
                        </a:rPr>
                        <m:t>∗100%=0,5%</m:t>
                      </m:r>
                    </m:oMath>
                  </m:oMathPara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7340" y="1112520"/>
                <a:ext cx="8569326" cy="28273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711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Инвестиционные</a:t>
            </a:r>
            <a:r>
              <a:rPr lang="ru-RU" cap="all" dirty="0"/>
              <a:t> </a:t>
            </a:r>
            <a:r>
              <a:rPr lang="ru-RU" dirty="0"/>
              <a:t>затраты на </a:t>
            </a:r>
            <a:r>
              <a:rPr lang="ru-RU" dirty="0"/>
              <a:t>модернизацию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26452" y="818540"/>
            <a:ext cx="77360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Таблица </a:t>
            </a:r>
            <a:r>
              <a:rPr lang="ru-RU" sz="1100" dirty="0"/>
              <a:t>2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93147"/>
              </p:ext>
            </p:extLst>
          </p:nvPr>
        </p:nvGraphicFramePr>
        <p:xfrm>
          <a:off x="1178242" y="1259205"/>
          <a:ext cx="6677978" cy="27108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81929"/>
                <a:gridCol w="1180437"/>
                <a:gridCol w="1031978"/>
                <a:gridCol w="1283634"/>
              </a:tblGrid>
              <a:tr h="5546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оборудования и  работ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Количество, шт.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Цена, млн.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Затраты, млн.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Насос BLACKMER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1.805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1.805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Обвязка, изоляция, арматура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Доставка оборудования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0.376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Строительно-монтажные работы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12.38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Проектно-исследовательские работы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Трубопровод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Прочие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515"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34.101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042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Амортизационные отчисления на восстановление </a:t>
            </a:r>
            <a:r>
              <a:rPr lang="ru-RU" sz="2000" dirty="0"/>
              <a:t>оборудования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26452" y="818540"/>
            <a:ext cx="77360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Таблица </a:t>
            </a:r>
            <a:r>
              <a:rPr lang="ru-RU" sz="1100" dirty="0" smtClean="0"/>
              <a:t>3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04" y="1465854"/>
            <a:ext cx="9789768" cy="13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060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Экономический эффект преобразований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6640" y="4746879"/>
            <a:ext cx="112776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3C3C3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762" y="1378903"/>
            <a:ext cx="9840074" cy="23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26452" y="818540"/>
            <a:ext cx="77360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Таблица </a:t>
            </a:r>
            <a:r>
              <a:rPr lang="ru-RU" sz="1100" dirty="0"/>
              <a:t>4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423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rs9tI.XANuAlPI2e0w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rs9tI.XANuAlPI2e0w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rs9tI.XANuAlPI2e0wWw"/>
</p:tagLst>
</file>

<file path=ppt/theme/theme1.xml><?xml version="1.0" encoding="utf-8"?>
<a:theme xmlns:a="http://schemas.openxmlformats.org/drawingml/2006/main" name="gpn_plazma">
  <a:themeElements>
    <a:clrScheme name="gpn_plazma">
      <a:dk1>
        <a:srgbClr val="3C3C3C"/>
      </a:dk1>
      <a:lt1>
        <a:srgbClr val="FFFFFF"/>
      </a:lt1>
      <a:dk2>
        <a:srgbClr val="A7A7A7"/>
      </a:dk2>
      <a:lt2>
        <a:srgbClr val="535353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00FF"/>
      </a:hlink>
      <a:folHlink>
        <a:srgbClr val="FF00FF"/>
      </a:folHlink>
    </a:clrScheme>
    <a:fontScheme name="gpn_plaz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pn_plaz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pn_plazma">
  <a:themeElements>
    <a:clrScheme name="gpn_plaz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00FF"/>
      </a:hlink>
      <a:folHlink>
        <a:srgbClr val="FF00FF"/>
      </a:folHlink>
    </a:clrScheme>
    <a:fontScheme name="gpn_plaz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pn_plaz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14010</TotalTime>
  <Words>448</Words>
  <Application>Microsoft Office PowerPoint</Application>
  <PresentationFormat>Экран (16:9)</PresentationFormat>
  <Paragraphs>99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gpn_plazma</vt:lpstr>
      <vt:lpstr>Слайд think-cell</vt:lpstr>
      <vt:lpstr>Презентация PowerPoint</vt:lpstr>
      <vt:lpstr>Актуальность</vt:lpstr>
      <vt:lpstr>Задача и объект исследования</vt:lpstr>
      <vt:lpstr>Модель реакторного блока после вовлечения тяжёлого газойля в среде ПО Aspen HYSYS </vt:lpstr>
      <vt:lpstr>Материальный баланс установки после вовлечения тяжёлого газойля</vt:lpstr>
      <vt:lpstr>Выход светлых нефтепродуктов и расчёт глубины переработки</vt:lpstr>
      <vt:lpstr>Инвестиционные затраты на модернизацию</vt:lpstr>
      <vt:lpstr>Амортизационные отчисления на восстановление оборудования</vt:lpstr>
      <vt:lpstr>Экономический эффект преобразований</vt:lpstr>
      <vt:lpstr>Экономическая целесообразность проекта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Заполни Canvas</dc:title>
  <dc:creator>Smirnova.TaS@gazprom-neft.ru</dc:creator>
  <cp:lastModifiedBy>Пушкарёв</cp:lastModifiedBy>
  <cp:revision>202</cp:revision>
  <dcterms:modified xsi:type="dcterms:W3CDTF">2022-11-03T09:01:08Z</dcterms:modified>
</cp:coreProperties>
</file>