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9" r:id="rId2"/>
    <p:sldId id="260" r:id="rId3"/>
    <p:sldId id="261" r:id="rId4"/>
    <p:sldId id="278" r:id="rId5"/>
    <p:sldId id="280" r:id="rId6"/>
    <p:sldId id="277" r:id="rId7"/>
    <p:sldId id="256" r:id="rId8"/>
    <p:sldId id="279" r:id="rId9"/>
    <p:sldId id="270" r:id="rId10"/>
    <p:sldId id="257" r:id="rId11"/>
    <p:sldId id="267" r:id="rId12"/>
    <p:sldId id="268" r:id="rId13"/>
    <p:sldId id="263" r:id="rId14"/>
    <p:sldId id="281" r:id="rId15"/>
    <p:sldId id="269" r:id="rId16"/>
    <p:sldId id="266" r:id="rId17"/>
    <p:sldId id="272" r:id="rId18"/>
    <p:sldId id="274" r:id="rId19"/>
    <p:sldId id="282" r:id="rId20"/>
    <p:sldId id="276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887" autoAdjust="0"/>
  </p:normalViewPr>
  <p:slideViewPr>
    <p:cSldViewPr>
      <p:cViewPr varScale="1">
        <p:scale>
          <a:sx n="53" d="100"/>
          <a:sy n="53" d="100"/>
        </p:scale>
        <p:origin x="-3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1896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rise%20and%20decay%20processed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scatterChart>
        <c:scatterStyle val="smoothMarker"/>
        <c:ser>
          <c:idx val="0"/>
          <c:order val="0"/>
          <c:tx>
            <c:strRef>
              <c:f>Decay!$R$2</c:f>
              <c:strCache>
                <c:ptCount val="1"/>
                <c:pt idx="0">
                  <c:v>0502_03 (0.25, 27.92 mm)</c:v>
                </c:pt>
              </c:strCache>
            </c:strRef>
          </c:tx>
          <c:spPr>
            <a:ln w="19050">
              <a:prstDash val="dash"/>
            </a:ln>
          </c:spPr>
          <c:marker>
            <c:symbol val="star"/>
            <c:size val="3"/>
          </c:marker>
          <c:xVal>
            <c:numRef>
              <c:f>Decay!$E$2:$E$17</c:f>
              <c:numCache>
                <c:formatCode>General</c:formatCode>
                <c:ptCount val="16"/>
                <c:pt idx="0">
                  <c:v>85.5</c:v>
                </c:pt>
                <c:pt idx="1">
                  <c:v>256</c:v>
                </c:pt>
                <c:pt idx="2">
                  <c:v>426.5</c:v>
                </c:pt>
                <c:pt idx="3">
                  <c:v>597.5</c:v>
                </c:pt>
                <c:pt idx="4">
                  <c:v>768.5</c:v>
                </c:pt>
                <c:pt idx="5">
                  <c:v>939</c:v>
                </c:pt>
                <c:pt idx="6">
                  <c:v>1109.5</c:v>
                </c:pt>
                <c:pt idx="7">
                  <c:v>1280.5</c:v>
                </c:pt>
                <c:pt idx="8">
                  <c:v>1451</c:v>
                </c:pt>
                <c:pt idx="9">
                  <c:v>1621.5</c:v>
                </c:pt>
                <c:pt idx="10">
                  <c:v>1878</c:v>
                </c:pt>
                <c:pt idx="11">
                  <c:v>2048</c:v>
                </c:pt>
                <c:pt idx="12">
                  <c:v>2133.5</c:v>
                </c:pt>
                <c:pt idx="13">
                  <c:v>2304.5</c:v>
                </c:pt>
                <c:pt idx="14">
                  <c:v>2475.5</c:v>
                </c:pt>
                <c:pt idx="15">
                  <c:v>2646</c:v>
                </c:pt>
              </c:numCache>
            </c:numRef>
          </c:xVal>
          <c:yVal>
            <c:numRef>
              <c:f>Decay!$P$2:$P$17</c:f>
              <c:numCache>
                <c:formatCode>0.00</c:formatCode>
                <c:ptCount val="16"/>
                <c:pt idx="0">
                  <c:v>1.2419131422864398</c:v>
                </c:pt>
                <c:pt idx="1">
                  <c:v>0.56529418180745561</c:v>
                </c:pt>
                <c:pt idx="2">
                  <c:v>0.364979332545109</c:v>
                </c:pt>
                <c:pt idx="3">
                  <c:v>0.27478399756342298</c:v>
                </c:pt>
                <c:pt idx="4">
                  <c:v>0.28735999043026811</c:v>
                </c:pt>
                <c:pt idx="5">
                  <c:v>0.35968163306064821</c:v>
                </c:pt>
                <c:pt idx="6">
                  <c:v>0.62899885310123727</c:v>
                </c:pt>
                <c:pt idx="7">
                  <c:v>0.58016912874175475</c:v>
                </c:pt>
                <c:pt idx="8">
                  <c:v>0.24320571199509405</c:v>
                </c:pt>
                <c:pt idx="9">
                  <c:v>0.48725264889154801</c:v>
                </c:pt>
                <c:pt idx="10">
                  <c:v>0.44125391283629001</c:v>
                </c:pt>
                <c:pt idx="11">
                  <c:v>0.17058988708801201</c:v>
                </c:pt>
                <c:pt idx="12">
                  <c:v>0.18713681296388696</c:v>
                </c:pt>
                <c:pt idx="13">
                  <c:v>0.35841706131409823</c:v>
                </c:pt>
                <c:pt idx="14">
                  <c:v>0.22908869151628711</c:v>
                </c:pt>
                <c:pt idx="15">
                  <c:v>0.15199003543971004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Decay!$R$19</c:f>
              <c:strCache>
                <c:ptCount val="1"/>
                <c:pt idx="0">
                  <c:v>0502_01 (0.45, 42.68 mm)</c:v>
                </c:pt>
              </c:strCache>
            </c:strRef>
          </c:tx>
          <c:spPr>
            <a:ln w="19050">
              <a:prstDash val="sysDash"/>
            </a:ln>
          </c:spPr>
          <c:marker>
            <c:symbol val="plus"/>
            <c:size val="3"/>
          </c:marker>
          <c:xVal>
            <c:numRef>
              <c:f>Decay!$E$19:$E$35</c:f>
              <c:numCache>
                <c:formatCode>General</c:formatCode>
                <c:ptCount val="17"/>
                <c:pt idx="0">
                  <c:v>85.5</c:v>
                </c:pt>
                <c:pt idx="1">
                  <c:v>256</c:v>
                </c:pt>
                <c:pt idx="2">
                  <c:v>426.5</c:v>
                </c:pt>
                <c:pt idx="3">
                  <c:v>597.5</c:v>
                </c:pt>
                <c:pt idx="4">
                  <c:v>768.5</c:v>
                </c:pt>
                <c:pt idx="5">
                  <c:v>939</c:v>
                </c:pt>
                <c:pt idx="6">
                  <c:v>1109.5</c:v>
                </c:pt>
                <c:pt idx="7">
                  <c:v>1280.5</c:v>
                </c:pt>
                <c:pt idx="8">
                  <c:v>1451</c:v>
                </c:pt>
                <c:pt idx="9">
                  <c:v>1621.5</c:v>
                </c:pt>
                <c:pt idx="10">
                  <c:v>1878</c:v>
                </c:pt>
                <c:pt idx="11">
                  <c:v>2048</c:v>
                </c:pt>
                <c:pt idx="12">
                  <c:v>2133.5</c:v>
                </c:pt>
                <c:pt idx="13">
                  <c:v>2304.5</c:v>
                </c:pt>
                <c:pt idx="14">
                  <c:v>2475.5</c:v>
                </c:pt>
                <c:pt idx="15">
                  <c:v>2646</c:v>
                </c:pt>
                <c:pt idx="16">
                  <c:v>2816.5</c:v>
                </c:pt>
              </c:numCache>
            </c:numRef>
          </c:xVal>
          <c:yVal>
            <c:numRef>
              <c:f>Decay!$P$19:$P$35</c:f>
              <c:numCache>
                <c:formatCode>0.00</c:formatCode>
                <c:ptCount val="17"/>
                <c:pt idx="0">
                  <c:v>1.4903086377026498</c:v>
                </c:pt>
                <c:pt idx="1">
                  <c:v>0.7637570484607844</c:v>
                </c:pt>
                <c:pt idx="2">
                  <c:v>0.28000714559425111</c:v>
                </c:pt>
                <c:pt idx="3">
                  <c:v>0.17934610897708606</c:v>
                </c:pt>
                <c:pt idx="4">
                  <c:v>0.14701928982108012</c:v>
                </c:pt>
                <c:pt idx="5">
                  <c:v>0.136110263650705</c:v>
                </c:pt>
                <c:pt idx="6">
                  <c:v>0.15446860190693207</c:v>
                </c:pt>
                <c:pt idx="7">
                  <c:v>0.20358920204899705</c:v>
                </c:pt>
                <c:pt idx="8">
                  <c:v>0.17886953798968797</c:v>
                </c:pt>
                <c:pt idx="9">
                  <c:v>0.24336047885421999</c:v>
                </c:pt>
                <c:pt idx="10">
                  <c:v>0.22907718417941211</c:v>
                </c:pt>
                <c:pt idx="11">
                  <c:v>0.16152040107800006</c:v>
                </c:pt>
                <c:pt idx="12">
                  <c:v>0.21312576417828794</c:v>
                </c:pt>
                <c:pt idx="13">
                  <c:v>0.381756836487739</c:v>
                </c:pt>
                <c:pt idx="14">
                  <c:v>0.45606881538772515</c:v>
                </c:pt>
                <c:pt idx="15">
                  <c:v>0.41300177620842898</c:v>
                </c:pt>
                <c:pt idx="16">
                  <c:v>0.12570271954599299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Decay!$R$37</c:f>
              <c:strCache>
                <c:ptCount val="1"/>
                <c:pt idx="0">
                  <c:v>0502_02 (0.35, 38.56 mm)</c:v>
                </c:pt>
              </c:strCache>
            </c:strRef>
          </c:tx>
          <c:spPr>
            <a:ln w="19050">
              <a:prstDash val="lgDashDot"/>
            </a:ln>
          </c:spPr>
          <c:marker>
            <c:symbol val="dot"/>
            <c:size val="3"/>
          </c:marker>
          <c:xVal>
            <c:numRef>
              <c:f>Decay!$E$37:$E$52</c:f>
              <c:numCache>
                <c:formatCode>General</c:formatCode>
                <c:ptCount val="16"/>
                <c:pt idx="0">
                  <c:v>85.5</c:v>
                </c:pt>
                <c:pt idx="1">
                  <c:v>256</c:v>
                </c:pt>
                <c:pt idx="2">
                  <c:v>426.5</c:v>
                </c:pt>
                <c:pt idx="3">
                  <c:v>597.5</c:v>
                </c:pt>
                <c:pt idx="4">
                  <c:v>768.5</c:v>
                </c:pt>
                <c:pt idx="5">
                  <c:v>939</c:v>
                </c:pt>
                <c:pt idx="6">
                  <c:v>1109.5</c:v>
                </c:pt>
                <c:pt idx="7">
                  <c:v>1280.5</c:v>
                </c:pt>
                <c:pt idx="8">
                  <c:v>1451</c:v>
                </c:pt>
                <c:pt idx="9">
                  <c:v>1621.5</c:v>
                </c:pt>
                <c:pt idx="10">
                  <c:v>1792.5</c:v>
                </c:pt>
                <c:pt idx="11">
                  <c:v>1963</c:v>
                </c:pt>
                <c:pt idx="12">
                  <c:v>2133.5</c:v>
                </c:pt>
                <c:pt idx="13">
                  <c:v>2304.5</c:v>
                </c:pt>
                <c:pt idx="14">
                  <c:v>2475.5</c:v>
                </c:pt>
                <c:pt idx="15">
                  <c:v>2646</c:v>
                </c:pt>
              </c:numCache>
            </c:numRef>
          </c:xVal>
          <c:yVal>
            <c:numRef>
              <c:f>Decay!$P$37:$P$52</c:f>
              <c:numCache>
                <c:formatCode>0.00</c:formatCode>
                <c:ptCount val="16"/>
                <c:pt idx="0">
                  <c:v>1.4903086377026498</c:v>
                </c:pt>
                <c:pt idx="1">
                  <c:v>0.7637570484607844</c:v>
                </c:pt>
                <c:pt idx="2">
                  <c:v>0.28000714559425111</c:v>
                </c:pt>
                <c:pt idx="3">
                  <c:v>0.17934610897708606</c:v>
                </c:pt>
                <c:pt idx="4">
                  <c:v>0.14701928982108012</c:v>
                </c:pt>
                <c:pt idx="5">
                  <c:v>0.136110263650705</c:v>
                </c:pt>
                <c:pt idx="6">
                  <c:v>0.15446860190693207</c:v>
                </c:pt>
                <c:pt idx="7">
                  <c:v>0.20358920204899705</c:v>
                </c:pt>
                <c:pt idx="8">
                  <c:v>0.17886953798968797</c:v>
                </c:pt>
                <c:pt idx="9">
                  <c:v>0.24336047885421999</c:v>
                </c:pt>
                <c:pt idx="10">
                  <c:v>0.22907718417941211</c:v>
                </c:pt>
                <c:pt idx="11">
                  <c:v>0.16152040107800006</c:v>
                </c:pt>
                <c:pt idx="12">
                  <c:v>0.21312576417828794</c:v>
                </c:pt>
                <c:pt idx="13">
                  <c:v>0.381756836487739</c:v>
                </c:pt>
                <c:pt idx="14">
                  <c:v>0.45606881538772515</c:v>
                </c:pt>
                <c:pt idx="15">
                  <c:v>0.41300177620842898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Decay!$R$54</c:f>
              <c:strCache>
                <c:ptCount val="1"/>
                <c:pt idx="0">
                  <c:v>0902_02 (0.55, 46.82 mm)</c:v>
                </c:pt>
              </c:strCache>
            </c:strRef>
          </c:tx>
          <c:spPr>
            <a:ln w="19050"/>
          </c:spPr>
          <c:marker>
            <c:symbol val="x"/>
            <c:size val="3"/>
          </c:marker>
          <c:xVal>
            <c:numRef>
              <c:f>Decay!$E$54:$E$69</c:f>
              <c:numCache>
                <c:formatCode>General</c:formatCode>
                <c:ptCount val="16"/>
                <c:pt idx="0">
                  <c:v>85.5</c:v>
                </c:pt>
                <c:pt idx="1">
                  <c:v>256</c:v>
                </c:pt>
                <c:pt idx="2">
                  <c:v>426.5</c:v>
                </c:pt>
                <c:pt idx="3">
                  <c:v>597.5</c:v>
                </c:pt>
                <c:pt idx="4">
                  <c:v>768.5</c:v>
                </c:pt>
                <c:pt idx="5">
                  <c:v>939</c:v>
                </c:pt>
                <c:pt idx="6">
                  <c:v>1109.5</c:v>
                </c:pt>
                <c:pt idx="7">
                  <c:v>1280.5</c:v>
                </c:pt>
                <c:pt idx="8">
                  <c:v>1451</c:v>
                </c:pt>
                <c:pt idx="9">
                  <c:v>1621.5</c:v>
                </c:pt>
                <c:pt idx="10">
                  <c:v>1792.5</c:v>
                </c:pt>
                <c:pt idx="11">
                  <c:v>1963</c:v>
                </c:pt>
                <c:pt idx="12">
                  <c:v>2133.5</c:v>
                </c:pt>
                <c:pt idx="13">
                  <c:v>2304.5</c:v>
                </c:pt>
                <c:pt idx="14">
                  <c:v>2475.5</c:v>
                </c:pt>
                <c:pt idx="15">
                  <c:v>2646</c:v>
                </c:pt>
              </c:numCache>
            </c:numRef>
          </c:xVal>
          <c:yVal>
            <c:numRef>
              <c:f>Decay!$P$54:$P$69</c:f>
              <c:numCache>
                <c:formatCode>0.00</c:formatCode>
                <c:ptCount val="16"/>
                <c:pt idx="0">
                  <c:v>1.3165828276430624</c:v>
                </c:pt>
                <c:pt idx="1">
                  <c:v>0.66200154479723383</c:v>
                </c:pt>
                <c:pt idx="2">
                  <c:v>0.23366363679276306</c:v>
                </c:pt>
                <c:pt idx="3">
                  <c:v>0.13587045533294001</c:v>
                </c:pt>
                <c:pt idx="4">
                  <c:v>0.10888068665444797</c:v>
                </c:pt>
                <c:pt idx="5">
                  <c:v>0.10768774255118306</c:v>
                </c:pt>
                <c:pt idx="6">
                  <c:v>0.11089849193394399</c:v>
                </c:pt>
                <c:pt idx="7">
                  <c:v>0.11155307950368006</c:v>
                </c:pt>
                <c:pt idx="8">
                  <c:v>0.11214269175362605</c:v>
                </c:pt>
                <c:pt idx="9">
                  <c:v>0.10408007277443702</c:v>
                </c:pt>
                <c:pt idx="10">
                  <c:v>0.11430913590713503</c:v>
                </c:pt>
                <c:pt idx="11">
                  <c:v>0.104457181078598</c:v>
                </c:pt>
                <c:pt idx="12">
                  <c:v>0.10436857310446597</c:v>
                </c:pt>
                <c:pt idx="13">
                  <c:v>0.100404611327456</c:v>
                </c:pt>
                <c:pt idx="14">
                  <c:v>0.10658874706564403</c:v>
                </c:pt>
                <c:pt idx="15">
                  <c:v>0.10712754823679603</c:v>
                </c:pt>
              </c:numCache>
            </c:numRef>
          </c:yVal>
          <c:smooth val="1"/>
        </c:ser>
        <c:axId val="35962240"/>
        <c:axId val="36013568"/>
      </c:scatterChart>
      <c:valAx>
        <c:axId val="35962240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Time (s)</a:t>
                </a:r>
              </a:p>
            </c:rich>
          </c:tx>
        </c:title>
        <c:numFmt formatCode="General" sourceLinked="1"/>
        <c:tickLblPos val="nextTo"/>
        <c:crossAx val="36013568"/>
        <c:crossesAt val="1.4999999999999998E-2"/>
        <c:crossBetween val="midCat"/>
      </c:valAx>
      <c:valAx>
        <c:axId val="36013568"/>
        <c:scaling>
          <c:orientation val="minMax"/>
          <c:min val="1.4999999999999998E-2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Standard</a:t>
                </a:r>
                <a:r>
                  <a:rPr lang="en-GB" baseline="0"/>
                  <a:t> deviation (mm)</a:t>
                </a:r>
                <a:endParaRPr lang="en-GB"/>
              </a:p>
            </c:rich>
          </c:tx>
        </c:title>
        <c:numFmt formatCode="0.00" sourceLinked="1"/>
        <c:tickLblPos val="nextTo"/>
        <c:crossAx val="35962240"/>
        <c:crosses val="autoZero"/>
        <c:crossBetween val="midCat"/>
      </c:valAx>
    </c:plotArea>
    <c:legend>
      <c:legendPos val="r"/>
    </c:legend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E1BFA59-1285-4304-91B5-B1AEBCCFBB73}" type="datetimeFigureOut">
              <a:rPr lang="en-GB"/>
              <a:pPr>
                <a:defRPr/>
              </a:pPr>
              <a:t>07/06/2012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BFACA62-A533-4A41-8675-4CD0740AB5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5B12874-B83E-45AA-B10F-6EF305CDA7FF}" type="datetimeFigureOut">
              <a:rPr lang="en-US"/>
              <a:pPr>
                <a:defRPr/>
              </a:pPr>
              <a:t>6/7/2012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4694D96-3782-43D4-819B-2AD0286168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B73CB6-0632-49E6-ADB3-E85C019E48DE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7F6DC-DEB0-4BB1-9531-327A9DC6C980}" type="datetimeFigureOut">
              <a:rPr lang="en-GB"/>
              <a:pPr>
                <a:defRPr/>
              </a:pPr>
              <a:t>07/06/2012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A74F1-6511-4303-9385-F53FCB188C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05B45-A9CB-4334-B693-ED8AE781B01E}" type="datetimeFigureOut">
              <a:rPr lang="en-GB"/>
              <a:pPr>
                <a:defRPr/>
              </a:pPr>
              <a:t>07/06/2012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4E9AE-F26A-4063-80A6-712FFE4901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9B47B-6D07-4160-AFC4-5D37AACBA468}" type="datetimeFigureOut">
              <a:rPr lang="en-GB"/>
              <a:pPr>
                <a:defRPr/>
              </a:pPr>
              <a:t>07/06/2012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93650-15A7-42B8-BE52-6149D9FF4A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23417-C2D1-4E4A-8E4A-A726F924C22E}" type="datetimeFigureOut">
              <a:rPr lang="en-GB"/>
              <a:pPr>
                <a:defRPr/>
              </a:pPr>
              <a:t>07/06/2012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902BA-8785-4935-BA53-E4A4663B79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9D14B-3046-4CE1-91CE-EDB12FE9E4EB}" type="datetimeFigureOut">
              <a:rPr lang="en-GB"/>
              <a:pPr>
                <a:defRPr/>
              </a:pPr>
              <a:t>07/06/2012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7ECCC-D1D4-4EA6-A8D0-F806351B92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A4356-A52B-4BF9-AD08-9E63C0F16CBB}" type="datetimeFigureOut">
              <a:rPr lang="en-GB"/>
              <a:pPr>
                <a:defRPr/>
              </a:pPr>
              <a:t>07/06/2012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680D9-3409-4A4B-81EC-F7C5100DEB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95A78-9A09-4798-B5C7-78588F1E6BFA}" type="datetimeFigureOut">
              <a:rPr lang="en-GB"/>
              <a:pPr>
                <a:defRPr/>
              </a:pPr>
              <a:t>07/06/2012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2F122-8AD2-4E89-A211-B86EF8AD85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DD129-BE05-4290-828B-FE5DAE24BDB5}" type="datetimeFigureOut">
              <a:rPr lang="en-GB"/>
              <a:pPr>
                <a:defRPr/>
              </a:pPr>
              <a:t>07/06/2012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DC636-1C63-4F36-B23D-2F155B3C3F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9EDAD-18EC-46F4-B76A-38CE72910EE2}" type="datetimeFigureOut">
              <a:rPr lang="en-GB"/>
              <a:pPr>
                <a:defRPr/>
              </a:pPr>
              <a:t>07/06/2012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F5D51-003A-45DF-9076-2A378D9F8B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8CD0C-EF9C-44BE-AF1E-E0A0CB7482D0}" type="datetimeFigureOut">
              <a:rPr lang="en-GB"/>
              <a:pPr>
                <a:defRPr/>
              </a:pPr>
              <a:t>07/06/2012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FC709-396A-4BA5-97FD-ED97623FCF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78E5-5329-42FA-8054-84A6327ED40C}" type="datetimeFigureOut">
              <a:rPr lang="en-GB"/>
              <a:pPr>
                <a:defRPr/>
              </a:pPr>
              <a:t>07/06/2012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B6969-A7EE-470D-A20B-3A1F85B205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2EE241-7BA7-45B7-9FC2-19C21AC1BB5A}" type="datetimeFigureOut">
              <a:rPr lang="en-GB"/>
              <a:pPr>
                <a:defRPr/>
              </a:pPr>
              <a:t>07/06/2012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5098F3-A471-4AD5-B066-92438B986E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ergei\Desktop\Presentations\Warwick%202011\N_0602_030_sp.av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549275"/>
            <a:ext cx="5761038" cy="863600"/>
          </a:xfrm>
        </p:spPr>
        <p:txBody>
          <a:bodyPr/>
          <a:lstStyle/>
          <a:p>
            <a:r>
              <a:rPr lang="en-GB" sz="2400" b="1" smtClean="0">
                <a:solidFill>
                  <a:srgbClr val="0000FF"/>
                </a:solidFill>
              </a:rPr>
              <a:t>Nonstationary regimes in gravity wave turbulence</a:t>
            </a:r>
          </a:p>
        </p:txBody>
      </p:sp>
      <p:sp>
        <p:nvSpPr>
          <p:cNvPr id="1088" name="Text Box 4"/>
          <p:cNvSpPr txBox="1">
            <a:spLocks noChangeArrowheads="1"/>
          </p:cNvSpPr>
          <p:nvPr/>
        </p:nvSpPr>
        <p:spPr bwMode="auto">
          <a:xfrm>
            <a:off x="827088" y="1341438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latin typeface="Calibri" pitchFamily="34" charset="0"/>
              </a:rPr>
              <a:t>S Lukaschuk</a:t>
            </a:r>
            <a:r>
              <a:rPr lang="en-GB" sz="2400" b="1" baseline="30000">
                <a:latin typeface="Calibri" pitchFamily="34" charset="0"/>
              </a:rPr>
              <a:t>1</a:t>
            </a:r>
            <a:r>
              <a:rPr lang="en-GB" sz="2400" b="1">
                <a:latin typeface="Calibri" pitchFamily="34" charset="0"/>
              </a:rPr>
              <a:t> , R Bedard</a:t>
            </a:r>
            <a:r>
              <a:rPr lang="en-GB" sz="2400" b="1" baseline="30000">
                <a:latin typeface="Calibri" pitchFamily="34" charset="0"/>
              </a:rPr>
              <a:t>1</a:t>
            </a:r>
            <a:r>
              <a:rPr lang="en-GB" sz="2400" b="1">
                <a:latin typeface="Calibri" pitchFamily="34" charset="0"/>
              </a:rPr>
              <a:t>, S Nazarenko</a:t>
            </a:r>
            <a:r>
              <a:rPr lang="en-GB" sz="2400" b="1" baseline="30000">
                <a:latin typeface="Calibri" pitchFamily="34" charset="0"/>
              </a:rPr>
              <a:t>2</a:t>
            </a:r>
          </a:p>
        </p:txBody>
      </p:sp>
      <p:sp>
        <p:nvSpPr>
          <p:cNvPr id="1089" name="Text Box 5"/>
          <p:cNvSpPr txBox="1">
            <a:spLocks noChangeArrowheads="1"/>
          </p:cNvSpPr>
          <p:nvPr/>
        </p:nvSpPr>
        <p:spPr bwMode="auto">
          <a:xfrm>
            <a:off x="2195513" y="1800225"/>
            <a:ext cx="64087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baseline="30000">
                <a:latin typeface="Calibri" pitchFamily="34" charset="0"/>
              </a:rPr>
              <a:t>1</a:t>
            </a:r>
            <a:r>
              <a:rPr lang="en-GB" baseline="30000">
                <a:latin typeface="Calibri" pitchFamily="34" charset="0"/>
              </a:rPr>
              <a:t> </a:t>
            </a:r>
            <a:r>
              <a:rPr lang="en-GB" b="1">
                <a:latin typeface="Calibri" pitchFamily="34" charset="0"/>
              </a:rPr>
              <a:t>Fluid Dynamics Laboratory, University of Hull</a:t>
            </a:r>
          </a:p>
          <a:p>
            <a:r>
              <a:rPr lang="en-GB" b="1" baseline="30000">
                <a:latin typeface="Calibri" pitchFamily="34" charset="0"/>
              </a:rPr>
              <a:t>2 </a:t>
            </a:r>
            <a:r>
              <a:rPr lang="en-GB" b="1">
                <a:latin typeface="Calibri" pitchFamily="34" charset="0"/>
              </a:rPr>
              <a:t>Mathematics Institute, University of Warwick</a:t>
            </a:r>
          </a:p>
        </p:txBody>
      </p:sp>
      <p:graphicFrame>
        <p:nvGraphicFramePr>
          <p:cNvPr id="1085" name="Object 61"/>
          <p:cNvGraphicFramePr>
            <a:graphicFrameLocks noChangeAspect="1"/>
          </p:cNvGraphicFramePr>
          <p:nvPr/>
        </p:nvGraphicFramePr>
        <p:xfrm>
          <a:off x="0" y="0"/>
          <a:ext cx="9144000" cy="427038"/>
        </p:xfrm>
        <a:graphic>
          <a:graphicData uri="http://schemas.openxmlformats.org/presentationml/2006/ole">
            <p:oleObj spid="_x0000_s1085" name="Photo Editor Photo" r:id="rId3" imgW="5714286" imgH="266737" progId="">
              <p:embed/>
            </p:oleObj>
          </a:graphicData>
        </a:graphic>
      </p:graphicFrame>
      <p:graphicFrame>
        <p:nvGraphicFramePr>
          <p:cNvPr id="1086" name="Object 62"/>
          <p:cNvGraphicFramePr>
            <a:graphicFrameLocks noChangeAspect="1"/>
          </p:cNvGraphicFramePr>
          <p:nvPr/>
        </p:nvGraphicFramePr>
        <p:xfrm>
          <a:off x="323850" y="2997200"/>
          <a:ext cx="4392613" cy="2984500"/>
        </p:xfrm>
        <a:graphic>
          <a:graphicData uri="http://schemas.openxmlformats.org/presentationml/2006/ole">
            <p:oleObj spid="_x0000_s1086" r:id="rId4" imgW="5654530" imgH="3840813" progId="">
              <p:embed/>
            </p:oleObj>
          </a:graphicData>
        </a:graphic>
      </p:graphicFrame>
      <p:pic>
        <p:nvPicPr>
          <p:cNvPr id="1090" name="Picture 10" descr="flume_EPSN00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2997200"/>
            <a:ext cx="3960812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7" descr="R_0602_01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3617913"/>
            <a:ext cx="43211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11" descr="R_kf_0602_01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500063"/>
            <a:ext cx="5643562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12"/>
          <p:cNvSpPr txBox="1">
            <a:spLocks noChangeArrowheads="1"/>
          </p:cNvSpPr>
          <p:nvPr/>
        </p:nvSpPr>
        <p:spPr bwMode="auto">
          <a:xfrm>
            <a:off x="7429500" y="1571625"/>
            <a:ext cx="8318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b="1">
                <a:latin typeface="Calibri" pitchFamily="34" charset="0"/>
              </a:rPr>
              <a:t>F1:   5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  <a:p>
            <a:r>
              <a:rPr lang="en-GB" sz="1100" b="1">
                <a:latin typeface="Calibri" pitchFamily="34" charset="0"/>
              </a:rPr>
              <a:t>F2:  10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  <a:p>
            <a:r>
              <a:rPr lang="en-GB" sz="1100" b="1">
                <a:latin typeface="Calibri" pitchFamily="34" charset="0"/>
              </a:rPr>
              <a:t>F3:  80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  <a:p>
            <a:r>
              <a:rPr lang="en-GB" sz="1100" b="1">
                <a:latin typeface="Calibri" pitchFamily="34" charset="0"/>
              </a:rPr>
              <a:t>F4: 160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  <a:p>
            <a:r>
              <a:rPr lang="en-GB" sz="1100" b="1">
                <a:latin typeface="Calibri" pitchFamily="34" charset="0"/>
              </a:rPr>
              <a:t>F5: 320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0" y="0"/>
          <a:ext cx="1655763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3"/>
                <a:gridCol w="435639"/>
                <a:gridCol w="500465"/>
                <a:gridCol w="504056"/>
              </a:tblGrid>
              <a:tr h="37084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aseline="0" dirty="0" smtClean="0"/>
                        <a:t>RMS cm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aseline="0" dirty="0" err="1" smtClean="0"/>
                        <a:t>N</a:t>
                      </a:r>
                      <a:r>
                        <a:rPr lang="en-GB" sz="1000" dirty="0" err="1" smtClean="0"/>
                        <a:t>lin</a:t>
                      </a:r>
                      <a:r>
                        <a:rPr lang="en-GB" sz="1000" dirty="0" smtClean="0"/>
                        <a:t> </a:t>
                      </a:r>
                      <a:r>
                        <a:rPr lang="en-GB" sz="1000" dirty="0" err="1" smtClean="0"/>
                        <a:t>Coeff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k - Slope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0.09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-5.7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2.7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0.125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-3.85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2.9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0.134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-3.66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3.3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0.150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-3.58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3.3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0.15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-3.53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6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3.9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0.18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-3.46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7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4.8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0.225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-3.13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8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4.6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0.21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-2.97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9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5.2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0.24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-2.92</a:t>
                      </a:r>
                      <a:endParaRPr lang="en-GB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200" y="0"/>
            <a:ext cx="5003800" cy="642938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400" b="1" dirty="0" smtClean="0">
                <a:solidFill>
                  <a:srgbClr val="0070C0"/>
                </a:solidFill>
              </a:rPr>
              <a:t>	k-domain, Rise, small amplitudes</a:t>
            </a:r>
            <a:br>
              <a:rPr lang="en-GB" sz="2400" b="1" dirty="0" smtClean="0">
                <a:solidFill>
                  <a:srgbClr val="0070C0"/>
                </a:solidFill>
              </a:rPr>
            </a:br>
            <a:r>
              <a:rPr lang="en-GB" sz="2400" b="1" dirty="0" smtClean="0">
                <a:solidFill>
                  <a:srgbClr val="0070C0"/>
                </a:solidFill>
              </a:rPr>
              <a:t>(frozen turbulence)</a:t>
            </a:r>
            <a:endParaRPr lang="en-GB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561975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sz="2400" b="1" dirty="0" smtClean="0">
                <a:solidFill>
                  <a:srgbClr val="0070C0"/>
                </a:solidFill>
              </a:rPr>
              <a:t>k-domain, Rise, medium amplitudes</a:t>
            </a:r>
            <a:endParaRPr lang="en-GB" sz="2400" b="1" dirty="0">
              <a:solidFill>
                <a:srgbClr val="0070C0"/>
              </a:solidFill>
            </a:endParaRPr>
          </a:p>
        </p:txBody>
      </p:sp>
      <p:pic>
        <p:nvPicPr>
          <p:cNvPr id="29698" name="Picture 11" descr="Rsp_0602_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3716338"/>
            <a:ext cx="4067175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13"/>
          <p:cNvSpPr txBox="1">
            <a:spLocks noChangeArrowheads="1"/>
          </p:cNvSpPr>
          <p:nvPr/>
        </p:nvSpPr>
        <p:spPr bwMode="auto">
          <a:xfrm>
            <a:off x="8312150" y="1143000"/>
            <a:ext cx="8318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b="1">
                <a:latin typeface="Calibri" pitchFamily="34" charset="0"/>
              </a:rPr>
              <a:t>F1:   5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  <a:p>
            <a:r>
              <a:rPr lang="en-GB" sz="1100" b="1">
                <a:latin typeface="Calibri" pitchFamily="34" charset="0"/>
              </a:rPr>
              <a:t>F2:  10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  <a:p>
            <a:r>
              <a:rPr lang="en-GB" sz="1100" b="1">
                <a:latin typeface="Calibri" pitchFamily="34" charset="0"/>
              </a:rPr>
              <a:t>F3:  80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  <a:p>
            <a:r>
              <a:rPr lang="en-GB" sz="1100" b="1">
                <a:latin typeface="Calibri" pitchFamily="34" charset="0"/>
              </a:rPr>
              <a:t>F4: 160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  <a:p>
            <a:r>
              <a:rPr lang="en-GB" sz="1100" b="1">
                <a:latin typeface="Calibri" pitchFamily="34" charset="0"/>
              </a:rPr>
              <a:t>F5: 320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</p:txBody>
      </p:sp>
      <p:grpSp>
        <p:nvGrpSpPr>
          <p:cNvPr id="29700" name="Group 20"/>
          <p:cNvGrpSpPr>
            <a:grpSpLocks/>
          </p:cNvGrpSpPr>
          <p:nvPr/>
        </p:nvGrpSpPr>
        <p:grpSpPr bwMode="auto">
          <a:xfrm>
            <a:off x="1500188" y="285750"/>
            <a:ext cx="6985000" cy="3543300"/>
            <a:chOff x="1500166" y="285728"/>
            <a:chExt cx="6984776" cy="3543139"/>
          </a:xfrm>
        </p:grpSpPr>
        <p:grpSp>
          <p:nvGrpSpPr>
            <p:cNvPr id="29758" name="Group 12"/>
            <p:cNvGrpSpPr>
              <a:grpSpLocks/>
            </p:cNvGrpSpPr>
            <p:nvPr/>
          </p:nvGrpSpPr>
          <p:grpSpPr bwMode="auto">
            <a:xfrm>
              <a:off x="1500166" y="571480"/>
              <a:ext cx="6984776" cy="3257387"/>
              <a:chOff x="1500166" y="571480"/>
              <a:chExt cx="6984776" cy="3257387"/>
            </a:xfrm>
          </p:grpSpPr>
          <p:pic>
            <p:nvPicPr>
              <p:cNvPr id="29762" name="Picture 9" descr="Rk_0602_03.jp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00166" y="571480"/>
                <a:ext cx="6984776" cy="3257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" name="Straight Arrow Connector 8"/>
              <p:cNvCxnSpPr/>
              <p:nvPr/>
            </p:nvCxnSpPr>
            <p:spPr>
              <a:xfrm rot="16200000" flipH="1">
                <a:off x="2107372" y="1178652"/>
                <a:ext cx="928645" cy="71435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2214518" y="1071505"/>
                <a:ext cx="1571575" cy="114294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3143175" y="571465"/>
                <a:ext cx="2000186" cy="178585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Arrow Connector 26"/>
            <p:cNvCxnSpPr/>
            <p:nvPr/>
          </p:nvCxnSpPr>
          <p:spPr>
            <a:xfrm>
              <a:off x="3143175" y="571465"/>
              <a:ext cx="2714538" cy="16429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60" name="TextBox 17"/>
            <p:cNvSpPr txBox="1">
              <a:spLocks noChangeArrowheads="1"/>
            </p:cNvSpPr>
            <p:nvPr/>
          </p:nvSpPr>
          <p:spPr bwMode="auto">
            <a:xfrm>
              <a:off x="2357422" y="928670"/>
              <a:ext cx="88197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100">
                  <a:latin typeface="Calibri" pitchFamily="34" charset="0"/>
                </a:rPr>
                <a:t>Front</a:t>
              </a:r>
            </a:p>
            <a:p>
              <a:r>
                <a:rPr lang="en-GB" sz="1100">
                  <a:latin typeface="Calibri" pitchFamily="34" charset="0"/>
                </a:rPr>
                <a:t>propagation</a:t>
              </a:r>
            </a:p>
          </p:txBody>
        </p:sp>
        <p:sp>
          <p:nvSpPr>
            <p:cNvPr id="29761" name="TextBox 19"/>
            <p:cNvSpPr txBox="1">
              <a:spLocks noChangeArrowheads="1"/>
            </p:cNvSpPr>
            <p:nvPr/>
          </p:nvSpPr>
          <p:spPr bwMode="auto">
            <a:xfrm>
              <a:off x="2786050" y="285728"/>
              <a:ext cx="135732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100">
                  <a:latin typeface="Calibri" pitchFamily="34" charset="0"/>
                </a:rPr>
                <a:t>Breaking waves 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1655763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3"/>
                <a:gridCol w="435639"/>
                <a:gridCol w="500465"/>
                <a:gridCol w="504056"/>
              </a:tblGrid>
              <a:tr h="37084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aseline="0" dirty="0" smtClean="0"/>
                        <a:t>RMS cm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aseline="0" dirty="0" err="1" smtClean="0"/>
                        <a:t>N</a:t>
                      </a:r>
                      <a:r>
                        <a:rPr lang="en-GB" sz="1000" dirty="0" err="1" smtClean="0"/>
                        <a:t>lin</a:t>
                      </a:r>
                      <a:r>
                        <a:rPr lang="en-GB" sz="1000" dirty="0" smtClean="0"/>
                        <a:t> </a:t>
                      </a:r>
                      <a:r>
                        <a:rPr lang="en-GB" sz="1000" dirty="0" err="1" smtClean="0"/>
                        <a:t>Coeff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k - Slope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0.09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-5.7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2.7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0.125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-3.85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2.9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0.134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-3.66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0.150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-3.58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3.3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0.15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-3.53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6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3.9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0.18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-3.46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7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4.8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0.225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-3.13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8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4.6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0.21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-2.97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9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5.2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0.24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-2.92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1655763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3"/>
                <a:gridCol w="435639"/>
                <a:gridCol w="500465"/>
                <a:gridCol w="504056"/>
              </a:tblGrid>
              <a:tr h="37084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aseline="0" dirty="0" smtClean="0"/>
                        <a:t>RMS cm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aseline="0" dirty="0" err="1" smtClean="0"/>
                        <a:t>N</a:t>
                      </a:r>
                      <a:r>
                        <a:rPr lang="en-GB" sz="1000" dirty="0" err="1" smtClean="0"/>
                        <a:t>lin</a:t>
                      </a:r>
                      <a:r>
                        <a:rPr lang="en-GB" sz="1000" dirty="0" smtClean="0"/>
                        <a:t> </a:t>
                      </a:r>
                      <a:r>
                        <a:rPr lang="en-GB" sz="1000" dirty="0" err="1" smtClean="0"/>
                        <a:t>Coeff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k - Slope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0.09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-5.7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2.7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0.125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-3.85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2.9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0.134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-3.66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0.150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-3.58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-3.53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6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3.9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0.18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-3.46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7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4.8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0.225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-3.13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8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4.6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0.21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-2.97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9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5.2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0.24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-2.92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78" name="Picture 4" descr="Rk_0902_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476250"/>
            <a:ext cx="672147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9" name="Picture 8" descr="Rsp_0902_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6175" y="3716338"/>
            <a:ext cx="418782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43438" y="0"/>
            <a:ext cx="4403725" cy="692150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sz="2400" b="1" dirty="0" smtClean="0">
                <a:solidFill>
                  <a:srgbClr val="0070C0"/>
                </a:solidFill>
              </a:rPr>
              <a:t>k-domain, Rise, high amplitudes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30781" name="TextBox 12"/>
          <p:cNvSpPr txBox="1">
            <a:spLocks noChangeArrowheads="1"/>
          </p:cNvSpPr>
          <p:nvPr/>
        </p:nvSpPr>
        <p:spPr bwMode="auto">
          <a:xfrm>
            <a:off x="8312150" y="1143000"/>
            <a:ext cx="8318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b="1">
                <a:latin typeface="Calibri" pitchFamily="34" charset="0"/>
              </a:rPr>
              <a:t>F1:   5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  <a:p>
            <a:r>
              <a:rPr lang="en-GB" sz="1100" b="1">
                <a:latin typeface="Calibri" pitchFamily="34" charset="0"/>
              </a:rPr>
              <a:t>F2:  10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  <a:p>
            <a:r>
              <a:rPr lang="en-GB" sz="1100" b="1">
                <a:latin typeface="Calibri" pitchFamily="34" charset="0"/>
              </a:rPr>
              <a:t>F3:  80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  <a:p>
            <a:r>
              <a:rPr lang="en-GB" sz="1100" b="1">
                <a:latin typeface="Calibri" pitchFamily="34" charset="0"/>
              </a:rPr>
              <a:t>F4: 160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  <a:p>
            <a:r>
              <a:rPr lang="en-GB" sz="1100" b="1">
                <a:latin typeface="Calibri" pitchFamily="34" charset="0"/>
              </a:rPr>
              <a:t>F5: 320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9" descr="Nk_0602_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620713"/>
            <a:ext cx="5867400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07950" y="0"/>
          <a:ext cx="1655763" cy="3805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3"/>
                <a:gridCol w="435639"/>
                <a:gridCol w="500465"/>
                <a:gridCol w="504056"/>
              </a:tblGrid>
              <a:tr h="468248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aseline="0" dirty="0" smtClean="0"/>
                        <a:t>RMS cm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aseline="0" dirty="0" err="1" smtClean="0"/>
                        <a:t>N</a:t>
                      </a:r>
                      <a:r>
                        <a:rPr lang="en-GB" sz="1000" dirty="0" err="1" smtClean="0"/>
                        <a:t>lin</a:t>
                      </a:r>
                      <a:r>
                        <a:rPr lang="en-GB" sz="1000" dirty="0" smtClean="0"/>
                        <a:t> </a:t>
                      </a:r>
                      <a:r>
                        <a:rPr lang="en-GB" sz="1000" dirty="0" err="1" smtClean="0"/>
                        <a:t>Coeff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k - Slope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0.09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-5.7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2.7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0.125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-3.85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2.9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0.134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-3.66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0.150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-3.58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-3.53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6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3.9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0.18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-3.46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7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4.8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0.225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-3.13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8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4.6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0.21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-2.97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9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5.2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0.24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-2.92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1803" name="Picture 10" descr="Nk_0902_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3429000"/>
            <a:ext cx="58451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04" name="Picture 12" descr="Nslope_0902_1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313" y="6170613"/>
            <a:ext cx="5976937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19475" y="0"/>
            <a:ext cx="5627688" cy="692150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sz="2400" b="1" dirty="0" smtClean="0">
                <a:solidFill>
                  <a:srgbClr val="0070C0"/>
                </a:solidFill>
              </a:rPr>
              <a:t>k-domain, Stationary,  low &amp; high amplitudes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31806" name="TextBox 6"/>
          <p:cNvSpPr txBox="1">
            <a:spLocks noChangeArrowheads="1"/>
          </p:cNvSpPr>
          <p:nvPr/>
        </p:nvSpPr>
        <p:spPr bwMode="auto">
          <a:xfrm>
            <a:off x="8312150" y="1143000"/>
            <a:ext cx="8318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b="1">
                <a:latin typeface="Calibri" pitchFamily="34" charset="0"/>
              </a:rPr>
              <a:t>F1:   5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  <a:p>
            <a:r>
              <a:rPr lang="en-GB" sz="1100" b="1">
                <a:latin typeface="Calibri" pitchFamily="34" charset="0"/>
              </a:rPr>
              <a:t>F2:  10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  <a:p>
            <a:r>
              <a:rPr lang="en-GB" sz="1100" b="1">
                <a:latin typeface="Calibri" pitchFamily="34" charset="0"/>
              </a:rPr>
              <a:t>F3:  80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  <a:p>
            <a:r>
              <a:rPr lang="en-GB" sz="1100" b="1">
                <a:latin typeface="Calibri" pitchFamily="34" charset="0"/>
              </a:rPr>
              <a:t>F4: 160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  <a:p>
            <a:r>
              <a:rPr lang="en-GB" sz="1100" b="1">
                <a:latin typeface="Calibri" pitchFamily="34" charset="0"/>
              </a:rPr>
              <a:t>F5: 320 m</a:t>
            </a:r>
            <a:r>
              <a:rPr lang="en-GB" sz="1100" b="1" baseline="30000">
                <a:latin typeface="Calibri" pitchFamily="34" charset="0"/>
              </a:rPr>
              <a:t>-1</a:t>
            </a:r>
            <a:endParaRPr lang="en-GB" sz="1100" b="1"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525" y="0"/>
            <a:ext cx="3397250" cy="777875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Decay characteristics estimates</a:t>
            </a:r>
            <a:endParaRPr lang="en-US" sz="2400" dirty="0"/>
          </a:p>
        </p:txBody>
      </p:sp>
      <p:sp>
        <p:nvSpPr>
          <p:cNvPr id="9" name="Rectang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3528" y="1124744"/>
            <a:ext cx="4572000" cy="2041328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</a:rPr>
              <a:t> </a:t>
            </a:r>
          </a:p>
        </p:txBody>
      </p:sp>
      <p:sp>
        <p:nvSpPr>
          <p:cNvPr id="10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72543" y="2618428"/>
            <a:ext cx="1968872" cy="477951"/>
          </a:xfrm>
          <a:prstGeom prst="rect">
            <a:avLst/>
          </a:prstGeom>
          <a:blipFill rotWithShape="1">
            <a:blip r:embed="rId3"/>
            <a:stretch>
              <a:fillRect b="-6410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</a:rPr>
              <a:t> </a:t>
            </a:r>
          </a:p>
        </p:txBody>
      </p:sp>
      <p:sp>
        <p:nvSpPr>
          <p:cNvPr id="32772" name="TextBox 11"/>
          <p:cNvSpPr txBox="1">
            <a:spLocks noChangeArrowheads="1"/>
          </p:cNvSpPr>
          <p:nvPr/>
        </p:nvSpPr>
        <p:spPr bwMode="auto">
          <a:xfrm>
            <a:off x="447675" y="801688"/>
            <a:ext cx="1295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WT decay:</a:t>
            </a:r>
          </a:p>
        </p:txBody>
      </p:sp>
      <p:sp>
        <p:nvSpPr>
          <p:cNvPr id="32773" name="TextBox 12"/>
          <p:cNvSpPr txBox="1">
            <a:spLocks noChangeArrowheads="1"/>
          </p:cNvSpPr>
          <p:nvPr/>
        </p:nvSpPr>
        <p:spPr bwMode="auto">
          <a:xfrm>
            <a:off x="436563" y="3836988"/>
            <a:ext cx="2684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Decay due to wall friction:</a:t>
            </a:r>
          </a:p>
        </p:txBody>
      </p:sp>
      <p:sp>
        <p:nvSpPr>
          <p:cNvPr id="14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72543" y="3685672"/>
            <a:ext cx="3553024" cy="67326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</a:rPr>
              <a:t> </a:t>
            </a:r>
          </a:p>
        </p:txBody>
      </p:sp>
      <p:sp>
        <p:nvSpPr>
          <p:cNvPr id="32775" name="TextBox 14"/>
          <p:cNvSpPr txBox="1">
            <a:spLocks noChangeArrowheads="1"/>
          </p:cNvSpPr>
          <p:nvPr/>
        </p:nvSpPr>
        <p:spPr bwMode="auto">
          <a:xfrm>
            <a:off x="539750" y="4941888"/>
            <a:ext cx="2479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Crossover amplitude:     </a:t>
            </a:r>
          </a:p>
        </p:txBody>
      </p:sp>
      <p:sp>
        <p:nvSpPr>
          <p:cNvPr id="16" name="TextBox 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15816" y="4954235"/>
            <a:ext cx="4043351" cy="369332"/>
          </a:xfrm>
          <a:prstGeom prst="rect">
            <a:avLst/>
          </a:prstGeom>
          <a:blipFill rotWithShape="1">
            <a:blip r:embed="rId5"/>
            <a:stretch>
              <a:fillRect t="-8333" b="-26667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" descr="t-Decay_main pea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800100"/>
            <a:ext cx="599281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7" descr="t-Decay_main peak 30 de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2450" y="3681413"/>
            <a:ext cx="59928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0"/>
          <a:ext cx="1655763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3"/>
                <a:gridCol w="435639"/>
                <a:gridCol w="500465"/>
                <a:gridCol w="504056"/>
              </a:tblGrid>
              <a:tr h="37084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aseline="0" dirty="0" smtClean="0"/>
                        <a:t>RMS cm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aseline="0" dirty="0" err="1" smtClean="0"/>
                        <a:t>N</a:t>
                      </a:r>
                      <a:r>
                        <a:rPr lang="en-GB" sz="1000" dirty="0" err="1" smtClean="0"/>
                        <a:t>lin</a:t>
                      </a:r>
                      <a:r>
                        <a:rPr lang="en-GB" sz="1000" dirty="0" smtClean="0"/>
                        <a:t> </a:t>
                      </a:r>
                      <a:r>
                        <a:rPr lang="en-GB" sz="1000" dirty="0" err="1" smtClean="0"/>
                        <a:t>Coeff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k - Slope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0.09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-5.7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2.7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0.125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-3.85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2.9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0.134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-3.66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3.3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0.150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-3.58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-3.53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6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3.9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0.18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-3.46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7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4.8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0.225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-3.13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8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4.6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0.21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-2.97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9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5.2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0.24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-2.92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44875" y="0"/>
            <a:ext cx="5699125" cy="981075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sz="2400" b="1" dirty="0" smtClean="0">
                <a:solidFill>
                  <a:srgbClr val="0070C0"/>
                </a:solidFill>
                <a:sym typeface="Symbol"/>
              </a:rPr>
              <a:t></a:t>
            </a:r>
            <a:r>
              <a:rPr lang="en-GB" sz="2400" b="1" dirty="0" smtClean="0">
                <a:solidFill>
                  <a:srgbClr val="0070C0"/>
                </a:solidFill>
              </a:rPr>
              <a:t>-domain, decay of the main peak (~1 Hz)</a:t>
            </a:r>
            <a:br>
              <a:rPr lang="en-GB" sz="2400" b="1" dirty="0" smtClean="0">
                <a:solidFill>
                  <a:srgbClr val="0070C0"/>
                </a:solidFill>
              </a:rPr>
            </a:br>
            <a:r>
              <a:rPr lang="en-GB" sz="2400" b="1" dirty="0" smtClean="0">
                <a:solidFill>
                  <a:srgbClr val="0070C0"/>
                </a:solidFill>
              </a:rPr>
              <a:t>back wall 0 and 30 deg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8538" y="1916113"/>
            <a:ext cx="647700" cy="360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Snip and Round Single Corner Rectangle 16"/>
          <p:cNvSpPr/>
          <p:nvPr/>
        </p:nvSpPr>
        <p:spPr>
          <a:xfrm>
            <a:off x="2339975" y="4941888"/>
            <a:ext cx="647700" cy="358775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268538" y="1916113"/>
            <a:ext cx="71437" cy="360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2339975" y="4941888"/>
            <a:ext cx="71438" cy="35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6253163" y="0"/>
            <a:ext cx="2890837" cy="849313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sz="2400" b="1" dirty="0" smtClean="0">
                <a:solidFill>
                  <a:srgbClr val="0070C0"/>
                </a:solidFill>
                <a:sym typeface="Symbol"/>
              </a:rPr>
              <a:t>t</a:t>
            </a:r>
            <a:r>
              <a:rPr lang="en-GB" sz="2400" b="1" dirty="0" smtClean="0">
                <a:solidFill>
                  <a:srgbClr val="0070C0"/>
                </a:solidFill>
              </a:rPr>
              <a:t>-domain, decay </a:t>
            </a:r>
            <a:br>
              <a:rPr lang="en-GB" sz="2400" b="1" dirty="0" smtClean="0">
                <a:solidFill>
                  <a:srgbClr val="0070C0"/>
                </a:solidFill>
              </a:rPr>
            </a:br>
            <a:r>
              <a:rPr lang="en-GB" sz="2400" b="1" dirty="0" smtClean="0">
                <a:solidFill>
                  <a:srgbClr val="0070C0"/>
                </a:solidFill>
              </a:rPr>
              <a:t>elevation RMS (t)</a:t>
            </a:r>
            <a:endParaRPr lang="en-GB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1979712" y="1628800"/>
          <a:ext cx="6768752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0"/>
          <a:ext cx="1655763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3"/>
                <a:gridCol w="435639"/>
                <a:gridCol w="500465"/>
                <a:gridCol w="504056"/>
              </a:tblGrid>
              <a:tr h="37084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aseline="0" dirty="0" smtClean="0"/>
                        <a:t>RMS cm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aseline="0" dirty="0" err="1" smtClean="0"/>
                        <a:t>N</a:t>
                      </a:r>
                      <a:r>
                        <a:rPr lang="en-GB" sz="1000" dirty="0" err="1" smtClean="0"/>
                        <a:t>lin</a:t>
                      </a:r>
                      <a:r>
                        <a:rPr lang="en-GB" sz="1000" dirty="0" smtClean="0"/>
                        <a:t> </a:t>
                      </a:r>
                      <a:r>
                        <a:rPr lang="en-GB" sz="1000" dirty="0" err="1" smtClean="0"/>
                        <a:t>Coeff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k - Slope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0.09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-5.7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2.7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0.125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-3.85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2.9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0.134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-3.66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3.3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0.150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-3.58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-3.53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6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3.9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0.18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-3.46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7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4.8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0.225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-3.13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8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4.6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0.21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-2.97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9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5.2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0.24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-2.92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4876" name="TextBox 8"/>
          <p:cNvSpPr txBox="1">
            <a:spLocks noChangeArrowheads="1"/>
          </p:cNvSpPr>
          <p:nvPr/>
        </p:nvSpPr>
        <p:spPr bwMode="auto">
          <a:xfrm>
            <a:off x="6875463" y="2420938"/>
            <a:ext cx="1260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Filter 4-7Hz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5" y="0"/>
            <a:ext cx="4587875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sz="2400" dirty="0" smtClean="0"/>
              <a:t>Time dependence of the </a:t>
            </a:r>
            <a:r>
              <a:rPr lang="en-GB" sz="2400" dirty="0" smtClean="0">
                <a:sym typeface="Symbol"/>
              </a:rPr>
              <a:t>-spectrum for weak nonlinearity</a:t>
            </a:r>
            <a:endParaRPr lang="en-GB" sz="24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1258888"/>
            <a:ext cx="7786687" cy="559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1655763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3"/>
                <a:gridCol w="435639"/>
                <a:gridCol w="500465"/>
                <a:gridCol w="504056"/>
              </a:tblGrid>
              <a:tr h="37084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aseline="0" dirty="0" smtClean="0"/>
                        <a:t>RMS cm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aseline="0" dirty="0" err="1" smtClean="0"/>
                        <a:t>N</a:t>
                      </a:r>
                      <a:r>
                        <a:rPr lang="en-GB" sz="1000" dirty="0" err="1" smtClean="0"/>
                        <a:t>lin</a:t>
                      </a:r>
                      <a:r>
                        <a:rPr lang="en-GB" sz="1000" dirty="0" smtClean="0"/>
                        <a:t> </a:t>
                      </a:r>
                      <a:r>
                        <a:rPr lang="en-GB" sz="1000" dirty="0" err="1" smtClean="0"/>
                        <a:t>Coeff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k - Slope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0.09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-5.7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2.7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0.125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-3.85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2.9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0.134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-3.66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0.150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-3.58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-3.53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6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3.9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0.18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-3.46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7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4.8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0.225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-3.13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8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4.6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0.21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-2.97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9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5.2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0.24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-2.92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algn="just"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GB" sz="2400" dirty="0" smtClean="0"/>
              <a:t>At the developing stage our experiment shows front propagation  of turbulent energy along the </a:t>
            </a:r>
            <a:r>
              <a:rPr lang="en-GB" sz="2400" i="1" dirty="0" smtClean="0"/>
              <a:t>k</a:t>
            </a:r>
            <a:r>
              <a:rPr lang="en-GB" sz="2400" dirty="0" smtClean="0"/>
              <a:t>-spectra towards high </a:t>
            </a:r>
            <a:r>
              <a:rPr lang="en-GB" sz="2400" i="1" dirty="0" smtClean="0"/>
              <a:t>k</a:t>
            </a:r>
            <a:r>
              <a:rPr lang="en-GB" sz="2400" dirty="0" smtClean="0"/>
              <a:t>. In addition to this we observed a instantaneous injection of spectral energy into high </a:t>
            </a:r>
            <a:r>
              <a:rPr lang="en-GB" sz="2400" i="1" dirty="0" err="1" smtClean="0"/>
              <a:t>k</a:t>
            </a:r>
            <a:r>
              <a:rPr lang="en-GB" sz="2400" dirty="0" err="1" smtClean="0"/>
              <a:t>’s</a:t>
            </a:r>
            <a:r>
              <a:rPr lang="en-GB" sz="2400" dirty="0" smtClean="0"/>
              <a:t> due to breaking events  </a:t>
            </a:r>
          </a:p>
          <a:p>
            <a:pPr algn="just"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GB" sz="2400" dirty="0" smtClean="0"/>
              <a:t>At the late decay stage wave turbulent energy decreases exponentially in our case of an essentially small size flume, which due to significant contribution of  wall friction</a:t>
            </a:r>
          </a:p>
          <a:p>
            <a:pPr algn="just"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GB" sz="2400" dirty="0" smtClean="0"/>
              <a:t>Finite size effects are responsible for non-monotonic decay of the wave spectrum tail. This effect is much more strong for “underdeveloped” turbulent regimes and not such significant for the case were initial state is characterized by a wide spectrum</a:t>
            </a:r>
            <a:endParaRPr lang="en-GB" sz="2400" dirty="0"/>
          </a:p>
          <a:p>
            <a:pPr algn="just"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GB" sz="2400" dirty="0"/>
              <a:t>Wave turbulence comprises a mixture of smooth chaotic waves and breaks which interact and influence each other</a:t>
            </a:r>
          </a:p>
          <a:p>
            <a:pPr algn="just"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GB" sz="2400" dirty="0"/>
              <a:t>This influence were observed in our experiment as propagation of spectral humps down and up along the </a:t>
            </a:r>
            <a:r>
              <a:rPr lang="en-GB" sz="2400" i="1" dirty="0"/>
              <a:t>k</a:t>
            </a:r>
            <a:r>
              <a:rPr lang="en-GB" sz="2400" dirty="0"/>
              <a:t>-spectrum,</a:t>
            </a:r>
          </a:p>
          <a:p>
            <a:pPr algn="just" fontAlgn="auto"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GB" sz="2400" dirty="0" smtClean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reeform 2"/>
          <p:cNvSpPr>
            <a:spLocks/>
          </p:cNvSpPr>
          <p:nvPr/>
        </p:nvSpPr>
        <p:spPr bwMode="auto">
          <a:xfrm>
            <a:off x="917575" y="2185988"/>
            <a:ext cx="6335713" cy="3598862"/>
          </a:xfrm>
          <a:custGeom>
            <a:avLst/>
            <a:gdLst>
              <a:gd name="T0" fmla="*/ 2147483647 w 3991"/>
              <a:gd name="T1" fmla="*/ 2147483647 h 2267"/>
              <a:gd name="T2" fmla="*/ 2147483647 w 3991"/>
              <a:gd name="T3" fmla="*/ 2147483647 h 2267"/>
              <a:gd name="T4" fmla="*/ 2147483647 w 3991"/>
              <a:gd name="T5" fmla="*/ 2147483647 h 2267"/>
              <a:gd name="T6" fmla="*/ 2147483647 w 3991"/>
              <a:gd name="T7" fmla="*/ 2147483647 h 2267"/>
              <a:gd name="T8" fmla="*/ 2147483647 w 3991"/>
              <a:gd name="T9" fmla="*/ 2147483647 h 2267"/>
              <a:gd name="T10" fmla="*/ 2147483647 w 3991"/>
              <a:gd name="T11" fmla="*/ 2147483647 h 2267"/>
              <a:gd name="T12" fmla="*/ 2147483647 w 3991"/>
              <a:gd name="T13" fmla="*/ 2147483647 h 2267"/>
              <a:gd name="T14" fmla="*/ 2147483647 w 3991"/>
              <a:gd name="T15" fmla="*/ 2147483647 h 2267"/>
              <a:gd name="T16" fmla="*/ 2147483647 w 3991"/>
              <a:gd name="T17" fmla="*/ 2147483647 h 2267"/>
              <a:gd name="T18" fmla="*/ 2147483647 w 3991"/>
              <a:gd name="T19" fmla="*/ 2147483647 h 2267"/>
              <a:gd name="T20" fmla="*/ 2147483647 w 3991"/>
              <a:gd name="T21" fmla="*/ 2147483647 h 2267"/>
              <a:gd name="T22" fmla="*/ 2147483647 w 3991"/>
              <a:gd name="T23" fmla="*/ 2147483647 h 2267"/>
              <a:gd name="T24" fmla="*/ 2147483647 w 3991"/>
              <a:gd name="T25" fmla="*/ 2147483647 h 2267"/>
              <a:gd name="T26" fmla="*/ 2147483647 w 3991"/>
              <a:gd name="T27" fmla="*/ 2147483647 h 2267"/>
              <a:gd name="T28" fmla="*/ 2147483647 w 3991"/>
              <a:gd name="T29" fmla="*/ 2147483647 h 2267"/>
              <a:gd name="T30" fmla="*/ 2147483647 w 3991"/>
              <a:gd name="T31" fmla="*/ 2147483647 h 2267"/>
              <a:gd name="T32" fmla="*/ 2147483647 w 3991"/>
              <a:gd name="T33" fmla="*/ 2147483647 h 2267"/>
              <a:gd name="T34" fmla="*/ 2147483647 w 3991"/>
              <a:gd name="T35" fmla="*/ 2147483647 h 2267"/>
              <a:gd name="T36" fmla="*/ 2147483647 w 3991"/>
              <a:gd name="T37" fmla="*/ 2147483647 h 2267"/>
              <a:gd name="T38" fmla="*/ 2147483647 w 3991"/>
              <a:gd name="T39" fmla="*/ 2147483647 h 2267"/>
              <a:gd name="T40" fmla="*/ 2147483647 w 3991"/>
              <a:gd name="T41" fmla="*/ 2147483647 h 2267"/>
              <a:gd name="T42" fmla="*/ 2147483647 w 3991"/>
              <a:gd name="T43" fmla="*/ 2147483647 h 2267"/>
              <a:gd name="T44" fmla="*/ 2147483647 w 3991"/>
              <a:gd name="T45" fmla="*/ 2147483647 h 2267"/>
              <a:gd name="T46" fmla="*/ 2147483647 w 3991"/>
              <a:gd name="T47" fmla="*/ 2147483647 h 2267"/>
              <a:gd name="T48" fmla="*/ 2147483647 w 3991"/>
              <a:gd name="T49" fmla="*/ 2147483647 h 2267"/>
              <a:gd name="T50" fmla="*/ 2147483647 w 3991"/>
              <a:gd name="T51" fmla="*/ 2147483647 h 2267"/>
              <a:gd name="T52" fmla="*/ 2147483647 w 3991"/>
              <a:gd name="T53" fmla="*/ 2147483647 h 2267"/>
              <a:gd name="T54" fmla="*/ 2147483647 w 3991"/>
              <a:gd name="T55" fmla="*/ 2147483647 h 2267"/>
              <a:gd name="T56" fmla="*/ 2147483647 w 3991"/>
              <a:gd name="T57" fmla="*/ 2147483647 h 2267"/>
              <a:gd name="T58" fmla="*/ 2147483647 w 3991"/>
              <a:gd name="T59" fmla="*/ 2147483647 h 2267"/>
              <a:gd name="T60" fmla="*/ 2147483647 w 3991"/>
              <a:gd name="T61" fmla="*/ 2147483647 h 2267"/>
              <a:gd name="T62" fmla="*/ 2147483647 w 3991"/>
              <a:gd name="T63" fmla="*/ 2147483647 h 2267"/>
              <a:gd name="T64" fmla="*/ 2147483647 w 3991"/>
              <a:gd name="T65" fmla="*/ 2147483647 h 2267"/>
              <a:gd name="T66" fmla="*/ 2147483647 w 3991"/>
              <a:gd name="T67" fmla="*/ 2147483647 h 2267"/>
              <a:gd name="T68" fmla="*/ 2147483647 w 3991"/>
              <a:gd name="T69" fmla="*/ 2147483647 h 2267"/>
              <a:gd name="T70" fmla="*/ 2147483647 w 3991"/>
              <a:gd name="T71" fmla="*/ 2147483647 h 2267"/>
              <a:gd name="T72" fmla="*/ 0 w 3991"/>
              <a:gd name="T73" fmla="*/ 2147483647 h 22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3991"/>
              <a:gd name="T112" fmla="*/ 0 h 2267"/>
              <a:gd name="T113" fmla="*/ 3991 w 3991"/>
              <a:gd name="T114" fmla="*/ 2267 h 226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3991" h="2267">
                <a:moveTo>
                  <a:pt x="0" y="1859"/>
                </a:moveTo>
                <a:lnTo>
                  <a:pt x="45" y="1814"/>
                </a:lnTo>
                <a:lnTo>
                  <a:pt x="90" y="1723"/>
                </a:lnTo>
                <a:lnTo>
                  <a:pt x="136" y="1678"/>
                </a:lnTo>
                <a:lnTo>
                  <a:pt x="181" y="1632"/>
                </a:lnTo>
                <a:lnTo>
                  <a:pt x="272" y="1587"/>
                </a:lnTo>
                <a:lnTo>
                  <a:pt x="317" y="1542"/>
                </a:lnTo>
                <a:lnTo>
                  <a:pt x="363" y="1451"/>
                </a:lnTo>
                <a:lnTo>
                  <a:pt x="408" y="1360"/>
                </a:lnTo>
                <a:lnTo>
                  <a:pt x="453" y="1315"/>
                </a:lnTo>
                <a:lnTo>
                  <a:pt x="544" y="1270"/>
                </a:lnTo>
                <a:lnTo>
                  <a:pt x="635" y="1224"/>
                </a:lnTo>
                <a:lnTo>
                  <a:pt x="726" y="1133"/>
                </a:lnTo>
                <a:lnTo>
                  <a:pt x="771" y="1043"/>
                </a:lnTo>
                <a:lnTo>
                  <a:pt x="816" y="952"/>
                </a:lnTo>
                <a:lnTo>
                  <a:pt x="907" y="861"/>
                </a:lnTo>
                <a:lnTo>
                  <a:pt x="998" y="816"/>
                </a:lnTo>
                <a:lnTo>
                  <a:pt x="1134" y="725"/>
                </a:lnTo>
                <a:lnTo>
                  <a:pt x="1179" y="680"/>
                </a:lnTo>
                <a:lnTo>
                  <a:pt x="1224" y="589"/>
                </a:lnTo>
                <a:lnTo>
                  <a:pt x="1255" y="491"/>
                </a:lnTo>
                <a:lnTo>
                  <a:pt x="1313" y="517"/>
                </a:lnTo>
                <a:lnTo>
                  <a:pt x="1361" y="498"/>
                </a:lnTo>
                <a:lnTo>
                  <a:pt x="1425" y="459"/>
                </a:lnTo>
                <a:lnTo>
                  <a:pt x="1451" y="408"/>
                </a:lnTo>
                <a:lnTo>
                  <a:pt x="1463" y="331"/>
                </a:lnTo>
                <a:lnTo>
                  <a:pt x="1508" y="318"/>
                </a:lnTo>
                <a:lnTo>
                  <a:pt x="1542" y="272"/>
                </a:lnTo>
                <a:lnTo>
                  <a:pt x="1587" y="181"/>
                </a:lnTo>
                <a:lnTo>
                  <a:pt x="1633" y="136"/>
                </a:lnTo>
                <a:lnTo>
                  <a:pt x="1678" y="181"/>
                </a:lnTo>
                <a:lnTo>
                  <a:pt x="1723" y="181"/>
                </a:lnTo>
                <a:lnTo>
                  <a:pt x="1814" y="181"/>
                </a:lnTo>
                <a:lnTo>
                  <a:pt x="1859" y="226"/>
                </a:lnTo>
                <a:lnTo>
                  <a:pt x="1905" y="181"/>
                </a:lnTo>
                <a:lnTo>
                  <a:pt x="1950" y="197"/>
                </a:lnTo>
                <a:lnTo>
                  <a:pt x="1996" y="181"/>
                </a:lnTo>
                <a:lnTo>
                  <a:pt x="2041" y="226"/>
                </a:lnTo>
                <a:lnTo>
                  <a:pt x="2132" y="226"/>
                </a:lnTo>
                <a:lnTo>
                  <a:pt x="2177" y="181"/>
                </a:lnTo>
                <a:lnTo>
                  <a:pt x="2222" y="181"/>
                </a:lnTo>
                <a:lnTo>
                  <a:pt x="2313" y="136"/>
                </a:lnTo>
                <a:lnTo>
                  <a:pt x="2358" y="136"/>
                </a:lnTo>
                <a:lnTo>
                  <a:pt x="2449" y="181"/>
                </a:lnTo>
                <a:lnTo>
                  <a:pt x="2519" y="193"/>
                </a:lnTo>
                <a:lnTo>
                  <a:pt x="2585" y="181"/>
                </a:lnTo>
                <a:lnTo>
                  <a:pt x="2631" y="226"/>
                </a:lnTo>
                <a:lnTo>
                  <a:pt x="2721" y="226"/>
                </a:lnTo>
                <a:lnTo>
                  <a:pt x="2767" y="136"/>
                </a:lnTo>
                <a:lnTo>
                  <a:pt x="2812" y="136"/>
                </a:lnTo>
                <a:lnTo>
                  <a:pt x="2857" y="181"/>
                </a:lnTo>
                <a:lnTo>
                  <a:pt x="2948" y="226"/>
                </a:lnTo>
                <a:lnTo>
                  <a:pt x="2993" y="226"/>
                </a:lnTo>
                <a:lnTo>
                  <a:pt x="3084" y="181"/>
                </a:lnTo>
                <a:lnTo>
                  <a:pt x="3175" y="136"/>
                </a:lnTo>
                <a:lnTo>
                  <a:pt x="3266" y="136"/>
                </a:lnTo>
                <a:lnTo>
                  <a:pt x="3311" y="181"/>
                </a:lnTo>
                <a:lnTo>
                  <a:pt x="3402" y="181"/>
                </a:lnTo>
                <a:lnTo>
                  <a:pt x="3447" y="136"/>
                </a:lnTo>
                <a:lnTo>
                  <a:pt x="3489" y="152"/>
                </a:lnTo>
                <a:lnTo>
                  <a:pt x="3538" y="136"/>
                </a:lnTo>
                <a:lnTo>
                  <a:pt x="3583" y="136"/>
                </a:lnTo>
                <a:lnTo>
                  <a:pt x="3629" y="181"/>
                </a:lnTo>
                <a:lnTo>
                  <a:pt x="3691" y="155"/>
                </a:lnTo>
                <a:lnTo>
                  <a:pt x="3765" y="136"/>
                </a:lnTo>
                <a:lnTo>
                  <a:pt x="3810" y="136"/>
                </a:lnTo>
                <a:lnTo>
                  <a:pt x="3855" y="90"/>
                </a:lnTo>
                <a:lnTo>
                  <a:pt x="3901" y="90"/>
                </a:lnTo>
                <a:lnTo>
                  <a:pt x="3946" y="45"/>
                </a:lnTo>
                <a:lnTo>
                  <a:pt x="3953" y="11"/>
                </a:lnTo>
                <a:lnTo>
                  <a:pt x="3991" y="0"/>
                </a:lnTo>
                <a:lnTo>
                  <a:pt x="3991" y="453"/>
                </a:lnTo>
                <a:lnTo>
                  <a:pt x="2177" y="2267"/>
                </a:lnTo>
                <a:lnTo>
                  <a:pt x="0" y="2267"/>
                </a:lnTo>
                <a:lnTo>
                  <a:pt x="0" y="1859"/>
                </a:lnTo>
                <a:close/>
              </a:path>
            </a:pathLst>
          </a:custGeom>
          <a:solidFill>
            <a:srgbClr val="00CCFF">
              <a:alpha val="20000"/>
            </a:srgbClr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0" name="Freeform 3"/>
          <p:cNvSpPr>
            <a:spLocks/>
          </p:cNvSpPr>
          <p:nvPr/>
        </p:nvSpPr>
        <p:spPr bwMode="auto">
          <a:xfrm>
            <a:off x="904875" y="4911725"/>
            <a:ext cx="3455988" cy="863600"/>
          </a:xfrm>
          <a:custGeom>
            <a:avLst/>
            <a:gdLst>
              <a:gd name="T0" fmla="*/ 0 w 2177"/>
              <a:gd name="T1" fmla="*/ 2147483647 h 544"/>
              <a:gd name="T2" fmla="*/ 0 w 2177"/>
              <a:gd name="T3" fmla="*/ 2147483647 h 544"/>
              <a:gd name="T4" fmla="*/ 2147483647 w 2177"/>
              <a:gd name="T5" fmla="*/ 2147483647 h 544"/>
              <a:gd name="T6" fmla="*/ 2147483647 w 2177"/>
              <a:gd name="T7" fmla="*/ 2147483647 h 544"/>
              <a:gd name="T8" fmla="*/ 2147483647 w 2177"/>
              <a:gd name="T9" fmla="*/ 2147483647 h 544"/>
              <a:gd name="T10" fmla="*/ 2147483647 w 2177"/>
              <a:gd name="T11" fmla="*/ 2147483647 h 544"/>
              <a:gd name="T12" fmla="*/ 2147483647 w 2177"/>
              <a:gd name="T13" fmla="*/ 2147483647 h 544"/>
              <a:gd name="T14" fmla="*/ 2147483647 w 2177"/>
              <a:gd name="T15" fmla="*/ 2147483647 h 544"/>
              <a:gd name="T16" fmla="*/ 2147483647 w 2177"/>
              <a:gd name="T17" fmla="*/ 2147483647 h 544"/>
              <a:gd name="T18" fmla="*/ 2147483647 w 2177"/>
              <a:gd name="T19" fmla="*/ 2147483647 h 544"/>
              <a:gd name="T20" fmla="*/ 2147483647 w 2177"/>
              <a:gd name="T21" fmla="*/ 2147483647 h 544"/>
              <a:gd name="T22" fmla="*/ 2147483647 w 2177"/>
              <a:gd name="T23" fmla="*/ 2147483647 h 544"/>
              <a:gd name="T24" fmla="*/ 2147483647 w 2177"/>
              <a:gd name="T25" fmla="*/ 2147483647 h 544"/>
              <a:gd name="T26" fmla="*/ 2147483647 w 2177"/>
              <a:gd name="T27" fmla="*/ 2147483647 h 544"/>
              <a:gd name="T28" fmla="*/ 2147483647 w 2177"/>
              <a:gd name="T29" fmla="*/ 2147483647 h 544"/>
              <a:gd name="T30" fmla="*/ 2147483647 w 2177"/>
              <a:gd name="T31" fmla="*/ 2147483647 h 544"/>
              <a:gd name="T32" fmla="*/ 2147483647 w 2177"/>
              <a:gd name="T33" fmla="*/ 2147483647 h 544"/>
              <a:gd name="T34" fmla="*/ 2147483647 w 2177"/>
              <a:gd name="T35" fmla="*/ 2147483647 h 544"/>
              <a:gd name="T36" fmla="*/ 2147483647 w 2177"/>
              <a:gd name="T37" fmla="*/ 2147483647 h 544"/>
              <a:gd name="T38" fmla="*/ 2147483647 w 2177"/>
              <a:gd name="T39" fmla="*/ 2147483647 h 544"/>
              <a:gd name="T40" fmla="*/ 2147483647 w 2177"/>
              <a:gd name="T41" fmla="*/ 2147483647 h 544"/>
              <a:gd name="T42" fmla="*/ 2147483647 w 2177"/>
              <a:gd name="T43" fmla="*/ 0 h 544"/>
              <a:gd name="T44" fmla="*/ 2147483647 w 2177"/>
              <a:gd name="T45" fmla="*/ 0 h 544"/>
              <a:gd name="T46" fmla="*/ 2147483647 w 2177"/>
              <a:gd name="T47" fmla="*/ 2147483647 h 544"/>
              <a:gd name="T48" fmla="*/ 2147483647 w 2177"/>
              <a:gd name="T49" fmla="*/ 2147483647 h 544"/>
              <a:gd name="T50" fmla="*/ 2147483647 w 2177"/>
              <a:gd name="T51" fmla="*/ 2147483647 h 544"/>
              <a:gd name="T52" fmla="*/ 2147483647 w 2177"/>
              <a:gd name="T53" fmla="*/ 2147483647 h 544"/>
              <a:gd name="T54" fmla="*/ 2147483647 w 2177"/>
              <a:gd name="T55" fmla="*/ 2147483647 h 544"/>
              <a:gd name="T56" fmla="*/ 2147483647 w 2177"/>
              <a:gd name="T57" fmla="*/ 2147483647 h 544"/>
              <a:gd name="T58" fmla="*/ 2147483647 w 2177"/>
              <a:gd name="T59" fmla="*/ 2147483647 h 544"/>
              <a:gd name="T60" fmla="*/ 2147483647 w 2177"/>
              <a:gd name="T61" fmla="*/ 2147483647 h 544"/>
              <a:gd name="T62" fmla="*/ 2147483647 w 2177"/>
              <a:gd name="T63" fmla="*/ 2147483647 h 544"/>
              <a:gd name="T64" fmla="*/ 2147483647 w 2177"/>
              <a:gd name="T65" fmla="*/ 2147483647 h 544"/>
              <a:gd name="T66" fmla="*/ 2147483647 w 2177"/>
              <a:gd name="T67" fmla="*/ 2147483647 h 544"/>
              <a:gd name="T68" fmla="*/ 2147483647 w 2177"/>
              <a:gd name="T69" fmla="*/ 2147483647 h 544"/>
              <a:gd name="T70" fmla="*/ 2147483647 w 2177"/>
              <a:gd name="T71" fmla="*/ 2147483647 h 544"/>
              <a:gd name="T72" fmla="*/ 2147483647 w 2177"/>
              <a:gd name="T73" fmla="*/ 2147483647 h 544"/>
              <a:gd name="T74" fmla="*/ 2147483647 w 2177"/>
              <a:gd name="T75" fmla="*/ 2147483647 h 544"/>
              <a:gd name="T76" fmla="*/ 0 w 2177"/>
              <a:gd name="T77" fmla="*/ 2147483647 h 54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177"/>
              <a:gd name="T118" fmla="*/ 0 h 544"/>
              <a:gd name="T119" fmla="*/ 2177 w 2177"/>
              <a:gd name="T120" fmla="*/ 544 h 54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177" h="544">
                <a:moveTo>
                  <a:pt x="0" y="544"/>
                </a:moveTo>
                <a:lnTo>
                  <a:pt x="0" y="136"/>
                </a:lnTo>
                <a:lnTo>
                  <a:pt x="45" y="136"/>
                </a:lnTo>
                <a:lnTo>
                  <a:pt x="136" y="91"/>
                </a:lnTo>
                <a:lnTo>
                  <a:pt x="228" y="51"/>
                </a:lnTo>
                <a:lnTo>
                  <a:pt x="317" y="46"/>
                </a:lnTo>
                <a:lnTo>
                  <a:pt x="408" y="91"/>
                </a:lnTo>
                <a:lnTo>
                  <a:pt x="499" y="91"/>
                </a:lnTo>
                <a:lnTo>
                  <a:pt x="548" y="112"/>
                </a:lnTo>
                <a:lnTo>
                  <a:pt x="589" y="136"/>
                </a:lnTo>
                <a:lnTo>
                  <a:pt x="663" y="122"/>
                </a:lnTo>
                <a:lnTo>
                  <a:pt x="726" y="91"/>
                </a:lnTo>
                <a:lnTo>
                  <a:pt x="816" y="91"/>
                </a:lnTo>
                <a:lnTo>
                  <a:pt x="891" y="64"/>
                </a:lnTo>
                <a:lnTo>
                  <a:pt x="952" y="46"/>
                </a:lnTo>
                <a:lnTo>
                  <a:pt x="1043" y="46"/>
                </a:lnTo>
                <a:lnTo>
                  <a:pt x="1134" y="91"/>
                </a:lnTo>
                <a:lnTo>
                  <a:pt x="1198" y="98"/>
                </a:lnTo>
                <a:lnTo>
                  <a:pt x="1270" y="91"/>
                </a:lnTo>
                <a:lnTo>
                  <a:pt x="1361" y="46"/>
                </a:lnTo>
                <a:lnTo>
                  <a:pt x="1396" y="16"/>
                </a:lnTo>
                <a:lnTo>
                  <a:pt x="1451" y="0"/>
                </a:lnTo>
                <a:lnTo>
                  <a:pt x="1497" y="0"/>
                </a:lnTo>
                <a:lnTo>
                  <a:pt x="1587" y="46"/>
                </a:lnTo>
                <a:lnTo>
                  <a:pt x="1633" y="91"/>
                </a:lnTo>
                <a:lnTo>
                  <a:pt x="1668" y="93"/>
                </a:lnTo>
                <a:lnTo>
                  <a:pt x="1723" y="80"/>
                </a:lnTo>
                <a:lnTo>
                  <a:pt x="1771" y="77"/>
                </a:lnTo>
                <a:lnTo>
                  <a:pt x="1814" y="91"/>
                </a:lnTo>
                <a:lnTo>
                  <a:pt x="1859" y="136"/>
                </a:lnTo>
                <a:lnTo>
                  <a:pt x="1905" y="147"/>
                </a:lnTo>
                <a:lnTo>
                  <a:pt x="1950" y="136"/>
                </a:lnTo>
                <a:lnTo>
                  <a:pt x="1985" y="109"/>
                </a:lnTo>
                <a:lnTo>
                  <a:pt x="2041" y="91"/>
                </a:lnTo>
                <a:lnTo>
                  <a:pt x="2081" y="90"/>
                </a:lnTo>
                <a:lnTo>
                  <a:pt x="2132" y="91"/>
                </a:lnTo>
                <a:lnTo>
                  <a:pt x="2177" y="136"/>
                </a:lnTo>
                <a:lnTo>
                  <a:pt x="2177" y="544"/>
                </a:lnTo>
                <a:lnTo>
                  <a:pt x="0" y="544"/>
                </a:lnTo>
                <a:close/>
              </a:path>
            </a:pathLst>
          </a:custGeom>
          <a:solidFill>
            <a:srgbClr val="00CCFF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1" name="AutoShape 4"/>
          <p:cNvSpPr>
            <a:spLocks noChangeArrowheads="1"/>
          </p:cNvSpPr>
          <p:nvPr/>
        </p:nvSpPr>
        <p:spPr bwMode="auto">
          <a:xfrm rot="2487821">
            <a:off x="4292600" y="3713163"/>
            <a:ext cx="219075" cy="844550"/>
          </a:xfrm>
          <a:prstGeom prst="parallelogram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>
          <a:xfrm>
            <a:off x="214313" y="0"/>
            <a:ext cx="2214562" cy="3683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sz="2800" b="1" smtClean="0">
                <a:solidFill>
                  <a:srgbClr val="0000FF"/>
                </a:solidFill>
              </a:rPr>
              <a:t>Experiment</a:t>
            </a:r>
            <a:endParaRPr lang="en-US" sz="2800" b="1" smtClean="0">
              <a:solidFill>
                <a:srgbClr val="0000FF"/>
              </a:solidFill>
            </a:endParaRPr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 flipH="1">
            <a:off x="3790950" y="2895600"/>
            <a:ext cx="34559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4" name="Line 7"/>
          <p:cNvSpPr>
            <a:spLocks noChangeShapeType="1"/>
          </p:cNvSpPr>
          <p:nvPr/>
        </p:nvSpPr>
        <p:spPr bwMode="auto">
          <a:xfrm>
            <a:off x="3790950" y="1671638"/>
            <a:ext cx="0" cy="15128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5" name="Line 8"/>
          <p:cNvSpPr>
            <a:spLocks noChangeShapeType="1"/>
          </p:cNvSpPr>
          <p:nvPr/>
        </p:nvSpPr>
        <p:spPr bwMode="auto">
          <a:xfrm flipV="1">
            <a:off x="911225" y="3040063"/>
            <a:ext cx="2735263" cy="2735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6" name="AutoShape 9"/>
          <p:cNvSpPr>
            <a:spLocks noChangeArrowheads="1"/>
          </p:cNvSpPr>
          <p:nvPr/>
        </p:nvSpPr>
        <p:spPr bwMode="auto">
          <a:xfrm>
            <a:off x="3503613" y="1887538"/>
            <a:ext cx="503237" cy="1296987"/>
          </a:xfrm>
          <a:prstGeom prst="cube">
            <a:avLst>
              <a:gd name="adj" fmla="val 14602"/>
            </a:avLst>
          </a:prstGeom>
          <a:solidFill>
            <a:srgbClr val="3366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7" name="AutoShape 10"/>
          <p:cNvSpPr>
            <a:spLocks noChangeArrowheads="1"/>
          </p:cNvSpPr>
          <p:nvPr/>
        </p:nvSpPr>
        <p:spPr bwMode="auto">
          <a:xfrm>
            <a:off x="3862388" y="1958975"/>
            <a:ext cx="503237" cy="1296988"/>
          </a:xfrm>
          <a:prstGeom prst="cube">
            <a:avLst>
              <a:gd name="adj" fmla="val 14602"/>
            </a:avLst>
          </a:prstGeom>
          <a:solidFill>
            <a:srgbClr val="3366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8" name="AutoShape 11"/>
          <p:cNvSpPr>
            <a:spLocks noChangeArrowheads="1"/>
          </p:cNvSpPr>
          <p:nvPr/>
        </p:nvSpPr>
        <p:spPr bwMode="auto">
          <a:xfrm>
            <a:off x="4367213" y="1887538"/>
            <a:ext cx="503237" cy="1296987"/>
          </a:xfrm>
          <a:prstGeom prst="cube">
            <a:avLst>
              <a:gd name="adj" fmla="val 14602"/>
            </a:avLst>
          </a:prstGeom>
          <a:solidFill>
            <a:srgbClr val="3366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9" name="AutoShape 12"/>
          <p:cNvSpPr>
            <a:spLocks noChangeArrowheads="1"/>
          </p:cNvSpPr>
          <p:nvPr/>
        </p:nvSpPr>
        <p:spPr bwMode="auto">
          <a:xfrm>
            <a:off x="4799013" y="1887538"/>
            <a:ext cx="503237" cy="1296987"/>
          </a:xfrm>
          <a:prstGeom prst="cube">
            <a:avLst>
              <a:gd name="adj" fmla="val 14602"/>
            </a:avLst>
          </a:prstGeom>
          <a:solidFill>
            <a:srgbClr val="3366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0" name="AutoShape 13"/>
          <p:cNvSpPr>
            <a:spLocks noChangeArrowheads="1"/>
          </p:cNvSpPr>
          <p:nvPr/>
        </p:nvSpPr>
        <p:spPr bwMode="auto">
          <a:xfrm>
            <a:off x="5303838" y="1816100"/>
            <a:ext cx="503237" cy="1296988"/>
          </a:xfrm>
          <a:prstGeom prst="cube">
            <a:avLst>
              <a:gd name="adj" fmla="val 14602"/>
            </a:avLst>
          </a:prstGeom>
          <a:solidFill>
            <a:srgbClr val="3366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1" name="AutoShape 14"/>
          <p:cNvSpPr>
            <a:spLocks noChangeArrowheads="1"/>
          </p:cNvSpPr>
          <p:nvPr/>
        </p:nvSpPr>
        <p:spPr bwMode="auto">
          <a:xfrm>
            <a:off x="5735638" y="1816100"/>
            <a:ext cx="503237" cy="1296988"/>
          </a:xfrm>
          <a:prstGeom prst="cube">
            <a:avLst>
              <a:gd name="adj" fmla="val 14602"/>
            </a:avLst>
          </a:prstGeom>
          <a:solidFill>
            <a:srgbClr val="3366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2" name="AutoShape 15"/>
          <p:cNvSpPr>
            <a:spLocks noChangeArrowheads="1"/>
          </p:cNvSpPr>
          <p:nvPr/>
        </p:nvSpPr>
        <p:spPr bwMode="auto">
          <a:xfrm>
            <a:off x="6096000" y="1887538"/>
            <a:ext cx="503238" cy="1296987"/>
          </a:xfrm>
          <a:prstGeom prst="cube">
            <a:avLst>
              <a:gd name="adj" fmla="val 14602"/>
            </a:avLst>
          </a:prstGeom>
          <a:solidFill>
            <a:srgbClr val="3366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3" name="AutoShape 16"/>
          <p:cNvSpPr>
            <a:spLocks noChangeArrowheads="1"/>
          </p:cNvSpPr>
          <p:nvPr/>
        </p:nvSpPr>
        <p:spPr bwMode="auto">
          <a:xfrm>
            <a:off x="6599238" y="1816100"/>
            <a:ext cx="503237" cy="1296988"/>
          </a:xfrm>
          <a:prstGeom prst="cube">
            <a:avLst>
              <a:gd name="adj" fmla="val 14602"/>
            </a:avLst>
          </a:prstGeom>
          <a:solidFill>
            <a:srgbClr val="3366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4" name="Freeform 17"/>
          <p:cNvSpPr>
            <a:spLocks/>
          </p:cNvSpPr>
          <p:nvPr/>
        </p:nvSpPr>
        <p:spPr bwMode="auto">
          <a:xfrm>
            <a:off x="4367213" y="2181225"/>
            <a:ext cx="2879725" cy="3598863"/>
          </a:xfrm>
          <a:custGeom>
            <a:avLst/>
            <a:gdLst>
              <a:gd name="T0" fmla="*/ 0 w 1814"/>
              <a:gd name="T1" fmla="*/ 2147483647 h 2267"/>
              <a:gd name="T2" fmla="*/ 2147483647 w 1814"/>
              <a:gd name="T3" fmla="*/ 2147483647 h 2267"/>
              <a:gd name="T4" fmla="*/ 2147483647 w 1814"/>
              <a:gd name="T5" fmla="*/ 2147483647 h 2267"/>
              <a:gd name="T6" fmla="*/ 2147483647 w 1814"/>
              <a:gd name="T7" fmla="*/ 2147483647 h 2267"/>
              <a:gd name="T8" fmla="*/ 2147483647 w 1814"/>
              <a:gd name="T9" fmla="*/ 2147483647 h 2267"/>
              <a:gd name="T10" fmla="*/ 2147483647 w 1814"/>
              <a:gd name="T11" fmla="*/ 2147483647 h 2267"/>
              <a:gd name="T12" fmla="*/ 2147483647 w 1814"/>
              <a:gd name="T13" fmla="*/ 2147483647 h 2267"/>
              <a:gd name="T14" fmla="*/ 2147483647 w 1814"/>
              <a:gd name="T15" fmla="*/ 2147483647 h 2267"/>
              <a:gd name="T16" fmla="*/ 2147483647 w 1814"/>
              <a:gd name="T17" fmla="*/ 2147483647 h 2267"/>
              <a:gd name="T18" fmla="*/ 2147483647 w 1814"/>
              <a:gd name="T19" fmla="*/ 2147483647 h 2267"/>
              <a:gd name="T20" fmla="*/ 2147483647 w 1814"/>
              <a:gd name="T21" fmla="*/ 2147483647 h 2267"/>
              <a:gd name="T22" fmla="*/ 2147483647 w 1814"/>
              <a:gd name="T23" fmla="*/ 2147483647 h 2267"/>
              <a:gd name="T24" fmla="*/ 2147483647 w 1814"/>
              <a:gd name="T25" fmla="*/ 2147483647 h 2267"/>
              <a:gd name="T26" fmla="*/ 2147483647 w 1814"/>
              <a:gd name="T27" fmla="*/ 2147483647 h 2267"/>
              <a:gd name="T28" fmla="*/ 2147483647 w 1814"/>
              <a:gd name="T29" fmla="*/ 2147483647 h 2267"/>
              <a:gd name="T30" fmla="*/ 2147483647 w 1814"/>
              <a:gd name="T31" fmla="*/ 2147483647 h 2267"/>
              <a:gd name="T32" fmla="*/ 2147483647 w 1814"/>
              <a:gd name="T33" fmla="*/ 2147483647 h 2267"/>
              <a:gd name="T34" fmla="*/ 2147483647 w 1814"/>
              <a:gd name="T35" fmla="*/ 2147483647 h 2267"/>
              <a:gd name="T36" fmla="*/ 2147483647 w 1814"/>
              <a:gd name="T37" fmla="*/ 2147483647 h 2267"/>
              <a:gd name="T38" fmla="*/ 2147483647 w 1814"/>
              <a:gd name="T39" fmla="*/ 2147483647 h 2267"/>
              <a:gd name="T40" fmla="*/ 2147483647 w 1814"/>
              <a:gd name="T41" fmla="*/ 2147483647 h 2267"/>
              <a:gd name="T42" fmla="*/ 2147483647 w 1814"/>
              <a:gd name="T43" fmla="*/ 2147483647 h 2267"/>
              <a:gd name="T44" fmla="*/ 2147483647 w 1814"/>
              <a:gd name="T45" fmla="*/ 2147483647 h 2267"/>
              <a:gd name="T46" fmla="*/ 2147483647 w 1814"/>
              <a:gd name="T47" fmla="*/ 2147483647 h 2267"/>
              <a:gd name="T48" fmla="*/ 2147483647 w 1814"/>
              <a:gd name="T49" fmla="*/ 2147483647 h 2267"/>
              <a:gd name="T50" fmla="*/ 2147483647 w 1814"/>
              <a:gd name="T51" fmla="*/ 2147483647 h 2267"/>
              <a:gd name="T52" fmla="*/ 2147483647 w 1814"/>
              <a:gd name="T53" fmla="*/ 2147483647 h 2267"/>
              <a:gd name="T54" fmla="*/ 2147483647 w 1814"/>
              <a:gd name="T55" fmla="*/ 2147483647 h 2267"/>
              <a:gd name="T56" fmla="*/ 2147483647 w 1814"/>
              <a:gd name="T57" fmla="*/ 2147483647 h 2267"/>
              <a:gd name="T58" fmla="*/ 2147483647 w 1814"/>
              <a:gd name="T59" fmla="*/ 2147483647 h 2267"/>
              <a:gd name="T60" fmla="*/ 2147483647 w 1814"/>
              <a:gd name="T61" fmla="*/ 2147483647 h 2267"/>
              <a:gd name="T62" fmla="*/ 2147483647 w 1814"/>
              <a:gd name="T63" fmla="*/ 2147483647 h 2267"/>
              <a:gd name="T64" fmla="*/ 2147483647 w 1814"/>
              <a:gd name="T65" fmla="*/ 2147483647 h 2267"/>
              <a:gd name="T66" fmla="*/ 2147483647 w 1814"/>
              <a:gd name="T67" fmla="*/ 2147483647 h 2267"/>
              <a:gd name="T68" fmla="*/ 2147483647 w 1814"/>
              <a:gd name="T69" fmla="*/ 0 h 2267"/>
              <a:gd name="T70" fmla="*/ 2147483647 w 1814"/>
              <a:gd name="T71" fmla="*/ 2147483647 h 2267"/>
              <a:gd name="T72" fmla="*/ 0 w 1814"/>
              <a:gd name="T73" fmla="*/ 2147483647 h 2267"/>
              <a:gd name="T74" fmla="*/ 0 w 1814"/>
              <a:gd name="T75" fmla="*/ 2147483647 h 226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814"/>
              <a:gd name="T115" fmla="*/ 0 h 2267"/>
              <a:gd name="T116" fmla="*/ 1814 w 1814"/>
              <a:gd name="T117" fmla="*/ 2267 h 226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814" h="2267">
                <a:moveTo>
                  <a:pt x="0" y="1859"/>
                </a:moveTo>
                <a:lnTo>
                  <a:pt x="45" y="1814"/>
                </a:lnTo>
                <a:lnTo>
                  <a:pt x="91" y="1723"/>
                </a:lnTo>
                <a:lnTo>
                  <a:pt x="136" y="1678"/>
                </a:lnTo>
                <a:lnTo>
                  <a:pt x="227" y="1632"/>
                </a:lnTo>
                <a:lnTo>
                  <a:pt x="318" y="1632"/>
                </a:lnTo>
                <a:lnTo>
                  <a:pt x="355" y="1581"/>
                </a:lnTo>
                <a:lnTo>
                  <a:pt x="370" y="1489"/>
                </a:lnTo>
                <a:lnTo>
                  <a:pt x="384" y="1398"/>
                </a:lnTo>
                <a:lnTo>
                  <a:pt x="398" y="1331"/>
                </a:lnTo>
                <a:lnTo>
                  <a:pt x="408" y="1278"/>
                </a:lnTo>
                <a:lnTo>
                  <a:pt x="454" y="1270"/>
                </a:lnTo>
                <a:lnTo>
                  <a:pt x="499" y="1315"/>
                </a:lnTo>
                <a:lnTo>
                  <a:pt x="544" y="1315"/>
                </a:lnTo>
                <a:lnTo>
                  <a:pt x="635" y="1270"/>
                </a:lnTo>
                <a:lnTo>
                  <a:pt x="680" y="1179"/>
                </a:lnTo>
                <a:lnTo>
                  <a:pt x="726" y="1088"/>
                </a:lnTo>
                <a:lnTo>
                  <a:pt x="816" y="1043"/>
                </a:lnTo>
                <a:lnTo>
                  <a:pt x="862" y="997"/>
                </a:lnTo>
                <a:lnTo>
                  <a:pt x="907" y="907"/>
                </a:lnTo>
                <a:lnTo>
                  <a:pt x="965" y="808"/>
                </a:lnTo>
                <a:lnTo>
                  <a:pt x="1013" y="765"/>
                </a:lnTo>
                <a:lnTo>
                  <a:pt x="1085" y="736"/>
                </a:lnTo>
                <a:lnTo>
                  <a:pt x="1162" y="669"/>
                </a:lnTo>
                <a:lnTo>
                  <a:pt x="1179" y="589"/>
                </a:lnTo>
                <a:lnTo>
                  <a:pt x="1229" y="563"/>
                </a:lnTo>
                <a:lnTo>
                  <a:pt x="1270" y="544"/>
                </a:lnTo>
                <a:lnTo>
                  <a:pt x="1361" y="544"/>
                </a:lnTo>
                <a:lnTo>
                  <a:pt x="1421" y="472"/>
                </a:lnTo>
                <a:lnTo>
                  <a:pt x="1445" y="385"/>
                </a:lnTo>
                <a:lnTo>
                  <a:pt x="1497" y="317"/>
                </a:lnTo>
                <a:lnTo>
                  <a:pt x="1588" y="272"/>
                </a:lnTo>
                <a:lnTo>
                  <a:pt x="1633" y="181"/>
                </a:lnTo>
                <a:lnTo>
                  <a:pt x="1769" y="90"/>
                </a:lnTo>
                <a:lnTo>
                  <a:pt x="1814" y="0"/>
                </a:lnTo>
                <a:lnTo>
                  <a:pt x="1814" y="453"/>
                </a:lnTo>
                <a:lnTo>
                  <a:pt x="0" y="2267"/>
                </a:lnTo>
                <a:lnTo>
                  <a:pt x="0" y="1859"/>
                </a:lnTo>
                <a:close/>
              </a:path>
            </a:pathLst>
          </a:custGeom>
          <a:solidFill>
            <a:srgbClr val="00CCFF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25" name="AutoShape 18"/>
          <p:cNvSpPr>
            <a:spLocks noChangeArrowheads="1"/>
          </p:cNvSpPr>
          <p:nvPr/>
        </p:nvSpPr>
        <p:spPr bwMode="auto">
          <a:xfrm>
            <a:off x="911225" y="1671638"/>
            <a:ext cx="6335713" cy="4105275"/>
          </a:xfrm>
          <a:prstGeom prst="cube">
            <a:avLst>
              <a:gd name="adj" fmla="val 70301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6" name="AutoShape 19"/>
          <p:cNvSpPr>
            <a:spLocks noChangeArrowheads="1"/>
          </p:cNvSpPr>
          <p:nvPr/>
        </p:nvSpPr>
        <p:spPr bwMode="auto">
          <a:xfrm>
            <a:off x="6713538" y="4149725"/>
            <a:ext cx="1152525" cy="282575"/>
          </a:xfrm>
          <a:prstGeom prst="cube">
            <a:avLst>
              <a:gd name="adj" fmla="val 41009"/>
            </a:avLst>
          </a:prstGeom>
          <a:solidFill>
            <a:srgbClr val="808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27" name="Text Box 20"/>
          <p:cNvSpPr txBox="1">
            <a:spLocks noChangeArrowheads="1"/>
          </p:cNvSpPr>
          <p:nvPr/>
        </p:nvSpPr>
        <p:spPr bwMode="auto">
          <a:xfrm>
            <a:off x="3719513" y="1238250"/>
            <a:ext cx="3524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latin typeface="Calibri" pitchFamily="34" charset="0"/>
              </a:rPr>
              <a:t>8-panel Wave Generator</a:t>
            </a:r>
          </a:p>
        </p:txBody>
      </p:sp>
      <p:sp>
        <p:nvSpPr>
          <p:cNvPr id="17428" name="Freeform 21"/>
          <p:cNvSpPr>
            <a:spLocks/>
          </p:cNvSpPr>
          <p:nvPr/>
        </p:nvSpPr>
        <p:spPr bwMode="auto">
          <a:xfrm>
            <a:off x="2209800" y="2870200"/>
            <a:ext cx="3175000" cy="2171700"/>
          </a:xfrm>
          <a:custGeom>
            <a:avLst/>
            <a:gdLst>
              <a:gd name="T0" fmla="*/ 0 w 2000"/>
              <a:gd name="T1" fmla="*/ 2147483647 h 1368"/>
              <a:gd name="T2" fmla="*/ 2147483647 w 2000"/>
              <a:gd name="T3" fmla="*/ 2147483647 h 1368"/>
              <a:gd name="T4" fmla="*/ 2147483647 w 2000"/>
              <a:gd name="T5" fmla="*/ 2147483647 h 1368"/>
              <a:gd name="T6" fmla="*/ 2147483647 w 2000"/>
              <a:gd name="T7" fmla="*/ 2147483647 h 1368"/>
              <a:gd name="T8" fmla="*/ 2147483647 w 2000"/>
              <a:gd name="T9" fmla="*/ 2147483647 h 1368"/>
              <a:gd name="T10" fmla="*/ 2147483647 w 2000"/>
              <a:gd name="T11" fmla="*/ 2147483647 h 1368"/>
              <a:gd name="T12" fmla="*/ 2147483647 w 2000"/>
              <a:gd name="T13" fmla="*/ 2147483647 h 1368"/>
              <a:gd name="T14" fmla="*/ 2147483647 w 2000"/>
              <a:gd name="T15" fmla="*/ 2147483647 h 1368"/>
              <a:gd name="T16" fmla="*/ 2147483647 w 2000"/>
              <a:gd name="T17" fmla="*/ 2147483647 h 1368"/>
              <a:gd name="T18" fmla="*/ 2147483647 w 2000"/>
              <a:gd name="T19" fmla="*/ 2147483647 h 1368"/>
              <a:gd name="T20" fmla="*/ 2147483647 w 2000"/>
              <a:gd name="T21" fmla="*/ 0 h 13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"/>
              <a:gd name="T34" fmla="*/ 0 h 1368"/>
              <a:gd name="T35" fmla="*/ 2000 w 2000"/>
              <a:gd name="T36" fmla="*/ 1368 h 13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" h="1368">
                <a:moveTo>
                  <a:pt x="0" y="1368"/>
                </a:moveTo>
                <a:cubicBezTo>
                  <a:pt x="51" y="1316"/>
                  <a:pt x="103" y="1265"/>
                  <a:pt x="192" y="1240"/>
                </a:cubicBezTo>
                <a:cubicBezTo>
                  <a:pt x="281" y="1215"/>
                  <a:pt x="451" y="1268"/>
                  <a:pt x="536" y="1216"/>
                </a:cubicBezTo>
                <a:cubicBezTo>
                  <a:pt x="621" y="1164"/>
                  <a:pt x="636" y="991"/>
                  <a:pt x="704" y="928"/>
                </a:cubicBezTo>
                <a:cubicBezTo>
                  <a:pt x="772" y="865"/>
                  <a:pt x="871" y="892"/>
                  <a:pt x="944" y="840"/>
                </a:cubicBezTo>
                <a:cubicBezTo>
                  <a:pt x="1017" y="788"/>
                  <a:pt x="1065" y="665"/>
                  <a:pt x="1144" y="616"/>
                </a:cubicBezTo>
                <a:cubicBezTo>
                  <a:pt x="1223" y="567"/>
                  <a:pt x="1353" y="587"/>
                  <a:pt x="1416" y="544"/>
                </a:cubicBezTo>
                <a:cubicBezTo>
                  <a:pt x="1479" y="501"/>
                  <a:pt x="1467" y="409"/>
                  <a:pt x="1520" y="360"/>
                </a:cubicBezTo>
                <a:cubicBezTo>
                  <a:pt x="1573" y="311"/>
                  <a:pt x="1672" y="297"/>
                  <a:pt x="1736" y="248"/>
                </a:cubicBezTo>
                <a:cubicBezTo>
                  <a:pt x="1800" y="199"/>
                  <a:pt x="1860" y="105"/>
                  <a:pt x="1904" y="64"/>
                </a:cubicBezTo>
                <a:cubicBezTo>
                  <a:pt x="1948" y="23"/>
                  <a:pt x="1974" y="11"/>
                  <a:pt x="200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29" name="Line 22"/>
          <p:cNvSpPr>
            <a:spLocks noChangeShapeType="1"/>
          </p:cNvSpPr>
          <p:nvPr/>
        </p:nvSpPr>
        <p:spPr bwMode="auto">
          <a:xfrm flipV="1">
            <a:off x="5626100" y="4152900"/>
            <a:ext cx="215900" cy="2159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30" name="Line 23"/>
          <p:cNvSpPr>
            <a:spLocks noChangeShapeType="1"/>
          </p:cNvSpPr>
          <p:nvPr/>
        </p:nvSpPr>
        <p:spPr bwMode="auto">
          <a:xfrm flipV="1">
            <a:off x="4148138" y="3921125"/>
            <a:ext cx="442912" cy="439738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31" name="Line 24"/>
          <p:cNvSpPr>
            <a:spLocks noChangeShapeType="1"/>
          </p:cNvSpPr>
          <p:nvPr/>
        </p:nvSpPr>
        <p:spPr bwMode="auto">
          <a:xfrm flipH="1">
            <a:off x="3571875" y="3552825"/>
            <a:ext cx="9525" cy="123825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32" name="Line 25"/>
          <p:cNvSpPr>
            <a:spLocks noChangeShapeType="1"/>
          </p:cNvSpPr>
          <p:nvPr/>
        </p:nvSpPr>
        <p:spPr bwMode="auto">
          <a:xfrm flipH="1">
            <a:off x="4945063" y="2544763"/>
            <a:ext cx="9525" cy="123825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33" name="AutoShape 26"/>
          <p:cNvSpPr>
            <a:spLocks noChangeArrowheads="1"/>
          </p:cNvSpPr>
          <p:nvPr/>
        </p:nvSpPr>
        <p:spPr bwMode="auto">
          <a:xfrm>
            <a:off x="3476625" y="3371850"/>
            <a:ext cx="204788" cy="228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1960991535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34" name="AutoShape 27"/>
          <p:cNvSpPr>
            <a:spLocks noChangeArrowheads="1"/>
          </p:cNvSpPr>
          <p:nvPr/>
        </p:nvSpPr>
        <p:spPr bwMode="auto">
          <a:xfrm>
            <a:off x="4849813" y="2344738"/>
            <a:ext cx="204787" cy="228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1960872739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7435" name="Group 28"/>
          <p:cNvGrpSpPr>
            <a:grpSpLocks/>
          </p:cNvGrpSpPr>
          <p:nvPr/>
        </p:nvGrpSpPr>
        <p:grpSpPr bwMode="auto">
          <a:xfrm rot="279044">
            <a:off x="7085013" y="3136900"/>
            <a:ext cx="639762" cy="390525"/>
            <a:chOff x="4469" y="1973"/>
            <a:chExt cx="403" cy="246"/>
          </a:xfrm>
        </p:grpSpPr>
        <p:sp>
          <p:nvSpPr>
            <p:cNvPr id="17446" name="AutoShape 29"/>
            <p:cNvSpPr>
              <a:spLocks noChangeArrowheads="1"/>
            </p:cNvSpPr>
            <p:nvPr/>
          </p:nvSpPr>
          <p:spPr bwMode="auto">
            <a:xfrm rot="4471300" flipV="1">
              <a:off x="4627" y="1938"/>
              <a:ext cx="209" cy="280"/>
            </a:xfrm>
            <a:prstGeom prst="cube">
              <a:avLst>
                <a:gd name="adj" fmla="val 17528"/>
              </a:avLst>
            </a:prstGeom>
            <a:solidFill>
              <a:srgbClr val="80808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17447" name="Group 30"/>
            <p:cNvGrpSpPr>
              <a:grpSpLocks/>
            </p:cNvGrpSpPr>
            <p:nvPr/>
          </p:nvGrpSpPr>
          <p:grpSpPr bwMode="auto">
            <a:xfrm>
              <a:off x="4469" y="2076"/>
              <a:ext cx="156" cy="143"/>
              <a:chOff x="4469" y="2076"/>
              <a:chExt cx="156" cy="143"/>
            </a:xfrm>
          </p:grpSpPr>
          <p:sp>
            <p:nvSpPr>
              <p:cNvPr id="17448" name="AutoShape 31"/>
              <p:cNvSpPr>
                <a:spLocks noChangeArrowheads="1"/>
              </p:cNvSpPr>
              <p:nvPr/>
            </p:nvSpPr>
            <p:spPr bwMode="auto">
              <a:xfrm rot="-6328066">
                <a:off x="4500" y="2059"/>
                <a:ext cx="108" cy="142"/>
              </a:xfrm>
              <a:prstGeom prst="can">
                <a:avLst>
                  <a:gd name="adj" fmla="val 3287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7449" name="Oval 32"/>
              <p:cNvSpPr>
                <a:spLocks noChangeArrowheads="1"/>
              </p:cNvSpPr>
              <p:nvPr/>
            </p:nvSpPr>
            <p:spPr bwMode="auto">
              <a:xfrm rot="4414180" flipH="1">
                <a:off x="4423" y="2126"/>
                <a:ext cx="139" cy="47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sp>
        <p:nvSpPr>
          <p:cNvPr id="17436" name="Text Box 33"/>
          <p:cNvSpPr txBox="1">
            <a:spLocks noChangeArrowheads="1"/>
          </p:cNvSpPr>
          <p:nvPr/>
        </p:nvSpPr>
        <p:spPr bwMode="auto">
          <a:xfrm>
            <a:off x="3527425" y="4530725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 Black" pitchFamily="34" charset="0"/>
              </a:rPr>
              <a:t>C</a:t>
            </a:r>
            <a:r>
              <a:rPr lang="en-GB" baseline="-25000">
                <a:latin typeface="Arial Black" pitchFamily="34" charset="0"/>
              </a:rPr>
              <a:t>1</a:t>
            </a:r>
            <a:endParaRPr lang="en-US">
              <a:latin typeface="Arial Black" pitchFamily="34" charset="0"/>
            </a:endParaRPr>
          </a:p>
        </p:txBody>
      </p:sp>
      <p:sp>
        <p:nvSpPr>
          <p:cNvPr id="17437" name="Text Box 34"/>
          <p:cNvSpPr txBox="1">
            <a:spLocks noChangeArrowheads="1"/>
          </p:cNvSpPr>
          <p:nvPr/>
        </p:nvSpPr>
        <p:spPr bwMode="auto">
          <a:xfrm>
            <a:off x="4900613" y="3265488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 Black" pitchFamily="34" charset="0"/>
              </a:rPr>
              <a:t>C</a:t>
            </a:r>
            <a:r>
              <a:rPr lang="en-GB" baseline="-25000">
                <a:latin typeface="Arial Black" pitchFamily="34" charset="0"/>
              </a:rPr>
              <a:t>2</a:t>
            </a:r>
            <a:endParaRPr lang="en-US">
              <a:latin typeface="Arial Black" pitchFamily="34" charset="0"/>
            </a:endParaRPr>
          </a:p>
        </p:txBody>
      </p:sp>
      <p:sp>
        <p:nvSpPr>
          <p:cNvPr id="17438" name="Text Box 35"/>
          <p:cNvSpPr txBox="1">
            <a:spLocks noChangeArrowheads="1"/>
          </p:cNvSpPr>
          <p:nvPr/>
        </p:nvSpPr>
        <p:spPr bwMode="auto">
          <a:xfrm>
            <a:off x="3736975" y="404495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 Black" pitchFamily="34" charset="0"/>
              </a:rPr>
              <a:t>M</a:t>
            </a:r>
            <a:endParaRPr lang="en-US">
              <a:latin typeface="Arial Black" pitchFamily="34" charset="0"/>
            </a:endParaRPr>
          </a:p>
        </p:txBody>
      </p:sp>
      <p:sp>
        <p:nvSpPr>
          <p:cNvPr id="17439" name="Text Box 36"/>
          <p:cNvSpPr txBox="1">
            <a:spLocks noChangeArrowheads="1"/>
          </p:cNvSpPr>
          <p:nvPr/>
        </p:nvSpPr>
        <p:spPr bwMode="auto">
          <a:xfrm>
            <a:off x="6870700" y="4498975"/>
            <a:ext cx="725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>
                <a:latin typeface="Calibri" pitchFamily="34" charset="0"/>
              </a:rPr>
              <a:t>Laser</a:t>
            </a:r>
            <a:endParaRPr lang="en-US" sz="1600" b="1">
              <a:latin typeface="Calibri" pitchFamily="34" charset="0"/>
            </a:endParaRPr>
          </a:p>
        </p:txBody>
      </p:sp>
      <p:sp>
        <p:nvSpPr>
          <p:cNvPr id="17440" name="Text Box 37"/>
          <p:cNvSpPr txBox="1">
            <a:spLocks noChangeArrowheads="1"/>
          </p:cNvSpPr>
          <p:nvPr/>
        </p:nvSpPr>
        <p:spPr bwMode="auto">
          <a:xfrm>
            <a:off x="7146925" y="3517900"/>
            <a:ext cx="622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>
                <a:latin typeface="Calibri" pitchFamily="34" charset="0"/>
              </a:rPr>
              <a:t>CCD</a:t>
            </a:r>
            <a:endParaRPr lang="en-US" sz="1600" b="1">
              <a:latin typeface="Calibri" pitchFamily="34" charset="0"/>
            </a:endParaRPr>
          </a:p>
        </p:txBody>
      </p:sp>
      <p:sp>
        <p:nvSpPr>
          <p:cNvPr id="17441" name="Freeform 38"/>
          <p:cNvSpPr>
            <a:spLocks/>
          </p:cNvSpPr>
          <p:nvPr/>
        </p:nvSpPr>
        <p:spPr bwMode="auto">
          <a:xfrm>
            <a:off x="4051300" y="3349625"/>
            <a:ext cx="742950" cy="650875"/>
          </a:xfrm>
          <a:custGeom>
            <a:avLst/>
            <a:gdLst>
              <a:gd name="T0" fmla="*/ 2147483647 w 468"/>
              <a:gd name="T1" fmla="*/ 2147483647 h 410"/>
              <a:gd name="T2" fmla="*/ 2147483647 w 468"/>
              <a:gd name="T3" fmla="*/ 2147483647 h 410"/>
              <a:gd name="T4" fmla="*/ 2147483647 w 468"/>
              <a:gd name="T5" fmla="*/ 2147483647 h 410"/>
              <a:gd name="T6" fmla="*/ 2147483647 w 468"/>
              <a:gd name="T7" fmla="*/ 2147483647 h 410"/>
              <a:gd name="T8" fmla="*/ 2147483647 w 468"/>
              <a:gd name="T9" fmla="*/ 2147483647 h 410"/>
              <a:gd name="T10" fmla="*/ 2147483647 w 468"/>
              <a:gd name="T11" fmla="*/ 2147483647 h 410"/>
              <a:gd name="T12" fmla="*/ 2147483647 w 468"/>
              <a:gd name="T13" fmla="*/ 2147483647 h 410"/>
              <a:gd name="T14" fmla="*/ 2147483647 w 468"/>
              <a:gd name="T15" fmla="*/ 2147483647 h 410"/>
              <a:gd name="T16" fmla="*/ 2147483647 w 468"/>
              <a:gd name="T17" fmla="*/ 0 h 410"/>
              <a:gd name="T18" fmla="*/ 2147483647 w 468"/>
              <a:gd name="T19" fmla="*/ 2147483647 h 410"/>
              <a:gd name="T20" fmla="*/ 2147483647 w 468"/>
              <a:gd name="T21" fmla="*/ 2147483647 h 410"/>
              <a:gd name="T22" fmla="*/ 2147483647 w 468"/>
              <a:gd name="T23" fmla="*/ 2147483647 h 410"/>
              <a:gd name="T24" fmla="*/ 2147483647 w 468"/>
              <a:gd name="T25" fmla="*/ 2147483647 h 410"/>
              <a:gd name="T26" fmla="*/ 2147483647 w 468"/>
              <a:gd name="T27" fmla="*/ 2147483647 h 410"/>
              <a:gd name="T28" fmla="*/ 2147483647 w 468"/>
              <a:gd name="T29" fmla="*/ 2147483647 h 410"/>
              <a:gd name="T30" fmla="*/ 2147483647 w 468"/>
              <a:gd name="T31" fmla="*/ 2147483647 h 410"/>
              <a:gd name="T32" fmla="*/ 2147483647 w 468"/>
              <a:gd name="T33" fmla="*/ 2147483647 h 410"/>
              <a:gd name="T34" fmla="*/ 2147483647 w 468"/>
              <a:gd name="T35" fmla="*/ 2147483647 h 410"/>
              <a:gd name="T36" fmla="*/ 2147483647 w 468"/>
              <a:gd name="T37" fmla="*/ 2147483647 h 410"/>
              <a:gd name="T38" fmla="*/ 2147483647 w 468"/>
              <a:gd name="T39" fmla="*/ 2147483647 h 410"/>
              <a:gd name="T40" fmla="*/ 2147483647 w 468"/>
              <a:gd name="T41" fmla="*/ 2147483647 h 410"/>
              <a:gd name="T42" fmla="*/ 2147483647 w 468"/>
              <a:gd name="T43" fmla="*/ 2147483647 h 410"/>
              <a:gd name="T44" fmla="*/ 2147483647 w 468"/>
              <a:gd name="T45" fmla="*/ 2147483647 h 410"/>
              <a:gd name="T46" fmla="*/ 2147483647 w 468"/>
              <a:gd name="T47" fmla="*/ 2147483647 h 410"/>
              <a:gd name="T48" fmla="*/ 2147483647 w 468"/>
              <a:gd name="T49" fmla="*/ 2147483647 h 410"/>
              <a:gd name="T50" fmla="*/ 2147483647 w 468"/>
              <a:gd name="T51" fmla="*/ 2147483647 h 410"/>
              <a:gd name="T52" fmla="*/ 2147483647 w 468"/>
              <a:gd name="T53" fmla="*/ 2147483647 h 410"/>
              <a:gd name="T54" fmla="*/ 2147483647 w 468"/>
              <a:gd name="T55" fmla="*/ 2147483647 h 410"/>
              <a:gd name="T56" fmla="*/ 2147483647 w 468"/>
              <a:gd name="T57" fmla="*/ 2147483647 h 410"/>
              <a:gd name="T58" fmla="*/ 2147483647 w 468"/>
              <a:gd name="T59" fmla="*/ 2147483647 h 410"/>
              <a:gd name="T60" fmla="*/ 2147483647 w 468"/>
              <a:gd name="T61" fmla="*/ 2147483647 h 410"/>
              <a:gd name="T62" fmla="*/ 2147483647 w 468"/>
              <a:gd name="T63" fmla="*/ 2147483647 h 410"/>
              <a:gd name="T64" fmla="*/ 2147483647 w 468"/>
              <a:gd name="T65" fmla="*/ 2147483647 h 410"/>
              <a:gd name="T66" fmla="*/ 2147483647 w 468"/>
              <a:gd name="T67" fmla="*/ 2147483647 h 410"/>
              <a:gd name="T68" fmla="*/ 0 w 468"/>
              <a:gd name="T69" fmla="*/ 2147483647 h 410"/>
              <a:gd name="T70" fmla="*/ 2147483647 w 468"/>
              <a:gd name="T71" fmla="*/ 2147483647 h 41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68"/>
              <a:gd name="T109" fmla="*/ 0 h 410"/>
              <a:gd name="T110" fmla="*/ 468 w 468"/>
              <a:gd name="T111" fmla="*/ 410 h 41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68" h="410">
                <a:moveTo>
                  <a:pt x="26" y="410"/>
                </a:moveTo>
                <a:lnTo>
                  <a:pt x="100" y="382"/>
                </a:lnTo>
                <a:lnTo>
                  <a:pt x="182" y="352"/>
                </a:lnTo>
                <a:lnTo>
                  <a:pt x="232" y="310"/>
                </a:lnTo>
                <a:lnTo>
                  <a:pt x="284" y="308"/>
                </a:lnTo>
                <a:lnTo>
                  <a:pt x="324" y="270"/>
                </a:lnTo>
                <a:lnTo>
                  <a:pt x="374" y="180"/>
                </a:lnTo>
                <a:lnTo>
                  <a:pt x="414" y="154"/>
                </a:lnTo>
                <a:lnTo>
                  <a:pt x="468" y="0"/>
                </a:lnTo>
                <a:lnTo>
                  <a:pt x="426" y="18"/>
                </a:lnTo>
                <a:lnTo>
                  <a:pt x="408" y="24"/>
                </a:lnTo>
                <a:lnTo>
                  <a:pt x="396" y="34"/>
                </a:lnTo>
                <a:lnTo>
                  <a:pt x="386" y="40"/>
                </a:lnTo>
                <a:lnTo>
                  <a:pt x="368" y="52"/>
                </a:lnTo>
                <a:lnTo>
                  <a:pt x="350" y="68"/>
                </a:lnTo>
                <a:lnTo>
                  <a:pt x="336" y="84"/>
                </a:lnTo>
                <a:lnTo>
                  <a:pt x="328" y="104"/>
                </a:lnTo>
                <a:lnTo>
                  <a:pt x="318" y="130"/>
                </a:lnTo>
                <a:lnTo>
                  <a:pt x="310" y="152"/>
                </a:lnTo>
                <a:lnTo>
                  <a:pt x="302" y="174"/>
                </a:lnTo>
                <a:lnTo>
                  <a:pt x="294" y="196"/>
                </a:lnTo>
                <a:lnTo>
                  <a:pt x="284" y="210"/>
                </a:lnTo>
                <a:lnTo>
                  <a:pt x="276" y="222"/>
                </a:lnTo>
                <a:lnTo>
                  <a:pt x="258" y="240"/>
                </a:lnTo>
                <a:lnTo>
                  <a:pt x="242" y="252"/>
                </a:lnTo>
                <a:lnTo>
                  <a:pt x="214" y="262"/>
                </a:lnTo>
                <a:lnTo>
                  <a:pt x="190" y="266"/>
                </a:lnTo>
                <a:lnTo>
                  <a:pt x="176" y="270"/>
                </a:lnTo>
                <a:lnTo>
                  <a:pt x="156" y="272"/>
                </a:lnTo>
                <a:lnTo>
                  <a:pt x="124" y="274"/>
                </a:lnTo>
                <a:lnTo>
                  <a:pt x="82" y="282"/>
                </a:lnTo>
                <a:lnTo>
                  <a:pt x="66" y="284"/>
                </a:lnTo>
                <a:lnTo>
                  <a:pt x="38" y="292"/>
                </a:lnTo>
                <a:lnTo>
                  <a:pt x="14" y="298"/>
                </a:lnTo>
                <a:lnTo>
                  <a:pt x="0" y="304"/>
                </a:lnTo>
                <a:lnTo>
                  <a:pt x="26" y="410"/>
                </a:lnTo>
                <a:close/>
              </a:path>
            </a:pathLst>
          </a:custGeom>
          <a:solidFill>
            <a:srgbClr val="FF9900">
              <a:alpha val="78822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42" name="Freeform 39"/>
          <p:cNvSpPr>
            <a:spLocks/>
          </p:cNvSpPr>
          <p:nvPr/>
        </p:nvSpPr>
        <p:spPr bwMode="auto">
          <a:xfrm>
            <a:off x="4143375" y="3919538"/>
            <a:ext cx="2566988" cy="461962"/>
          </a:xfrm>
          <a:custGeom>
            <a:avLst/>
            <a:gdLst>
              <a:gd name="T0" fmla="*/ 0 w 1617"/>
              <a:gd name="T1" fmla="*/ 2147483647 h 291"/>
              <a:gd name="T2" fmla="*/ 2147483647 w 1617"/>
              <a:gd name="T3" fmla="*/ 0 h 291"/>
              <a:gd name="T4" fmla="*/ 2147483647 w 1617"/>
              <a:gd name="T5" fmla="*/ 2147483647 h 291"/>
              <a:gd name="T6" fmla="*/ 2147483647 w 1617"/>
              <a:gd name="T7" fmla="*/ 2147483647 h 291"/>
              <a:gd name="T8" fmla="*/ 2147483647 w 1617"/>
              <a:gd name="T9" fmla="*/ 2147483647 h 291"/>
              <a:gd name="T10" fmla="*/ 0 w 1617"/>
              <a:gd name="T11" fmla="*/ 2147483647 h 2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17"/>
              <a:gd name="T19" fmla="*/ 0 h 291"/>
              <a:gd name="T20" fmla="*/ 1617 w 1617"/>
              <a:gd name="T21" fmla="*/ 291 h 2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17" h="291">
                <a:moveTo>
                  <a:pt x="0" y="279"/>
                </a:moveTo>
                <a:lnTo>
                  <a:pt x="279" y="0"/>
                </a:lnTo>
                <a:lnTo>
                  <a:pt x="1617" y="249"/>
                </a:lnTo>
                <a:cubicBezTo>
                  <a:pt x="1600" y="243"/>
                  <a:pt x="1611" y="249"/>
                  <a:pt x="1611" y="261"/>
                </a:cubicBezTo>
                <a:lnTo>
                  <a:pt x="699" y="291"/>
                </a:lnTo>
                <a:lnTo>
                  <a:pt x="0" y="279"/>
                </a:lnTo>
                <a:close/>
              </a:path>
            </a:pathLst>
          </a:custGeom>
          <a:solidFill>
            <a:srgbClr val="00FF00">
              <a:alpha val="74117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43" name="Freeform 40"/>
          <p:cNvSpPr>
            <a:spLocks/>
          </p:cNvSpPr>
          <p:nvPr/>
        </p:nvSpPr>
        <p:spPr bwMode="auto">
          <a:xfrm>
            <a:off x="4095750" y="3594100"/>
            <a:ext cx="609600" cy="765175"/>
          </a:xfrm>
          <a:custGeom>
            <a:avLst/>
            <a:gdLst>
              <a:gd name="T0" fmla="*/ 2147483647 w 384"/>
              <a:gd name="T1" fmla="*/ 2147483647 h 482"/>
              <a:gd name="T2" fmla="*/ 0 w 384"/>
              <a:gd name="T3" fmla="*/ 2147483647 h 482"/>
              <a:gd name="T4" fmla="*/ 2147483647 w 384"/>
              <a:gd name="T5" fmla="*/ 2147483647 h 482"/>
              <a:gd name="T6" fmla="*/ 2147483647 w 384"/>
              <a:gd name="T7" fmla="*/ 2147483647 h 482"/>
              <a:gd name="T8" fmla="*/ 2147483647 w 384"/>
              <a:gd name="T9" fmla="*/ 2147483647 h 482"/>
              <a:gd name="T10" fmla="*/ 2147483647 w 384"/>
              <a:gd name="T11" fmla="*/ 2147483647 h 482"/>
              <a:gd name="T12" fmla="*/ 2147483647 w 384"/>
              <a:gd name="T13" fmla="*/ 2147483647 h 482"/>
              <a:gd name="T14" fmla="*/ 2147483647 w 384"/>
              <a:gd name="T15" fmla="*/ 0 h 482"/>
              <a:gd name="T16" fmla="*/ 2147483647 w 384"/>
              <a:gd name="T17" fmla="*/ 2147483647 h 482"/>
              <a:gd name="T18" fmla="*/ 2147483647 w 384"/>
              <a:gd name="T19" fmla="*/ 2147483647 h 48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84"/>
              <a:gd name="T31" fmla="*/ 0 h 482"/>
              <a:gd name="T32" fmla="*/ 384 w 384"/>
              <a:gd name="T33" fmla="*/ 482 h 48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84" h="482">
                <a:moveTo>
                  <a:pt x="34" y="482"/>
                </a:moveTo>
                <a:lnTo>
                  <a:pt x="0" y="254"/>
                </a:lnTo>
                <a:lnTo>
                  <a:pt x="156" y="196"/>
                </a:lnTo>
                <a:lnTo>
                  <a:pt x="200" y="154"/>
                </a:lnTo>
                <a:lnTo>
                  <a:pt x="256" y="154"/>
                </a:lnTo>
                <a:lnTo>
                  <a:pt x="300" y="108"/>
                </a:lnTo>
                <a:lnTo>
                  <a:pt x="348" y="18"/>
                </a:lnTo>
                <a:lnTo>
                  <a:pt x="384" y="0"/>
                </a:lnTo>
                <a:lnTo>
                  <a:pt x="306" y="208"/>
                </a:lnTo>
                <a:lnTo>
                  <a:pt x="34" y="482"/>
                </a:lnTo>
                <a:close/>
              </a:path>
            </a:pathLst>
          </a:custGeom>
          <a:solidFill>
            <a:srgbClr val="00FF00">
              <a:alpha val="78038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44" name="Freeform 41"/>
          <p:cNvSpPr>
            <a:spLocks/>
          </p:cNvSpPr>
          <p:nvPr/>
        </p:nvSpPr>
        <p:spPr bwMode="auto">
          <a:xfrm>
            <a:off x="4092575" y="3594100"/>
            <a:ext cx="612775" cy="409575"/>
          </a:xfrm>
          <a:custGeom>
            <a:avLst/>
            <a:gdLst>
              <a:gd name="T0" fmla="*/ 0 w 386"/>
              <a:gd name="T1" fmla="*/ 2147483647 h 258"/>
              <a:gd name="T2" fmla="*/ 2147483647 w 386"/>
              <a:gd name="T3" fmla="*/ 2147483647 h 258"/>
              <a:gd name="T4" fmla="*/ 2147483647 w 386"/>
              <a:gd name="T5" fmla="*/ 2147483647 h 258"/>
              <a:gd name="T6" fmla="*/ 2147483647 w 386"/>
              <a:gd name="T7" fmla="*/ 2147483647 h 258"/>
              <a:gd name="T8" fmla="*/ 2147483647 w 386"/>
              <a:gd name="T9" fmla="*/ 2147483647 h 258"/>
              <a:gd name="T10" fmla="*/ 2147483647 w 386"/>
              <a:gd name="T11" fmla="*/ 2147483647 h 258"/>
              <a:gd name="T12" fmla="*/ 2147483647 w 386"/>
              <a:gd name="T13" fmla="*/ 0 h 2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6"/>
              <a:gd name="T22" fmla="*/ 0 h 258"/>
              <a:gd name="T23" fmla="*/ 386 w 386"/>
              <a:gd name="T24" fmla="*/ 258 h 2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6" h="258">
                <a:moveTo>
                  <a:pt x="0" y="258"/>
                </a:moveTo>
                <a:lnTo>
                  <a:pt x="160" y="192"/>
                </a:lnTo>
                <a:lnTo>
                  <a:pt x="200" y="152"/>
                </a:lnTo>
                <a:lnTo>
                  <a:pt x="256" y="154"/>
                </a:lnTo>
                <a:lnTo>
                  <a:pt x="300" y="110"/>
                </a:lnTo>
                <a:lnTo>
                  <a:pt x="348" y="18"/>
                </a:lnTo>
                <a:lnTo>
                  <a:pt x="386" y="0"/>
                </a:lnTo>
              </a:path>
            </a:pathLst>
          </a:custGeom>
          <a:noFill/>
          <a:ln w="25400">
            <a:solidFill>
              <a:srgbClr val="00FF00">
                <a:alpha val="43137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45" name="Text Box 42"/>
          <p:cNvSpPr txBox="1">
            <a:spLocks noChangeArrowheads="1"/>
          </p:cNvSpPr>
          <p:nvPr/>
        </p:nvSpPr>
        <p:spPr bwMode="auto">
          <a:xfrm>
            <a:off x="735013" y="6015038"/>
            <a:ext cx="5156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Horizontal size: 8 x 12 m, 	water depth: up to 1 m</a:t>
            </a:r>
            <a:endParaRPr lang="en-US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_0602_030_sp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750" y="857250"/>
            <a:ext cx="6291263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-2376488" y="28479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19137"/>
          </a:xfrm>
        </p:spPr>
        <p:txBody>
          <a:bodyPr/>
          <a:lstStyle/>
          <a:p>
            <a:r>
              <a:rPr lang="en-GB" sz="2400" b="1" smtClean="0">
                <a:solidFill>
                  <a:srgbClr val="0000FF"/>
                </a:solidFill>
              </a:rPr>
              <a:t>Wave generation</a:t>
            </a:r>
          </a:p>
        </p:txBody>
      </p:sp>
      <p:sp>
        <p:nvSpPr>
          <p:cNvPr id="2112" name="Text Box 24"/>
          <p:cNvSpPr txBox="1">
            <a:spLocks noChangeArrowheads="1"/>
          </p:cNvSpPr>
          <p:nvPr/>
        </p:nvSpPr>
        <p:spPr bwMode="auto">
          <a:xfrm>
            <a:off x="592138" y="50323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109" name="Object 61"/>
          <p:cNvGraphicFramePr>
            <a:graphicFrameLocks noChangeAspect="1"/>
          </p:cNvGraphicFramePr>
          <p:nvPr/>
        </p:nvGraphicFramePr>
        <p:xfrm>
          <a:off x="468313" y="5013325"/>
          <a:ext cx="7332662" cy="749300"/>
        </p:xfrm>
        <a:graphic>
          <a:graphicData uri="http://schemas.openxmlformats.org/presentationml/2006/ole">
            <p:oleObj spid="_x0000_s2109" name="Equation" r:id="rId3" imgW="3619500" imgH="368300" progId="Equation.3">
              <p:embed/>
            </p:oleObj>
          </a:graphicData>
        </a:graphic>
      </p:graphicFrame>
      <p:grpSp>
        <p:nvGrpSpPr>
          <p:cNvPr id="2113" name="Group 29"/>
          <p:cNvGrpSpPr>
            <a:grpSpLocks/>
          </p:cNvGrpSpPr>
          <p:nvPr/>
        </p:nvGrpSpPr>
        <p:grpSpPr bwMode="auto">
          <a:xfrm>
            <a:off x="1908175" y="1844675"/>
            <a:ext cx="4679950" cy="2592388"/>
            <a:chOff x="1338" y="709"/>
            <a:chExt cx="2948" cy="1633"/>
          </a:xfrm>
        </p:grpSpPr>
        <p:sp>
          <p:nvSpPr>
            <p:cNvPr id="2114" name="Rectangle 6"/>
            <p:cNvSpPr>
              <a:spLocks noChangeArrowheads="1"/>
            </p:cNvSpPr>
            <p:nvPr/>
          </p:nvSpPr>
          <p:spPr bwMode="auto">
            <a:xfrm>
              <a:off x="1338" y="709"/>
              <a:ext cx="2948" cy="163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>
                <a:latin typeface="Calibri" pitchFamily="34" charset="0"/>
              </a:endParaRPr>
            </a:p>
          </p:txBody>
        </p:sp>
        <p:grpSp>
          <p:nvGrpSpPr>
            <p:cNvPr id="2115" name="Group 28"/>
            <p:cNvGrpSpPr>
              <a:grpSpLocks/>
            </p:cNvGrpSpPr>
            <p:nvPr/>
          </p:nvGrpSpPr>
          <p:grpSpPr bwMode="auto">
            <a:xfrm>
              <a:off x="1973" y="709"/>
              <a:ext cx="2312" cy="1633"/>
              <a:chOff x="1973" y="709"/>
              <a:chExt cx="2312" cy="1633"/>
            </a:xfrm>
          </p:grpSpPr>
          <p:sp>
            <p:nvSpPr>
              <p:cNvPr id="2116" name="Rectangle 8"/>
              <p:cNvSpPr>
                <a:spLocks noChangeArrowheads="1"/>
              </p:cNvSpPr>
              <p:nvPr/>
            </p:nvSpPr>
            <p:spPr bwMode="auto">
              <a:xfrm>
                <a:off x="4195" y="709"/>
                <a:ext cx="90" cy="1633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2117" name="Line 9"/>
              <p:cNvSpPr>
                <a:spLocks noChangeShapeType="1"/>
              </p:cNvSpPr>
              <p:nvPr/>
            </p:nvSpPr>
            <p:spPr bwMode="auto">
              <a:xfrm>
                <a:off x="4195" y="1526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18" name="Line 10"/>
              <p:cNvSpPr>
                <a:spLocks noChangeShapeType="1"/>
              </p:cNvSpPr>
              <p:nvPr/>
            </p:nvSpPr>
            <p:spPr bwMode="auto">
              <a:xfrm>
                <a:off x="4195" y="936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19" name="Line 11"/>
              <p:cNvSpPr>
                <a:spLocks noChangeShapeType="1"/>
              </p:cNvSpPr>
              <p:nvPr/>
            </p:nvSpPr>
            <p:spPr bwMode="auto">
              <a:xfrm>
                <a:off x="4195" y="1117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20" name="Line 12"/>
              <p:cNvSpPr>
                <a:spLocks noChangeShapeType="1"/>
              </p:cNvSpPr>
              <p:nvPr/>
            </p:nvSpPr>
            <p:spPr bwMode="auto">
              <a:xfrm>
                <a:off x="4195" y="1299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21" name="Line 13"/>
              <p:cNvSpPr>
                <a:spLocks noChangeShapeType="1"/>
              </p:cNvSpPr>
              <p:nvPr/>
            </p:nvSpPr>
            <p:spPr bwMode="auto">
              <a:xfrm>
                <a:off x="4195" y="193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22" name="Line 14"/>
              <p:cNvSpPr>
                <a:spLocks noChangeShapeType="1"/>
              </p:cNvSpPr>
              <p:nvPr/>
            </p:nvSpPr>
            <p:spPr bwMode="auto">
              <a:xfrm>
                <a:off x="4195" y="1707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23" name="Line 15"/>
              <p:cNvSpPr>
                <a:spLocks noChangeShapeType="1"/>
              </p:cNvSpPr>
              <p:nvPr/>
            </p:nvSpPr>
            <p:spPr bwMode="auto">
              <a:xfrm>
                <a:off x="4195" y="2161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24" name="Line 16"/>
              <p:cNvSpPr>
                <a:spLocks noChangeShapeType="1"/>
              </p:cNvSpPr>
              <p:nvPr/>
            </p:nvSpPr>
            <p:spPr bwMode="auto">
              <a:xfrm flipH="1" flipV="1">
                <a:off x="3696" y="1208"/>
                <a:ext cx="499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25" name="Line 17"/>
              <p:cNvSpPr>
                <a:spLocks noChangeShapeType="1"/>
              </p:cNvSpPr>
              <p:nvPr/>
            </p:nvSpPr>
            <p:spPr bwMode="auto">
              <a:xfrm flipH="1" flipV="1">
                <a:off x="3605" y="1389"/>
                <a:ext cx="590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26" name="Line 18"/>
              <p:cNvSpPr>
                <a:spLocks noChangeShapeType="1"/>
              </p:cNvSpPr>
              <p:nvPr/>
            </p:nvSpPr>
            <p:spPr bwMode="auto">
              <a:xfrm flipH="1">
                <a:off x="3696" y="1525"/>
                <a:ext cx="499" cy="2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27" name="Line 19"/>
              <p:cNvSpPr>
                <a:spLocks noChangeShapeType="1"/>
              </p:cNvSpPr>
              <p:nvPr/>
            </p:nvSpPr>
            <p:spPr bwMode="auto">
              <a:xfrm flipH="1">
                <a:off x="3605" y="1525"/>
                <a:ext cx="59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28" name="Oval 20"/>
              <p:cNvSpPr>
                <a:spLocks noChangeArrowheads="1"/>
              </p:cNvSpPr>
              <p:nvPr/>
            </p:nvSpPr>
            <p:spPr bwMode="auto">
              <a:xfrm>
                <a:off x="2925" y="1661"/>
                <a:ext cx="45" cy="46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2129" name="Oval 21"/>
              <p:cNvSpPr>
                <a:spLocks noChangeArrowheads="1"/>
              </p:cNvSpPr>
              <p:nvPr/>
            </p:nvSpPr>
            <p:spPr bwMode="auto">
              <a:xfrm>
                <a:off x="1973" y="1661"/>
                <a:ext cx="45" cy="46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2130" name="Text Box 22"/>
              <p:cNvSpPr txBox="1">
                <a:spLocks noChangeArrowheads="1"/>
              </p:cNvSpPr>
              <p:nvPr/>
            </p:nvSpPr>
            <p:spPr bwMode="auto">
              <a:xfrm>
                <a:off x="3684" y="948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ru-RU">
                  <a:latin typeface="Calibri" pitchFamily="34" charset="0"/>
                </a:endParaRPr>
              </a:p>
            </p:txBody>
          </p:sp>
          <p:graphicFrame>
            <p:nvGraphicFramePr>
              <p:cNvPr id="2110" name="Object 62"/>
              <p:cNvGraphicFramePr>
                <a:graphicFrameLocks noChangeAspect="1"/>
              </p:cNvGraphicFramePr>
              <p:nvPr/>
            </p:nvGraphicFramePr>
            <p:xfrm>
              <a:off x="3333" y="1389"/>
              <a:ext cx="240" cy="272"/>
            </p:xfrm>
            <a:graphic>
              <a:graphicData uri="http://schemas.openxmlformats.org/presentationml/2006/ole">
                <p:oleObj spid="_x0000_s2110" name="Equation" r:id="rId4" imgW="190335" imgH="215713" progId="Equation.3">
                  <p:embed/>
                </p:oleObj>
              </a:graphicData>
            </a:graphic>
          </p:graphicFrame>
          <p:sp>
            <p:nvSpPr>
              <p:cNvPr id="2131" name="Line 26"/>
              <p:cNvSpPr>
                <a:spLocks noChangeShapeType="1"/>
              </p:cNvSpPr>
              <p:nvPr/>
            </p:nvSpPr>
            <p:spPr bwMode="auto">
              <a:xfrm>
                <a:off x="2154" y="1661"/>
                <a:ext cx="59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32" name="AutoShape 27"/>
              <p:cNvSpPr>
                <a:spLocks noChangeArrowheads="1"/>
              </p:cNvSpPr>
              <p:nvPr/>
            </p:nvSpPr>
            <p:spPr bwMode="auto">
              <a:xfrm>
                <a:off x="2290" y="1661"/>
                <a:ext cx="318" cy="68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83 w 21600"/>
                  <a:gd name="T13" fmla="*/ 4511 h 21600"/>
                  <a:gd name="T14" fmla="*/ 17117 w 21600"/>
                  <a:gd name="T15" fmla="*/ 1708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FF00">
                  <a:alpha val="27843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9144000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56100" y="0"/>
            <a:ext cx="4787900" cy="7223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Real-time cross sectional </a:t>
            </a:r>
            <a:r>
              <a:rPr lang="en-US" sz="2400" dirty="0" smtClean="0"/>
              <a:t>view</a:t>
            </a:r>
            <a:endParaRPr lang="en-GB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229600" cy="4608512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GB" sz="2000" smtClean="0">
                <a:solidFill>
                  <a:srgbClr val="FF0066"/>
                </a:solidFill>
              </a:rPr>
              <a:t>Weak turbulence theory (Zakharov, 1966 )   </a:t>
            </a:r>
            <a:endParaRPr lang="en-US" sz="2000" smtClean="0">
              <a:solidFill>
                <a:srgbClr val="FF0066"/>
              </a:solidFill>
            </a:endParaRPr>
          </a:p>
          <a:p>
            <a:pPr marL="609600" indent="-609600">
              <a:buFontTx/>
              <a:buAutoNum type="arabicPeriod"/>
            </a:pPr>
            <a:endParaRPr lang="en-US" sz="2000" smtClean="0">
              <a:solidFill>
                <a:srgbClr val="FF0066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en-US" sz="2000" smtClean="0">
                <a:solidFill>
                  <a:srgbClr val="FF0066"/>
                </a:solidFill>
              </a:rPr>
              <a:t>Breaking waves (Phillips ,1958)</a:t>
            </a:r>
          </a:p>
          <a:p>
            <a:pPr marL="609600" indent="-609600">
              <a:buFontTx/>
              <a:buNone/>
            </a:pPr>
            <a:r>
              <a:rPr lang="en-US" sz="2000" smtClean="0"/>
              <a:t>		sharp wave crests</a:t>
            </a:r>
          </a:p>
          <a:p>
            <a:pPr marL="609600" indent="-609600">
              <a:buFontTx/>
              <a:buNone/>
            </a:pPr>
            <a:r>
              <a:rPr lang="en-US" sz="2000" smtClean="0"/>
              <a:t>		strong nonlinearity</a:t>
            </a:r>
          </a:p>
          <a:p>
            <a:pPr marL="609600" indent="-609600">
              <a:buFontTx/>
              <a:buNone/>
            </a:pPr>
            <a:r>
              <a:rPr lang="en-US" sz="2000" smtClean="0">
                <a:solidFill>
                  <a:srgbClr val="FF0066"/>
                </a:solidFill>
              </a:rPr>
              <a:t>2K.     Breaking waves (Kuznetsov , 2004)</a:t>
            </a:r>
          </a:p>
          <a:p>
            <a:pPr marL="609600" indent="-609600">
              <a:buFontTx/>
              <a:buNone/>
            </a:pPr>
            <a:r>
              <a:rPr lang="en-US" sz="2000" smtClean="0"/>
              <a:t>		slope breaks occurs in 1D lines</a:t>
            </a:r>
          </a:p>
          <a:p>
            <a:pPr marL="609600" indent="-609600">
              <a:buFontTx/>
              <a:buNone/>
            </a:pPr>
            <a:r>
              <a:rPr lang="en-US" sz="2000" smtClean="0"/>
              <a:t>		wave crests are propagating with a preserved shape</a:t>
            </a:r>
          </a:p>
          <a:p>
            <a:pPr marL="609600" indent="-609600">
              <a:buFontTx/>
              <a:buNone/>
            </a:pPr>
            <a:r>
              <a:rPr lang="en-US" sz="2400" smtClean="0"/>
              <a:t>	</a:t>
            </a:r>
          </a:p>
          <a:p>
            <a:pPr marL="609600" indent="-609600">
              <a:buFontTx/>
              <a:buAutoNum type="arabicPeriod" startAt="3"/>
            </a:pPr>
            <a:r>
              <a:rPr lang="en-US" sz="2000" smtClean="0">
                <a:solidFill>
                  <a:srgbClr val="FF0066"/>
                </a:solidFill>
              </a:rPr>
              <a:t>Finite  size effects  (Zakharov 2005; Nazarenko et al 2006)</a:t>
            </a:r>
          </a:p>
          <a:p>
            <a:pPr marL="800100" lvl="2" indent="0">
              <a:buFont typeface="Arial" charset="0"/>
              <a:buNone/>
            </a:pPr>
            <a:r>
              <a:rPr lang="en-US" sz="1200" smtClean="0">
                <a:solidFill>
                  <a:srgbClr val="FF0066"/>
                </a:solidFill>
              </a:rPr>
              <a:t>   </a:t>
            </a:r>
          </a:p>
        </p:txBody>
      </p:sp>
      <p:sp>
        <p:nvSpPr>
          <p:cNvPr id="3079" name="Rectangle 4"/>
          <p:cNvSpPr>
            <a:spLocks noGrp="1" noChangeArrowheads="1"/>
          </p:cNvSpPr>
          <p:nvPr>
            <p:ph type="title"/>
          </p:nvPr>
        </p:nvSpPr>
        <p:spPr>
          <a:xfrm>
            <a:off x="214313" y="285750"/>
            <a:ext cx="8748712" cy="647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400" b="1" dirty="0" smtClean="0">
                <a:solidFill>
                  <a:schemeClr val="accent2"/>
                </a:solidFill>
              </a:rPr>
              <a:t>Theoretical predictions for spectra </a:t>
            </a:r>
            <a:br>
              <a:rPr lang="en-GB" sz="2400" b="1" dirty="0" smtClean="0">
                <a:solidFill>
                  <a:schemeClr val="accent2"/>
                </a:solidFill>
              </a:rPr>
            </a:br>
            <a:r>
              <a:rPr lang="en-GB" sz="2400" b="1" dirty="0" smtClean="0">
                <a:solidFill>
                  <a:schemeClr val="accent2"/>
                </a:solidFill>
              </a:rPr>
              <a:t>of stationary surface gravity waves</a:t>
            </a:r>
          </a:p>
        </p:txBody>
      </p:sp>
      <p:graphicFrame>
        <p:nvGraphicFramePr>
          <p:cNvPr id="4255" name="Object 159"/>
          <p:cNvGraphicFramePr>
            <a:graphicFrameLocks noChangeAspect="1"/>
          </p:cNvGraphicFramePr>
          <p:nvPr/>
        </p:nvGraphicFramePr>
        <p:xfrm>
          <a:off x="5686425" y="2492375"/>
          <a:ext cx="3035300" cy="501650"/>
        </p:xfrm>
        <a:graphic>
          <a:graphicData uri="http://schemas.openxmlformats.org/presentationml/2006/ole">
            <p:oleObj spid="_x0000_s4255" name="Equation" r:id="rId3" imgW="1460160" imgH="241200" progId="Equation.3">
              <p:embed/>
            </p:oleObj>
          </a:graphicData>
        </a:graphic>
      </p:graphicFrame>
      <p:graphicFrame>
        <p:nvGraphicFramePr>
          <p:cNvPr id="4256" name="Object 160"/>
          <p:cNvGraphicFramePr>
            <a:graphicFrameLocks noChangeAspect="1"/>
          </p:cNvGraphicFramePr>
          <p:nvPr/>
        </p:nvGraphicFramePr>
        <p:xfrm>
          <a:off x="1476375" y="4581525"/>
          <a:ext cx="3297238" cy="431800"/>
        </p:xfrm>
        <a:graphic>
          <a:graphicData uri="http://schemas.openxmlformats.org/presentationml/2006/ole">
            <p:oleObj spid="_x0000_s4256" name="Equation" r:id="rId4" imgW="1942920" imgH="253800" progId="Equation.3">
              <p:embed/>
            </p:oleObj>
          </a:graphicData>
        </a:graphic>
      </p:graphicFrame>
      <p:graphicFrame>
        <p:nvGraphicFramePr>
          <p:cNvPr id="4257" name="Object 161"/>
          <p:cNvGraphicFramePr>
            <a:graphicFrameLocks noChangeAspect="1"/>
          </p:cNvGraphicFramePr>
          <p:nvPr/>
        </p:nvGraphicFramePr>
        <p:xfrm>
          <a:off x="5691188" y="3500438"/>
          <a:ext cx="2365375" cy="431800"/>
        </p:xfrm>
        <a:graphic>
          <a:graphicData uri="http://schemas.openxmlformats.org/presentationml/2006/ole">
            <p:oleObj spid="_x0000_s4257" name="Equation" r:id="rId5" imgW="1320480" imgH="241200" progId="Equation.3">
              <p:embed/>
            </p:oleObj>
          </a:graphicData>
        </a:graphic>
      </p:graphicFrame>
      <p:graphicFrame>
        <p:nvGraphicFramePr>
          <p:cNvPr id="4258" name="Object 162"/>
          <p:cNvGraphicFramePr>
            <a:graphicFrameLocks noChangeAspect="1"/>
          </p:cNvGraphicFramePr>
          <p:nvPr/>
        </p:nvGraphicFramePr>
        <p:xfrm>
          <a:off x="468313" y="1052513"/>
          <a:ext cx="7934325" cy="592137"/>
        </p:xfrm>
        <a:graphic>
          <a:graphicData uri="http://schemas.openxmlformats.org/presentationml/2006/ole">
            <p:oleObj spid="_x0000_s4258" name="Equation" r:id="rId6" imgW="3911400" imgH="291960" progId="Equation.3">
              <p:embed/>
            </p:oleObj>
          </a:graphicData>
        </a:graphic>
      </p:graphicFrame>
      <p:graphicFrame>
        <p:nvGraphicFramePr>
          <p:cNvPr id="4259" name="Object 163"/>
          <p:cNvGraphicFramePr>
            <a:graphicFrameLocks noChangeAspect="1"/>
          </p:cNvGraphicFramePr>
          <p:nvPr/>
        </p:nvGraphicFramePr>
        <p:xfrm>
          <a:off x="5691188" y="1628775"/>
          <a:ext cx="2986087" cy="615950"/>
        </p:xfrm>
        <a:graphic>
          <a:graphicData uri="http://schemas.openxmlformats.org/presentationml/2006/ole">
            <p:oleObj spid="_x0000_s4259" name="Equation" r:id="rId7" imgW="1663560" imgH="342720" progId="Equation.3">
              <p:embed/>
            </p:oleObj>
          </a:graphicData>
        </a:graphic>
      </p:graphicFrame>
      <p:graphicFrame>
        <p:nvGraphicFramePr>
          <p:cNvPr id="4260" name="Object 164"/>
          <p:cNvGraphicFramePr>
            <a:graphicFrameLocks noChangeAspect="1"/>
          </p:cNvGraphicFramePr>
          <p:nvPr/>
        </p:nvGraphicFramePr>
        <p:xfrm>
          <a:off x="5724525" y="5516563"/>
          <a:ext cx="3027363" cy="520700"/>
        </p:xfrm>
        <a:graphic>
          <a:graphicData uri="http://schemas.openxmlformats.org/presentationml/2006/ole">
            <p:oleObj spid="_x0000_s4260" name="Equation" r:id="rId8" imgW="1866600" imgH="241200" progId="Equation.3">
              <p:embed/>
            </p:oleObj>
          </a:graphicData>
        </a:graphic>
      </p:graphicFrame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13810" y="5571089"/>
            <a:ext cx="2232248" cy="559769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</a:rPr>
              <a:t> </a:t>
            </a:r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114800" y="2975019"/>
            <a:ext cx="2201244" cy="369332"/>
          </a:xfrm>
          <a:prstGeom prst="rect">
            <a:avLst/>
          </a:prstGeom>
          <a:blipFill rotWithShape="1">
            <a:blip r:embed="rId10"/>
            <a:stretch>
              <a:fillRect b="-11475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</a:rPr>
              <a:t> </a:t>
            </a:r>
          </a:p>
        </p:txBody>
      </p:sp>
      <p:graphicFrame>
        <p:nvGraphicFramePr>
          <p:cNvPr id="4261" name="Object 165"/>
          <p:cNvGraphicFramePr>
            <a:graphicFrameLocks noChangeAspect="1"/>
          </p:cNvGraphicFramePr>
          <p:nvPr/>
        </p:nvGraphicFramePr>
        <p:xfrm>
          <a:off x="1498600" y="5614988"/>
          <a:ext cx="1609725" cy="471487"/>
        </p:xfrm>
        <a:graphic>
          <a:graphicData uri="http://schemas.openxmlformats.org/presentationml/2006/ole">
            <p:oleObj spid="_x0000_s4261" name="Equation" r:id="rId11" imgW="82548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7" descr="kw_spectra_518_1_JFMv2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7313" y="1630363"/>
            <a:ext cx="9483726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651500" y="-12700"/>
            <a:ext cx="3492500" cy="7223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400" b="1" dirty="0">
                <a:sym typeface="Symbol"/>
              </a:rPr>
              <a:t>1D</a:t>
            </a:r>
            <a:r>
              <a:rPr lang="en-GB" sz="2400" b="1" i="1" dirty="0">
                <a:sym typeface="Symbol"/>
              </a:rPr>
              <a:t> k-</a:t>
            </a:r>
            <a:r>
              <a:rPr lang="en-GB" sz="2400" b="1" dirty="0">
                <a:sym typeface="Symbol"/>
              </a:rPr>
              <a:t> </a:t>
            </a:r>
            <a:r>
              <a:rPr lang="en-GB" sz="2400" b="1" dirty="0" smtClean="0">
                <a:sym typeface="Symbol"/>
              </a:rPr>
              <a:t>and </a:t>
            </a:r>
            <a:r>
              <a:rPr lang="en-GB" sz="2400" b="1" dirty="0">
                <a:sym typeface="Symbol"/>
              </a:rPr>
              <a:t>-spectra</a:t>
            </a:r>
            <a:r>
              <a:rPr lang="en-GB" sz="2400" b="1" dirty="0"/>
              <a:t> 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5063" y="0"/>
            <a:ext cx="5468937" cy="722313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400" dirty="0" smtClean="0"/>
              <a:t>Set of experimental data</a:t>
            </a:r>
            <a:endParaRPr lang="en-GB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714375"/>
          <a:ext cx="5364163" cy="4525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997"/>
                <a:gridCol w="1203886"/>
                <a:gridCol w="1190328"/>
                <a:gridCol w="989190"/>
                <a:gridCol w="781285"/>
                <a:gridCol w="798401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Wave</a:t>
                      </a:r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Amplitude</a:t>
                      </a:r>
                    </a:p>
                    <a:p>
                      <a:r>
                        <a:rPr lang="en-GB" baseline="0" dirty="0" err="1" smtClean="0"/>
                        <a:t>a.u</a:t>
                      </a:r>
                      <a:r>
                        <a:rPr lang="en-GB" baseline="0" dirty="0" smtClean="0"/>
                        <a:t>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Stationary</a:t>
                      </a:r>
                    </a:p>
                    <a:p>
                      <a:r>
                        <a:rPr lang="en-GB" dirty="0" smtClean="0"/>
                        <a:t>Wave</a:t>
                      </a:r>
                      <a:r>
                        <a:rPr lang="en-GB" baseline="0" dirty="0" smtClean="0"/>
                        <a:t>  height RMS, cm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Coef</a:t>
                      </a:r>
                      <a:r>
                        <a:rPr lang="en-GB" dirty="0" smtClean="0"/>
                        <a:t>.</a:t>
                      </a:r>
                      <a:r>
                        <a:rPr lang="en-GB" baseline="0" dirty="0" smtClean="0"/>
                        <a:t> of N</a:t>
                      </a:r>
                      <a:r>
                        <a:rPr lang="en-GB" dirty="0" smtClean="0"/>
                        <a:t>onlinearity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k - Slope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ym typeface="Symbol"/>
                        </a:rPr>
                        <a:t> - Slope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-5.7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-6.68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0.25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0.125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-3.85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-5.38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0.134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-3.66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-5.4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-3.58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-4.91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-3.53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-5.03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3.9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-3.46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-4.88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4.8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0.225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-3.13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-4.69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0.55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4.6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0.21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-2.97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-4.56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-2.92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-4.55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657" name="Picture 3" descr="kw_vs RM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4488" y="765175"/>
            <a:ext cx="37195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658" name="Group 35"/>
          <p:cNvGrpSpPr>
            <a:grpSpLocks/>
          </p:cNvGrpSpPr>
          <p:nvPr/>
        </p:nvGrpSpPr>
        <p:grpSpPr bwMode="auto">
          <a:xfrm>
            <a:off x="142875" y="5357813"/>
            <a:ext cx="8732838" cy="1227137"/>
            <a:chOff x="0" y="5357826"/>
            <a:chExt cx="8732314" cy="1226588"/>
          </a:xfrm>
        </p:grpSpPr>
        <p:sp>
          <p:nvSpPr>
            <p:cNvPr id="7" name="Right Arrow 6"/>
            <p:cNvSpPr/>
            <p:nvPr/>
          </p:nvSpPr>
          <p:spPr>
            <a:xfrm>
              <a:off x="2714462" y="5857664"/>
              <a:ext cx="5928957" cy="2856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14462" y="5429231"/>
              <a:ext cx="285733" cy="35702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/>
                <a:t>R</a:t>
              </a:r>
              <a:endParaRPr lang="en-GB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428859" y="5429231"/>
              <a:ext cx="285733" cy="35702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/>
                <a:t>S</a:t>
              </a:r>
              <a:endParaRPr lang="en-GB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43256" y="5429231"/>
              <a:ext cx="214300" cy="35702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/>
                <a:t>D</a:t>
              </a:r>
              <a:endParaRPr lang="en-GB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71856" y="5429231"/>
              <a:ext cx="214300" cy="35702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/>
                <a:t>D</a:t>
              </a:r>
              <a:endParaRPr lang="en-GB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000455" y="5429231"/>
              <a:ext cx="214300" cy="35702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/>
                <a:t>D</a:t>
              </a:r>
              <a:endParaRPr lang="en-GB" dirty="0"/>
            </a:p>
          </p:txBody>
        </p:sp>
        <p:sp>
          <p:nvSpPr>
            <p:cNvPr id="24665" name="TextBox 12"/>
            <p:cNvSpPr txBox="1">
              <a:spLocks noChangeArrowheads="1"/>
            </p:cNvSpPr>
            <p:nvPr/>
          </p:nvSpPr>
          <p:spPr bwMode="auto">
            <a:xfrm>
              <a:off x="2571736" y="6215082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latin typeface="Calibri" pitchFamily="34" charset="0"/>
                </a:rPr>
                <a:t>0</a:t>
              </a:r>
            </a:p>
          </p:txBody>
        </p:sp>
        <p:sp>
          <p:nvSpPr>
            <p:cNvPr id="24666" name="TextBox 13"/>
            <p:cNvSpPr txBox="1">
              <a:spLocks noChangeArrowheads="1"/>
            </p:cNvSpPr>
            <p:nvPr/>
          </p:nvSpPr>
          <p:spPr bwMode="auto">
            <a:xfrm>
              <a:off x="4286248" y="6215082"/>
              <a:ext cx="4187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latin typeface="Calibri" pitchFamily="34" charset="0"/>
                </a:rPr>
                <a:t>30</a:t>
              </a:r>
            </a:p>
          </p:txBody>
        </p:sp>
        <p:sp>
          <p:nvSpPr>
            <p:cNvPr id="24667" name="TextBox 14"/>
            <p:cNvSpPr txBox="1">
              <a:spLocks noChangeArrowheads="1"/>
            </p:cNvSpPr>
            <p:nvPr/>
          </p:nvSpPr>
          <p:spPr bwMode="auto">
            <a:xfrm>
              <a:off x="6072198" y="6215082"/>
              <a:ext cx="4187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latin typeface="Calibri" pitchFamily="34" charset="0"/>
                </a:rPr>
                <a:t>60</a:t>
              </a:r>
            </a:p>
          </p:txBody>
        </p:sp>
        <p:sp>
          <p:nvSpPr>
            <p:cNvPr id="24668" name="TextBox 15"/>
            <p:cNvSpPr txBox="1">
              <a:spLocks noChangeArrowheads="1"/>
            </p:cNvSpPr>
            <p:nvPr/>
          </p:nvSpPr>
          <p:spPr bwMode="auto">
            <a:xfrm>
              <a:off x="8001024" y="6215082"/>
              <a:ext cx="7312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latin typeface="Calibri" pitchFamily="34" charset="0"/>
                </a:rPr>
                <a:t>t, min</a:t>
              </a:r>
            </a:p>
          </p:txBody>
        </p:sp>
        <p:sp>
          <p:nvSpPr>
            <p:cNvPr id="24669" name="TextBox 16"/>
            <p:cNvSpPr txBox="1">
              <a:spLocks noChangeArrowheads="1"/>
            </p:cNvSpPr>
            <p:nvPr/>
          </p:nvSpPr>
          <p:spPr bwMode="auto">
            <a:xfrm>
              <a:off x="7358082" y="6215082"/>
              <a:ext cx="7858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latin typeface="Calibri" pitchFamily="34" charset="0"/>
                </a:rPr>
                <a:t>100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643029" y="5929070"/>
              <a:ext cx="3500227" cy="14281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671" name="TextBox 33"/>
            <p:cNvSpPr txBox="1">
              <a:spLocks noChangeArrowheads="1"/>
            </p:cNvSpPr>
            <p:nvPr/>
          </p:nvSpPr>
          <p:spPr bwMode="auto">
            <a:xfrm>
              <a:off x="1500166" y="5357826"/>
              <a:ext cx="9121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latin typeface="Calibri" pitchFamily="34" charset="0"/>
                </a:rPr>
                <a:t>Images:</a:t>
              </a:r>
            </a:p>
          </p:txBody>
        </p:sp>
        <p:sp>
          <p:nvSpPr>
            <p:cNvPr id="24672" name="TextBox 34"/>
            <p:cNvSpPr txBox="1">
              <a:spLocks noChangeArrowheads="1"/>
            </p:cNvSpPr>
            <p:nvPr/>
          </p:nvSpPr>
          <p:spPr bwMode="auto">
            <a:xfrm>
              <a:off x="0" y="5786454"/>
              <a:ext cx="25915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latin typeface="Calibri" pitchFamily="34" charset="0"/>
                </a:rPr>
                <a:t>One-point measurements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138" y="0"/>
            <a:ext cx="6011862" cy="692150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Rising waves: characteristic time estimates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539552" y="980728"/>
            <a:ext cx="8229600" cy="4896544"/>
          </a:xfrm>
          <a:blipFill rotWithShape="1">
            <a:blip r:embed="rId2"/>
            <a:stretch>
              <a:fillRect l="-1185" t="-1743"/>
            </a:stretch>
          </a:blip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1655763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3"/>
                <a:gridCol w="435639"/>
                <a:gridCol w="500465"/>
                <a:gridCol w="504056"/>
              </a:tblGrid>
              <a:tr h="37084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aseline="0" dirty="0" smtClean="0"/>
                        <a:t>RMS cm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aseline="0" dirty="0" err="1" smtClean="0"/>
                        <a:t>N</a:t>
                      </a:r>
                      <a:r>
                        <a:rPr lang="en-GB" sz="1000" dirty="0" err="1" smtClean="0"/>
                        <a:t>lin</a:t>
                      </a:r>
                      <a:r>
                        <a:rPr lang="en-GB" sz="1000" dirty="0" smtClean="0"/>
                        <a:t> </a:t>
                      </a:r>
                      <a:r>
                        <a:rPr lang="en-GB" sz="1000" dirty="0" err="1" smtClean="0"/>
                        <a:t>Coeff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k - Slope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0.09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-5.7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2.7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0.125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-3.85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2.9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0.134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-3.66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0.150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-3.58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-3.53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6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3.9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0.18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-3.46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7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4.8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0.225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-3.13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8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4.6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0.21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-2.97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9</a:t>
                      </a:r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5.2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0.24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-2.92</a:t>
                      </a:r>
                      <a:endParaRPr lang="en-GB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183" name="Picture 5" descr="tR_0502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4950" y="2636838"/>
            <a:ext cx="6335713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4" name="Picture 6" descr="tR_0602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549275"/>
            <a:ext cx="67341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5" name="Picture 7" descr="tR_06020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1775" y="4652963"/>
            <a:ext cx="65532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 noGrp="1"/>
          </p:cNvSpPr>
          <p:nvPr>
            <p:ph type="title"/>
          </p:nvPr>
        </p:nvSpPr>
        <p:spPr>
          <a:xfrm>
            <a:off x="6181725" y="0"/>
            <a:ext cx="2962275" cy="633413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sz="2400" b="1" dirty="0" smtClean="0">
                <a:solidFill>
                  <a:srgbClr val="0070C0"/>
                </a:solidFill>
                <a:sym typeface="Symbol"/>
              </a:rPr>
              <a:t>t</a:t>
            </a:r>
            <a:r>
              <a:rPr lang="en-GB" sz="2400" b="1" dirty="0" smtClean="0">
                <a:solidFill>
                  <a:srgbClr val="0070C0"/>
                </a:solidFill>
              </a:rPr>
              <a:t>-domain, rise </a:t>
            </a:r>
            <a:br>
              <a:rPr lang="en-GB" sz="2400" b="1" dirty="0" smtClean="0">
                <a:solidFill>
                  <a:srgbClr val="0070C0"/>
                </a:solidFill>
              </a:rPr>
            </a:br>
            <a:r>
              <a:rPr lang="en-GB" sz="2400" b="1" dirty="0" smtClean="0">
                <a:solidFill>
                  <a:srgbClr val="0070C0"/>
                </a:solidFill>
              </a:rPr>
              <a:t>filtered elevation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3187" name="TextBox 2"/>
          <p:cNvSpPr txBox="1">
            <a:spLocks noChangeArrowheads="1"/>
          </p:cNvSpPr>
          <p:nvPr/>
        </p:nvSpPr>
        <p:spPr bwMode="auto">
          <a:xfrm>
            <a:off x="323850" y="4221163"/>
            <a:ext cx="1949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Characteristic time</a:t>
            </a:r>
          </a:p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3124" name="Object 52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p:oleObj spid="_x0000_s3124" name="Equation" r:id="rId6" imgW="100440" imgH="155160" progId="Equation.3">
              <p:embed/>
            </p:oleObj>
          </a:graphicData>
        </a:graphic>
      </p:graphicFrame>
      <p:graphicFrame>
        <p:nvGraphicFramePr>
          <p:cNvPr id="3125" name="Object 53"/>
          <p:cNvGraphicFramePr>
            <a:graphicFrameLocks noChangeAspect="1"/>
          </p:cNvGraphicFramePr>
          <p:nvPr/>
        </p:nvGraphicFramePr>
        <p:xfrm>
          <a:off x="107950" y="4724400"/>
          <a:ext cx="2962275" cy="1657350"/>
        </p:xfrm>
        <a:graphic>
          <a:graphicData uri="http://schemas.openxmlformats.org/presentationml/2006/ole">
            <p:oleObj spid="_x0000_s3125" name="Equation" r:id="rId7" imgW="1599840" imgH="886680" progId="Equation.3">
              <p:embed/>
            </p:oleObj>
          </a:graphicData>
        </a:graphic>
      </p:graphicFrame>
      <p:sp>
        <p:nvSpPr>
          <p:cNvPr id="3188" name="TextBox 10"/>
          <p:cNvSpPr txBox="1">
            <a:spLocks noChangeArrowheads="1"/>
          </p:cNvSpPr>
          <p:nvPr/>
        </p:nvSpPr>
        <p:spPr bwMode="auto">
          <a:xfrm>
            <a:off x="1974850" y="6710363"/>
            <a:ext cx="185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2688</TotalTime>
  <Words>804</Words>
  <Application>Microsoft Office PowerPoint</Application>
  <PresentationFormat>On-screen Show (4:3)</PresentationFormat>
  <Paragraphs>459</Paragraphs>
  <Slides>20</Slides>
  <Notes>1</Notes>
  <HiddenSlides>3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Arial</vt:lpstr>
      <vt:lpstr>Arial Black</vt:lpstr>
      <vt:lpstr>Symbol</vt:lpstr>
      <vt:lpstr>Office Theme</vt:lpstr>
      <vt:lpstr>Photo Editor Photo</vt:lpstr>
      <vt:lpstr>Equation</vt:lpstr>
      <vt:lpstr>Nonstationary regimes in gravity wave turbulence</vt:lpstr>
      <vt:lpstr>Experiment</vt:lpstr>
      <vt:lpstr>Wave generation</vt:lpstr>
      <vt:lpstr>Slide 4</vt:lpstr>
      <vt:lpstr>Theoretical predictions for spectra  of stationary surface gravity waves</vt:lpstr>
      <vt:lpstr>Slide 6</vt:lpstr>
      <vt:lpstr>Set of experimental data</vt:lpstr>
      <vt:lpstr>Rising waves: characteristic time estimates</vt:lpstr>
      <vt:lpstr>t-domain, rise  filtered elevation</vt:lpstr>
      <vt:lpstr> k-domain, Rise, small amplitudes (frozen turbulence)</vt:lpstr>
      <vt:lpstr>k-domain, Rise, medium amplitudes</vt:lpstr>
      <vt:lpstr>k-domain, Rise, high amplitudes</vt:lpstr>
      <vt:lpstr>k-domain, Stationary,  low &amp; high amplitudes</vt:lpstr>
      <vt:lpstr>Decay characteristics estimates</vt:lpstr>
      <vt:lpstr>-domain, decay of the main peak (~1 Hz) back wall 0 and 30 deg</vt:lpstr>
      <vt:lpstr>t-domain, decay  elevation RMS (t)</vt:lpstr>
      <vt:lpstr>Time dependence of the -spectrum for weak nonlinearity</vt:lpstr>
      <vt:lpstr>Conclusions</vt:lpstr>
      <vt:lpstr>Slide 19</vt:lpstr>
      <vt:lpstr>Slide 20</vt:lpstr>
    </vt:vector>
  </TitlesOfParts>
  <Company>University of Hull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 of experimental data</dc:title>
  <dc:creator>Sergei</dc:creator>
  <cp:lastModifiedBy>BGRS USER</cp:lastModifiedBy>
  <cp:revision>144</cp:revision>
  <dcterms:created xsi:type="dcterms:W3CDTF">2011-11-12T18:30:14Z</dcterms:created>
  <dcterms:modified xsi:type="dcterms:W3CDTF">2012-06-07T03:51:32Z</dcterms:modified>
</cp:coreProperties>
</file>