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0" r:id="rId4"/>
    <p:sldId id="280" r:id="rId5"/>
    <p:sldId id="279" r:id="rId6"/>
    <p:sldId id="271" r:id="rId7"/>
    <p:sldId id="260" r:id="rId8"/>
    <p:sldId id="262" r:id="rId9"/>
    <p:sldId id="265" r:id="rId10"/>
    <p:sldId id="268" r:id="rId11"/>
    <p:sldId id="281" r:id="rId12"/>
    <p:sldId id="28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116204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26859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303416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7244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302616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387626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209202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206990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386679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344968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7DC78E-075D-46A5-B261-A4789A1396C3}" type="datetimeFigureOut">
              <a:rPr lang="ru-RU" smtClean="0"/>
              <a:pPr/>
              <a:t>22.05.2020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191548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DC78E-075D-46A5-B261-A4789A1396C3}" type="datetimeFigureOut">
              <a:rPr lang="ru-RU" smtClean="0"/>
              <a:pPr/>
              <a:t>22.05.2020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FD199-BF1D-4063-946D-0CBC801DDF51}" type="slidenum">
              <a:rPr lang="ru-RU" smtClean="0"/>
              <a:pPr/>
              <a:t>‹#›</a:t>
            </a:fld>
            <a:endParaRPr lang="ru-RU"/>
          </a:p>
        </p:txBody>
      </p:sp>
    </p:spTree>
    <p:extLst>
      <p:ext uri="{BB962C8B-B14F-4D97-AF65-F5344CB8AC3E}">
        <p14:creationId xmlns:p14="http://schemas.microsoft.com/office/powerpoint/2010/main" xmlns="" val="4022885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2285992"/>
            <a:ext cx="7072362" cy="1785950"/>
          </a:xfrm>
        </p:spPr>
        <p:txBody>
          <a:bodyPr>
            <a:noAutofit/>
          </a:bodyPr>
          <a:lstStyle/>
          <a:p>
            <a:r>
              <a:rPr lang="ru-RU" sz="2600" dirty="0" smtClean="0">
                <a:solidFill>
                  <a:schemeClr val="bg1"/>
                </a:solidFill>
                <a:latin typeface="Times New Roman" pitchFamily="18" charset="0"/>
                <a:cs typeface="Times New Roman" pitchFamily="18" charset="0"/>
              </a:rPr>
              <a:t/>
            </a:r>
            <a:br>
              <a:rPr lang="ru-RU" sz="2600" dirty="0" smtClean="0">
                <a:solidFill>
                  <a:schemeClr val="bg1"/>
                </a:solidFill>
                <a:latin typeface="Times New Roman" pitchFamily="18" charset="0"/>
                <a:cs typeface="Times New Roman" pitchFamily="18" charset="0"/>
              </a:rPr>
            </a:br>
            <a:r>
              <a:rPr lang="ru-RU" sz="2600" dirty="0" smtClean="0">
                <a:solidFill>
                  <a:schemeClr val="bg1"/>
                </a:solidFill>
                <a:latin typeface="Times New Roman" pitchFamily="18" charset="0"/>
                <a:cs typeface="Times New Roman" pitchFamily="18" charset="0"/>
              </a:rPr>
              <a:t> «Исследование структурных изменений в поверхностно-легированном металле, подверженном воздействию агрессивной среды»</a:t>
            </a:r>
            <a:endParaRPr lang="ru-RU" sz="26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4572008"/>
            <a:ext cx="9144000" cy="2285992"/>
          </a:xfrm>
        </p:spPr>
        <p:txBody>
          <a:bodyPr>
            <a:normAutofit fontScale="92500" lnSpcReduction="20000"/>
          </a:bodyPr>
          <a:lstStyle/>
          <a:p>
            <a:endParaRPr lang="ru-RU" sz="1800" dirty="0" smtClean="0">
              <a:solidFill>
                <a:schemeClr val="bg1"/>
              </a:solidFill>
            </a:endParaRPr>
          </a:p>
          <a:p>
            <a:pPr algn="r"/>
            <a:r>
              <a:rPr lang="ru-RU" sz="1800" dirty="0" smtClean="0">
                <a:solidFill>
                  <a:schemeClr val="bg1"/>
                </a:solidFill>
                <a:latin typeface="Times New Roman" pitchFamily="18" charset="0"/>
                <a:cs typeface="Times New Roman" pitchFamily="18" charset="0"/>
              </a:rPr>
              <a:t>Выполнили: </a:t>
            </a:r>
          </a:p>
          <a:p>
            <a:pPr algn="r"/>
            <a:r>
              <a:rPr lang="ru-RU" sz="1800" dirty="0" smtClean="0">
                <a:solidFill>
                  <a:schemeClr val="bg1"/>
                </a:solidFill>
                <a:latin typeface="Times New Roman" pitchFamily="18" charset="0"/>
                <a:cs typeface="Times New Roman" pitchFamily="18" charset="0"/>
              </a:rPr>
              <a:t>ст. гр. НИ-181</a:t>
            </a:r>
          </a:p>
          <a:p>
            <a:pPr algn="r"/>
            <a:r>
              <a:rPr lang="ru-RU" sz="1800" dirty="0" smtClean="0">
                <a:solidFill>
                  <a:schemeClr val="bg1"/>
                </a:solidFill>
                <a:latin typeface="Times New Roman" pitchFamily="18" charset="0"/>
                <a:cs typeface="Times New Roman" pitchFamily="18" charset="0"/>
              </a:rPr>
              <a:t> Ракитина А.С., Христофоров С. К.,  </a:t>
            </a:r>
            <a:r>
              <a:rPr lang="ru-RU" sz="1800" dirty="0" err="1" smtClean="0">
                <a:solidFill>
                  <a:schemeClr val="bg1"/>
                </a:solidFill>
                <a:latin typeface="Times New Roman" pitchFamily="18" charset="0"/>
                <a:cs typeface="Times New Roman" pitchFamily="18" charset="0"/>
              </a:rPr>
              <a:t>Шонина</a:t>
            </a:r>
            <a:r>
              <a:rPr lang="ru-RU" sz="1800" dirty="0" smtClean="0">
                <a:solidFill>
                  <a:schemeClr val="bg1"/>
                </a:solidFill>
                <a:latin typeface="Times New Roman" pitchFamily="18" charset="0"/>
                <a:cs typeface="Times New Roman" pitchFamily="18" charset="0"/>
              </a:rPr>
              <a:t> Л.П., </a:t>
            </a:r>
          </a:p>
          <a:p>
            <a:pPr algn="r"/>
            <a:r>
              <a:rPr lang="ru-RU" sz="1800" dirty="0" smtClean="0">
                <a:solidFill>
                  <a:schemeClr val="bg1"/>
                </a:solidFill>
                <a:latin typeface="Times New Roman" pitchFamily="18" charset="0"/>
                <a:cs typeface="Times New Roman" pitchFamily="18" charset="0"/>
              </a:rPr>
              <a:t>доц., кон. тех. наук Рогачев Е.А.</a:t>
            </a:r>
          </a:p>
          <a:p>
            <a:endParaRPr lang="ru-RU" sz="1800" dirty="0" smtClean="0">
              <a:solidFill>
                <a:schemeClr val="bg1"/>
              </a:solidFill>
              <a:latin typeface="Times New Roman" pitchFamily="18" charset="0"/>
              <a:cs typeface="Times New Roman" pitchFamily="18" charset="0"/>
            </a:endParaRPr>
          </a:p>
          <a:p>
            <a:r>
              <a:rPr lang="ru-RU" sz="1800" dirty="0" smtClean="0">
                <a:solidFill>
                  <a:schemeClr val="bg1"/>
                </a:solidFill>
                <a:latin typeface="Times New Roman" pitchFamily="18" charset="0"/>
                <a:cs typeface="Times New Roman" pitchFamily="18" charset="0"/>
              </a:rPr>
              <a:t>Омск 2020</a:t>
            </a:r>
          </a:p>
          <a:p>
            <a:pPr algn="r"/>
            <a:endParaRPr lang="ru-RU" dirty="0" smtClean="0">
              <a:solidFill>
                <a:schemeClr val="bg1"/>
              </a:solidFill>
            </a:endParaRPr>
          </a:p>
          <a:p>
            <a:pPr algn="r"/>
            <a:endParaRPr lang="ru-RU" dirty="0">
              <a:solidFill>
                <a:schemeClr val="bg1"/>
              </a:solidFill>
            </a:endParaRPr>
          </a:p>
        </p:txBody>
      </p:sp>
      <p:sp>
        <p:nvSpPr>
          <p:cNvPr id="4" name="TextBox 3"/>
          <p:cNvSpPr txBox="1"/>
          <p:nvPr/>
        </p:nvSpPr>
        <p:spPr>
          <a:xfrm>
            <a:off x="642910" y="1"/>
            <a:ext cx="7358114" cy="2031325"/>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Федеральное государственное бюджетное учреждение высшего образования</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«Омский государственный технический университет»</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Кафедра «Физика»</a:t>
            </a:r>
          </a:p>
          <a:p>
            <a:pPr algn="ctr"/>
            <a:endParaRPr lang="ru-RU" dirty="0">
              <a:solidFill>
                <a:schemeClr val="bg1"/>
              </a:solidFill>
              <a:latin typeface="Times New Roman" pitchFamily="18" charset="0"/>
              <a:cs typeface="Times New Roman" pitchFamily="18" charset="0"/>
            </a:endParaRPr>
          </a:p>
          <a:p>
            <a:pPr algn="ctr"/>
            <a:endParaRPr lang="ru-RU" dirty="0" smtClean="0">
              <a:solidFill>
                <a:schemeClr val="bg1"/>
              </a:solidFill>
              <a:latin typeface="Times New Roman" pitchFamily="18" charset="0"/>
              <a:cs typeface="Times New Roman" pitchFamily="18" charset="0"/>
            </a:endParaRPr>
          </a:p>
          <a:p>
            <a:pPr algn="ct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bg1"/>
                </a:solidFill>
                <a:latin typeface="Times New Roman" pitchFamily="18" charset="0"/>
                <a:cs typeface="Times New Roman" pitchFamily="18" charset="0"/>
              </a:rPr>
              <a:t>Сравнение параметров наивысших точек</a:t>
            </a:r>
            <a:r>
              <a:rPr lang="ru-RU" dirty="0" smtClean="0"/>
              <a:t/>
            </a:r>
            <a:br>
              <a:rPr lang="ru-RU" dirty="0" smtClean="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845697260"/>
              </p:ext>
            </p:extLst>
          </p:nvPr>
        </p:nvGraphicFramePr>
        <p:xfrm>
          <a:off x="0" y="2285992"/>
          <a:ext cx="9144000" cy="3617500"/>
        </p:xfrm>
        <a:graphic>
          <a:graphicData uri="http://schemas.openxmlformats.org/drawingml/2006/table">
            <a:tbl>
              <a:tblPr/>
              <a:tblGrid>
                <a:gridCol w="1554545"/>
                <a:gridCol w="1702100"/>
                <a:gridCol w="1812465"/>
                <a:gridCol w="2037445"/>
                <a:gridCol w="2037445"/>
              </a:tblGrid>
              <a:tr h="2085380">
                <a:tc>
                  <a:txBody>
                    <a:bodyPr/>
                    <a:lstStyle/>
                    <a:p>
                      <a:pPr algn="ctr">
                        <a:lnSpc>
                          <a:spcPts val="1470"/>
                        </a:lnSpc>
                        <a:spcAft>
                          <a:spcPts val="0"/>
                        </a:spcAft>
                      </a:pPr>
                      <a:r>
                        <a:rPr lang="ru-RU" sz="2400" b="0" dirty="0">
                          <a:solidFill>
                            <a:schemeClr val="bg1"/>
                          </a:solidFill>
                          <a:latin typeface="Times New Roman" pitchFamily="18" charset="0"/>
                          <a:ea typeface="Times New Roman"/>
                          <a:cs typeface="Times New Roman" pitchFamily="18" charset="0"/>
                        </a:rPr>
                        <a:t>Размерность, </a:t>
                      </a:r>
                      <a:r>
                        <a:rPr lang="ru-RU" sz="2400" b="0" dirty="0" smtClean="0">
                          <a:solidFill>
                            <a:schemeClr val="bg1"/>
                          </a:solidFill>
                          <a:latin typeface="Times New Roman" pitchFamily="18" charset="0"/>
                          <a:ea typeface="Times New Roman"/>
                          <a:cs typeface="Times New Roman" pitchFamily="18" charset="0"/>
                        </a:rPr>
                        <a:t>мкм</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a:solidFill>
                            <a:schemeClr val="bg1"/>
                          </a:solidFill>
                          <a:latin typeface="Times New Roman" pitchFamily="18" charset="0"/>
                          <a:ea typeface="Times New Roman"/>
                          <a:cs typeface="Times New Roman" pitchFamily="18" charset="0"/>
                        </a:rPr>
                        <a:t>Обычная сталь,</a:t>
                      </a:r>
                    </a:p>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мкм</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a:solidFill>
                            <a:schemeClr val="bg1"/>
                          </a:solidFill>
                          <a:latin typeface="Times New Roman" pitchFamily="18" charset="0"/>
                          <a:ea typeface="Times New Roman"/>
                          <a:cs typeface="Times New Roman" pitchFamily="18" charset="0"/>
                        </a:rPr>
                        <a:t>Сталь после процесса коррозии,</a:t>
                      </a:r>
                    </a:p>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мкм</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Оцинкованная сталь после процесса коррозии,</a:t>
                      </a:r>
                    </a:p>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мкм</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a:solidFill>
                            <a:schemeClr val="bg1"/>
                          </a:solidFill>
                          <a:latin typeface="Times New Roman" pitchFamily="18" charset="0"/>
                          <a:ea typeface="Times New Roman"/>
                          <a:cs typeface="Times New Roman" pitchFamily="18" charset="0"/>
                        </a:rPr>
                        <a:t>Оцинкованная сталь после процесса коррозии,</a:t>
                      </a:r>
                    </a:p>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мкм</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83030">
                <a:tc>
                  <a:txBody>
                    <a:bodyPr/>
                    <a:lstStyle/>
                    <a:p>
                      <a:pPr algn="ctr">
                        <a:lnSpc>
                          <a:spcPts val="1470"/>
                        </a:lnSpc>
                        <a:spcAft>
                          <a:spcPts val="0"/>
                        </a:spcAft>
                      </a:pPr>
                      <a:r>
                        <a:rPr lang="ru-RU" sz="2400" b="0">
                          <a:solidFill>
                            <a:schemeClr val="bg1"/>
                          </a:solidFill>
                          <a:latin typeface="Times New Roman" pitchFamily="18" charset="0"/>
                          <a:ea typeface="Times New Roman"/>
                          <a:cs typeface="Times New Roman" pitchFamily="18" charset="0"/>
                        </a:rPr>
                        <a:t>5</a:t>
                      </a:r>
                      <a:r>
                        <a:rPr lang="en-US" sz="2400" b="0">
                          <a:solidFill>
                            <a:schemeClr val="bg1"/>
                          </a:solidFill>
                          <a:latin typeface="Times New Roman" pitchFamily="18" charset="0"/>
                          <a:ea typeface="Times New Roman"/>
                          <a:cs typeface="Times New Roman" pitchFamily="18" charset="0"/>
                        </a:rPr>
                        <a:t>x5</a:t>
                      </a:r>
                      <a:endParaRPr lang="ru-RU" sz="2400" b="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a:solidFill>
                            <a:schemeClr val="bg1"/>
                          </a:solidFill>
                          <a:latin typeface="Times New Roman" pitchFamily="18" charset="0"/>
                          <a:ea typeface="Times New Roman"/>
                          <a:cs typeface="Times New Roman" pitchFamily="18" charset="0"/>
                        </a:rPr>
                        <a:t>0,24</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1,</a:t>
                      </a:r>
                      <a:r>
                        <a:rPr lang="ru-RU" sz="2400" b="0" dirty="0" smtClean="0">
                          <a:solidFill>
                            <a:schemeClr val="bg1"/>
                          </a:solidFill>
                          <a:latin typeface="Times New Roman" pitchFamily="18" charset="0"/>
                          <a:ea typeface="Times New Roman"/>
                          <a:cs typeface="Times New Roman" pitchFamily="18" charset="0"/>
                        </a:rPr>
                        <a:t>23</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0,25</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0,4</a:t>
                      </a:r>
                      <a:r>
                        <a:rPr lang="ru-RU" sz="2400" b="0" smtClean="0">
                          <a:solidFill>
                            <a:schemeClr val="bg1"/>
                          </a:solidFill>
                          <a:latin typeface="Times New Roman" pitchFamily="18" charset="0"/>
                          <a:ea typeface="Times New Roman"/>
                          <a:cs typeface="Times New Roman" pitchFamily="18" charset="0"/>
                        </a:rPr>
                        <a:t>4</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83030">
                <a:tc>
                  <a:txBody>
                    <a:bodyPr/>
                    <a:lstStyle/>
                    <a:p>
                      <a:pPr algn="ctr">
                        <a:lnSpc>
                          <a:spcPts val="1470"/>
                        </a:lnSpc>
                        <a:spcAft>
                          <a:spcPts val="0"/>
                        </a:spcAft>
                      </a:pPr>
                      <a:r>
                        <a:rPr lang="en-US" sz="2400" b="0">
                          <a:solidFill>
                            <a:schemeClr val="bg1"/>
                          </a:solidFill>
                          <a:latin typeface="Times New Roman" pitchFamily="18" charset="0"/>
                          <a:ea typeface="Times New Roman"/>
                          <a:cs typeface="Times New Roman" pitchFamily="18" charset="0"/>
                        </a:rPr>
                        <a:t>10x10</a:t>
                      </a:r>
                      <a:endParaRPr lang="ru-RU" sz="2400" b="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0,</a:t>
                      </a:r>
                      <a:r>
                        <a:rPr lang="ru-RU" sz="2400" b="0" dirty="0" smtClean="0">
                          <a:solidFill>
                            <a:schemeClr val="bg1"/>
                          </a:solidFill>
                          <a:latin typeface="Times New Roman" pitchFamily="18" charset="0"/>
                          <a:ea typeface="Times New Roman"/>
                          <a:cs typeface="Times New Roman" pitchFamily="18" charset="0"/>
                        </a:rPr>
                        <a:t>44</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1</a:t>
                      </a:r>
                      <a:r>
                        <a:rPr lang="en-US" sz="2400" b="0" dirty="0" smtClean="0">
                          <a:solidFill>
                            <a:schemeClr val="bg1"/>
                          </a:solidFill>
                          <a:latin typeface="Times New Roman" pitchFamily="18" charset="0"/>
                          <a:ea typeface="Times New Roman"/>
                          <a:cs typeface="Times New Roman" pitchFamily="18" charset="0"/>
                        </a:rPr>
                        <a:t>,</a:t>
                      </a:r>
                      <a:r>
                        <a:rPr lang="ru-RU" sz="2400" b="0" dirty="0" smtClean="0">
                          <a:solidFill>
                            <a:schemeClr val="bg1"/>
                          </a:solidFill>
                          <a:latin typeface="Times New Roman" pitchFamily="18" charset="0"/>
                          <a:ea typeface="Times New Roman"/>
                          <a:cs typeface="Times New Roman" pitchFamily="18" charset="0"/>
                        </a:rPr>
                        <a:t>86</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0,40</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0,</a:t>
                      </a:r>
                      <a:r>
                        <a:rPr lang="ru-RU" sz="2400" b="0" dirty="0" smtClean="0">
                          <a:solidFill>
                            <a:schemeClr val="bg1"/>
                          </a:solidFill>
                          <a:latin typeface="Times New Roman" pitchFamily="18" charset="0"/>
                          <a:ea typeface="Times New Roman"/>
                          <a:cs typeface="Times New Roman" pitchFamily="18" charset="0"/>
                        </a:rPr>
                        <a:t>6</a:t>
                      </a:r>
                      <a:r>
                        <a:rPr lang="en-US" sz="2400" b="0" dirty="0" smtClean="0">
                          <a:solidFill>
                            <a:schemeClr val="bg1"/>
                          </a:solidFill>
                          <a:latin typeface="Times New Roman" pitchFamily="18" charset="0"/>
                          <a:ea typeface="Times New Roman"/>
                          <a:cs typeface="Times New Roman" pitchFamily="18" charset="0"/>
                        </a:rPr>
                        <a:t>5</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83030">
                <a:tc>
                  <a:txBody>
                    <a:bodyPr/>
                    <a:lstStyle/>
                    <a:p>
                      <a:pPr algn="ctr">
                        <a:lnSpc>
                          <a:spcPts val="1470"/>
                        </a:lnSpc>
                        <a:spcAft>
                          <a:spcPts val="0"/>
                        </a:spcAft>
                      </a:pPr>
                      <a:r>
                        <a:rPr lang="en-US" sz="2400" b="0" dirty="0">
                          <a:solidFill>
                            <a:schemeClr val="bg1"/>
                          </a:solidFill>
                          <a:latin typeface="Times New Roman" pitchFamily="18" charset="0"/>
                          <a:ea typeface="Times New Roman"/>
                          <a:cs typeface="Times New Roman" pitchFamily="18" charset="0"/>
                        </a:rPr>
                        <a:t>30x30</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0,</a:t>
                      </a:r>
                      <a:r>
                        <a:rPr lang="ru-RU" sz="2400" b="0" dirty="0" smtClean="0">
                          <a:solidFill>
                            <a:schemeClr val="bg1"/>
                          </a:solidFill>
                          <a:latin typeface="Times New Roman" pitchFamily="18" charset="0"/>
                          <a:ea typeface="Times New Roman"/>
                          <a:cs typeface="Times New Roman" pitchFamily="18" charset="0"/>
                        </a:rPr>
                        <a:t>78</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a:solidFill>
                            <a:schemeClr val="bg1"/>
                          </a:solidFill>
                          <a:latin typeface="Times New Roman" pitchFamily="18" charset="0"/>
                          <a:ea typeface="Times New Roman"/>
                          <a:cs typeface="Times New Roman" pitchFamily="18" charset="0"/>
                        </a:rPr>
                        <a:t>-</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1,00</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2,56</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83030">
                <a:tc>
                  <a:txBody>
                    <a:bodyPr/>
                    <a:lstStyle/>
                    <a:p>
                      <a:pPr algn="ctr">
                        <a:lnSpc>
                          <a:spcPts val="1470"/>
                        </a:lnSpc>
                        <a:spcAft>
                          <a:spcPts val="0"/>
                        </a:spcAft>
                      </a:pPr>
                      <a:r>
                        <a:rPr lang="en-US" sz="2400" b="0">
                          <a:solidFill>
                            <a:schemeClr val="bg1"/>
                          </a:solidFill>
                          <a:latin typeface="Times New Roman" pitchFamily="18" charset="0"/>
                          <a:ea typeface="Times New Roman"/>
                          <a:cs typeface="Times New Roman" pitchFamily="18" charset="0"/>
                        </a:rPr>
                        <a:t>100x100</a:t>
                      </a:r>
                      <a:endParaRPr lang="ru-RU" sz="2400" b="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dirty="0" smtClean="0">
                          <a:solidFill>
                            <a:schemeClr val="bg1"/>
                          </a:solidFill>
                          <a:latin typeface="Times New Roman" pitchFamily="18" charset="0"/>
                          <a:ea typeface="Times New Roman"/>
                          <a:cs typeface="Times New Roman" pitchFamily="18" charset="0"/>
                        </a:rPr>
                        <a:t>1</a:t>
                      </a:r>
                      <a:r>
                        <a:rPr lang="ru-RU" sz="2400" b="0" dirty="0" smtClean="0">
                          <a:solidFill>
                            <a:schemeClr val="bg1"/>
                          </a:solidFill>
                          <a:latin typeface="Times New Roman" pitchFamily="18" charset="0"/>
                          <a:ea typeface="Times New Roman"/>
                          <a:cs typeface="Times New Roman" pitchFamily="18" charset="0"/>
                        </a:rPr>
                        <a:t>,86</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en-US" sz="2400" b="0">
                          <a:solidFill>
                            <a:schemeClr val="bg1"/>
                          </a:solidFill>
                          <a:latin typeface="Times New Roman" pitchFamily="18" charset="0"/>
                          <a:ea typeface="Times New Roman"/>
                          <a:cs typeface="Times New Roman" pitchFamily="18" charset="0"/>
                        </a:rPr>
                        <a:t>-</a:t>
                      </a:r>
                      <a:endParaRPr lang="ru-RU" sz="2400" b="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smtClean="0">
                          <a:solidFill>
                            <a:schemeClr val="bg1"/>
                          </a:solidFill>
                          <a:latin typeface="Times New Roman" pitchFamily="18" charset="0"/>
                          <a:ea typeface="Times New Roman"/>
                          <a:cs typeface="Times New Roman" pitchFamily="18" charset="0"/>
                        </a:rPr>
                        <a:t>1,93</a:t>
                      </a:r>
                      <a:endParaRPr lang="ru-RU" sz="2400" b="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70"/>
                        </a:lnSpc>
                        <a:spcAft>
                          <a:spcPts val="0"/>
                        </a:spcAft>
                      </a:pPr>
                      <a:r>
                        <a:rPr lang="ru-RU" sz="2400" b="0" dirty="0">
                          <a:solidFill>
                            <a:schemeClr val="bg1"/>
                          </a:solidFill>
                          <a:latin typeface="Times New Roman" pitchFamily="18" charset="0"/>
                          <a:ea typeface="Times New Roman"/>
                          <a:cs typeface="Times New Roman" pitchFamily="18"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886700" cy="1325563"/>
          </a:xfrm>
        </p:spPr>
        <p:txBody>
          <a:bodyPr>
            <a:normAutofit/>
          </a:bodyPr>
          <a:lstStyle/>
          <a:p>
            <a:pPr algn="ctr"/>
            <a:r>
              <a:rPr lang="ru-RU" sz="4000" dirty="0" smtClean="0">
                <a:solidFill>
                  <a:schemeClr val="bg1"/>
                </a:solidFill>
                <a:latin typeface="Times New Roman" pitchFamily="18" charset="0"/>
                <a:cs typeface="Times New Roman" pitchFamily="18" charset="0"/>
              </a:rPr>
              <a:t>Заключение</a:t>
            </a:r>
            <a:endParaRPr lang="ru-RU" sz="40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071546"/>
            <a:ext cx="8143932" cy="5786454"/>
          </a:xfrm>
        </p:spPr>
        <p:txBody>
          <a:bodyPr>
            <a:noAutofit/>
          </a:bodyPr>
          <a:lstStyle/>
          <a:p>
            <a:pPr algn="just">
              <a:buNone/>
            </a:pPr>
            <a:r>
              <a:rPr lang="ru-RU" sz="2400" dirty="0" smtClean="0">
                <a:solidFill>
                  <a:schemeClr val="bg1"/>
                </a:solidFill>
                <a:latin typeface="Times New Roman" pitchFamily="18" charset="0"/>
                <a:cs typeface="Times New Roman" pitchFamily="18" charset="0"/>
              </a:rPr>
              <a:t>После изучения видов коррозии и способов защиты от нее, ознакомления с методиками исследования факторов, вызывающих коррозию железа было проведено собственное исследование. Которое дало следующие результаты:</a:t>
            </a:r>
          </a:p>
          <a:p>
            <a:pPr algn="just"/>
            <a:r>
              <a:rPr lang="ru-RU" sz="2400" dirty="0" smtClean="0">
                <a:solidFill>
                  <a:schemeClr val="bg1"/>
                </a:solidFill>
                <a:latin typeface="Times New Roman" pitchFamily="18" charset="0"/>
                <a:cs typeface="Times New Roman" pitchFamily="18" charset="0"/>
              </a:rPr>
              <a:t>поверхность оцинкованного металла после химической коррозии относительно гладкая по сравнению со структурой обычной коррозированной стали;</a:t>
            </a:r>
          </a:p>
          <a:p>
            <a:pPr algn="just"/>
            <a:r>
              <a:rPr lang="ru-RU" sz="2400" dirty="0" smtClean="0">
                <a:solidFill>
                  <a:schemeClr val="bg1"/>
                </a:solidFill>
                <a:latin typeface="Times New Roman" pitchFamily="18" charset="0"/>
                <a:cs typeface="Times New Roman" pitchFamily="18" charset="0"/>
              </a:rPr>
              <a:t>в сравнении со сталью до коррозии, где максимальная высота точечных дефектов достигала </a:t>
            </a:r>
            <a:r>
              <a:rPr lang="ru-RU" sz="2400" dirty="0" smtClean="0">
                <a:solidFill>
                  <a:schemeClr val="bg1"/>
                </a:solidFill>
                <a:latin typeface="Times New Roman" pitchFamily="18" charset="0"/>
                <a:cs typeface="Times New Roman" pitchFamily="18" charset="0"/>
              </a:rPr>
              <a:t>0,44 мкм </a:t>
            </a:r>
            <a:r>
              <a:rPr lang="ru-RU" sz="2400" dirty="0" smtClean="0">
                <a:solidFill>
                  <a:schemeClr val="bg1"/>
                </a:solidFill>
                <a:latin typeface="Times New Roman" pitchFamily="18" charset="0"/>
                <a:cs typeface="Times New Roman" pitchFamily="18" charset="0"/>
              </a:rPr>
              <a:t>при размере скана  10x10 </a:t>
            </a:r>
            <a:r>
              <a:rPr lang="ru-RU" sz="2400" dirty="0" smtClean="0">
                <a:solidFill>
                  <a:schemeClr val="bg1"/>
                </a:solidFill>
                <a:latin typeface="Times New Roman" pitchFamily="18" charset="0"/>
                <a:cs typeface="Times New Roman" pitchFamily="18" charset="0"/>
              </a:rPr>
              <a:t>мкм, </a:t>
            </a:r>
            <a:r>
              <a:rPr lang="ru-RU" sz="2400" dirty="0" smtClean="0">
                <a:solidFill>
                  <a:schemeClr val="bg1"/>
                </a:solidFill>
                <a:latin typeface="Times New Roman" pitchFamily="18" charset="0"/>
                <a:cs typeface="Times New Roman" pitchFamily="18" charset="0"/>
              </a:rPr>
              <a:t>после процесса коррозии, при том же размере скана, высота дефектов достигает </a:t>
            </a:r>
            <a:r>
              <a:rPr lang="ru-RU" sz="2400" dirty="0" smtClean="0">
                <a:solidFill>
                  <a:schemeClr val="bg1"/>
                </a:solidFill>
                <a:latin typeface="Times New Roman" pitchFamily="18" charset="0"/>
                <a:cs typeface="Times New Roman" pitchFamily="18" charset="0"/>
              </a:rPr>
              <a:t>1,86 мкм, </a:t>
            </a:r>
            <a:r>
              <a:rPr lang="ru-RU" sz="2400" dirty="0" smtClean="0">
                <a:solidFill>
                  <a:schemeClr val="bg1"/>
                </a:solidFill>
                <a:latin typeface="Times New Roman" pitchFamily="18" charset="0"/>
                <a:cs typeface="Times New Roman" pitchFamily="18" charset="0"/>
              </a:rPr>
              <a:t>а в оцинкованной стали после процесса коррозии – </a:t>
            </a:r>
            <a:r>
              <a:rPr lang="ru-RU" sz="2400" dirty="0" smtClean="0">
                <a:solidFill>
                  <a:schemeClr val="bg1"/>
                </a:solidFill>
                <a:latin typeface="Times New Roman" pitchFamily="18" charset="0"/>
                <a:cs typeface="Times New Roman" pitchFamily="18" charset="0"/>
              </a:rPr>
              <a:t>0,65 мкм</a:t>
            </a:r>
            <a:r>
              <a:rPr lang="ru-RU" sz="2400" dirty="0" smtClean="0">
                <a:solidFill>
                  <a:schemeClr val="bg1"/>
                </a:solidFill>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1"/>
                </a:solidFill>
                <a:latin typeface="Times New Roman" pitchFamily="18" charset="0"/>
                <a:cs typeface="Times New Roman" pitchFamily="18" charset="0"/>
              </a:rPr>
              <a:t>Заключение (продолжение)</a:t>
            </a:r>
            <a:endParaRPr lang="ru-RU" dirty="0"/>
          </a:p>
        </p:txBody>
      </p:sp>
      <p:sp>
        <p:nvSpPr>
          <p:cNvPr id="3" name="Содержимое 2"/>
          <p:cNvSpPr>
            <a:spLocks noGrp="1"/>
          </p:cNvSpPr>
          <p:nvPr>
            <p:ph idx="1"/>
          </p:nvPr>
        </p:nvSpPr>
        <p:spPr/>
        <p:txBody>
          <a:bodyPr/>
          <a:lstStyle/>
          <a:p>
            <a:r>
              <a:rPr lang="ru-RU" sz="2400" dirty="0" smtClean="0">
                <a:solidFill>
                  <a:schemeClr val="bg1"/>
                </a:solidFill>
                <a:latin typeface="Times New Roman" pitchFamily="18" charset="0"/>
                <a:cs typeface="Times New Roman" pitchFamily="18" charset="0"/>
              </a:rPr>
              <a:t>Показано , что метод гальванического нанесения покрытия действительно замедляет процесс коррозии (из опыта 2 – разрушается цинк, а не металл), изменяется рельеф: появилось больше точечных выступов, поверхность приобрела плавные переходы между высотами и стала более похожей на хлопьевидную.</a:t>
            </a:r>
          </a:p>
          <a:p>
            <a:pPr>
              <a:buNone/>
            </a:pPr>
            <a:r>
              <a:rPr lang="ru-RU" sz="2400" dirty="0" smtClean="0">
                <a:solidFill>
                  <a:schemeClr val="bg1"/>
                </a:solidFill>
                <a:latin typeface="Times New Roman" pitchFamily="18" charset="0"/>
                <a:cs typeface="Times New Roman" pitchFamily="18" charset="0"/>
              </a:rPr>
              <a:t>Сходя из того, что внешние признаки коррозии проявляются на металле гораздо позже, чем начинается разрушение, можно сделать вывод, что исследование коррозии контактным методом СЗМ позволяет оперативно зафиксировать воздействие агрессивной среды, факт наличия изменений и принять меры.</a:t>
            </a:r>
          </a:p>
          <a:p>
            <a:endParaRPr lang="ru-RU" sz="2400" dirty="0" smtClean="0">
              <a:solidFill>
                <a:schemeClr val="bg1"/>
              </a:solidFill>
              <a:latin typeface="Times New Roman" pitchFamily="18" charset="0"/>
              <a:cs typeface="Times New Roman" pitchFamily="18" charset="0"/>
            </a:endParaRPr>
          </a:p>
          <a:p>
            <a:endParaRPr lang="ru-RU" sz="2400"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886700" cy="1325563"/>
          </a:xfrm>
        </p:spPr>
        <p:txBody>
          <a:bodyPr/>
          <a:lstStyle/>
          <a:p>
            <a:pPr algn="ctr"/>
            <a:r>
              <a:rPr lang="ru-RU" sz="4000" dirty="0" smtClean="0">
                <a:solidFill>
                  <a:schemeClr val="bg1"/>
                </a:solidFill>
                <a:latin typeface="Times New Roman" pitchFamily="18" charset="0"/>
                <a:cs typeface="Times New Roman" pitchFamily="18" charset="0"/>
              </a:rPr>
              <a:t>Исследование металла</a:t>
            </a:r>
            <a:r>
              <a:rPr lang="ru-RU" dirty="0" smtClean="0"/>
              <a:t/>
            </a:r>
            <a:br>
              <a:rPr lang="ru-RU" dirty="0" smtClean="0"/>
            </a:br>
            <a:endParaRPr lang="ru-RU" dirty="0"/>
          </a:p>
        </p:txBody>
      </p:sp>
      <p:sp>
        <p:nvSpPr>
          <p:cNvPr id="3" name="Содержимое 2"/>
          <p:cNvSpPr>
            <a:spLocks noGrp="1"/>
          </p:cNvSpPr>
          <p:nvPr>
            <p:ph idx="1"/>
          </p:nvPr>
        </p:nvSpPr>
        <p:spPr>
          <a:xfrm>
            <a:off x="571472" y="1071546"/>
            <a:ext cx="8358246" cy="5572164"/>
          </a:xfrm>
        </p:spPr>
        <p:txBody>
          <a:bodyPr>
            <a:noAutofit/>
          </a:bodyPr>
          <a:lstStyle/>
          <a:p>
            <a:r>
              <a:rPr lang="ru-RU" sz="2400" dirty="0" smtClean="0">
                <a:solidFill>
                  <a:schemeClr val="bg1"/>
                </a:solidFill>
                <a:latin typeface="Times New Roman" pitchFamily="18" charset="0"/>
                <a:cs typeface="Times New Roman" pitchFamily="18" charset="0"/>
              </a:rPr>
              <a:t>Цель</a:t>
            </a:r>
            <a:r>
              <a:rPr lang="ru-RU" sz="2400" b="1" dirty="0" smtClean="0">
                <a:solidFill>
                  <a:schemeClr val="bg1"/>
                </a:solidFill>
                <a:latin typeface="Times New Roman" pitchFamily="18" charset="0"/>
                <a:cs typeface="Times New Roman" pitchFamily="18" charset="0"/>
              </a:rPr>
              <a:t> – </a:t>
            </a:r>
            <a:r>
              <a:rPr lang="ru-RU" sz="2400" dirty="0" smtClean="0">
                <a:solidFill>
                  <a:schemeClr val="bg1"/>
                </a:solidFill>
                <a:latin typeface="Times New Roman"/>
                <a:ea typeface="Calibri"/>
              </a:rPr>
              <a:t>изучение возможности применения метода СЗМ для </a:t>
            </a:r>
            <a:r>
              <a:rPr lang="ru-RU" sz="2400" dirty="0" err="1" smtClean="0">
                <a:solidFill>
                  <a:schemeClr val="bg1"/>
                </a:solidFill>
                <a:latin typeface="Times New Roman"/>
                <a:ea typeface="Calibri"/>
              </a:rPr>
              <a:t>экспресс-диагностики</a:t>
            </a:r>
            <a:r>
              <a:rPr lang="ru-RU" sz="2400" dirty="0" smtClean="0">
                <a:solidFill>
                  <a:schemeClr val="bg1"/>
                </a:solidFill>
                <a:latin typeface="Times New Roman"/>
                <a:ea typeface="Calibri"/>
              </a:rPr>
              <a:t> состояния эксплуатируемых изделий, подверженных коррозионному воздействию окружающей среды, а также способов защиты от нее.</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Задачи исследования:</a:t>
            </a:r>
          </a:p>
          <a:p>
            <a:pPr>
              <a:buFontTx/>
              <a:buChar char="-"/>
            </a:pPr>
            <a:r>
              <a:rPr lang="ru-RU" sz="2400" dirty="0" smtClean="0">
                <a:solidFill>
                  <a:schemeClr val="bg1"/>
                </a:solidFill>
                <a:latin typeface="Times New Roman" pitchFamily="18" charset="0"/>
                <a:cs typeface="Times New Roman" pitchFamily="18" charset="0"/>
              </a:rPr>
              <a:t>изучить понятие «коррозия», виды коррозии, способы защиты от коррозии;</a:t>
            </a:r>
          </a:p>
          <a:p>
            <a:pPr>
              <a:buNone/>
            </a:pPr>
            <a:r>
              <a:rPr lang="ru-RU" sz="2400" dirty="0" smtClean="0">
                <a:solidFill>
                  <a:schemeClr val="bg1"/>
                </a:solidFill>
                <a:latin typeface="Times New Roman" pitchFamily="18" charset="0"/>
                <a:cs typeface="Times New Roman" pitchFamily="18" charset="0"/>
              </a:rPr>
              <a:t>- познакомиться с методиками исследования факторов, вызывающих коррозию железа;</a:t>
            </a:r>
          </a:p>
          <a:p>
            <a:pPr>
              <a:buNone/>
            </a:pPr>
            <a:r>
              <a:rPr lang="ru-RU" sz="2400" dirty="0" smtClean="0">
                <a:solidFill>
                  <a:schemeClr val="bg1"/>
                </a:solidFill>
                <a:latin typeface="Times New Roman" pitchFamily="18" charset="0"/>
                <a:cs typeface="Times New Roman" pitchFamily="18" charset="0"/>
              </a:rPr>
              <a:t>- провести собственные исследования;</a:t>
            </a:r>
          </a:p>
          <a:p>
            <a:pPr>
              <a:buNone/>
            </a:pPr>
            <a:r>
              <a:rPr lang="ru-RU" sz="2400" dirty="0" smtClean="0">
                <a:solidFill>
                  <a:schemeClr val="bg1"/>
                </a:solidFill>
                <a:latin typeface="Times New Roman" pitchFamily="18" charset="0"/>
                <a:cs typeface="Times New Roman" pitchFamily="18" charset="0"/>
              </a:rPr>
              <a:t>- обработать полученные данные, сделать выводы.</a:t>
            </a:r>
          </a:p>
          <a:p>
            <a:r>
              <a:rPr lang="ru-RU" sz="2400" dirty="0" smtClean="0">
                <a:solidFill>
                  <a:schemeClr val="bg1"/>
                </a:solidFill>
                <a:latin typeface="Times New Roman" pitchFamily="18" charset="0"/>
                <a:cs typeface="Times New Roman" pitchFamily="18" charset="0"/>
              </a:rPr>
              <a:t>Объект исследования</a:t>
            </a:r>
            <a:r>
              <a:rPr lang="ru-RU" sz="2400" b="1"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Сталь 45 </a:t>
            </a:r>
          </a:p>
          <a:p>
            <a:pPr>
              <a:buFontTx/>
              <a:buChar char="-"/>
            </a:pPr>
            <a:endParaRPr lang="ru-RU" sz="24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bg1"/>
                </a:solidFill>
                <a:latin typeface="Times New Roman" pitchFamily="18" charset="0"/>
                <a:cs typeface="Times New Roman" pitchFamily="18" charset="0"/>
              </a:rPr>
              <a:t>Сравнение состава стали 45Г и экспериментального состава образца. </a:t>
            </a:r>
            <a:endParaRPr lang="ru-RU" dirty="0">
              <a:solidFill>
                <a:schemeClr val="bg1"/>
              </a:solidFill>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nvPr>
        </p:nvGraphicFramePr>
        <p:xfrm>
          <a:off x="214280" y="2285992"/>
          <a:ext cx="8786881" cy="4000527"/>
        </p:xfrm>
        <a:graphic>
          <a:graphicData uri="http://schemas.openxmlformats.org/drawingml/2006/table">
            <a:tbl>
              <a:tblPr firstRow="1" bandRow="1">
                <a:tableStyleId>{306799F8-075E-4A3A-A7F6-7FBC6576F1A4}</a:tableStyleId>
              </a:tblPr>
              <a:tblGrid>
                <a:gridCol w="1785952"/>
                <a:gridCol w="777881"/>
                <a:gridCol w="777881"/>
                <a:gridCol w="777881"/>
                <a:gridCol w="777881"/>
                <a:gridCol w="777881"/>
                <a:gridCol w="777881"/>
                <a:gridCol w="777881"/>
                <a:gridCol w="777881"/>
                <a:gridCol w="777881"/>
              </a:tblGrid>
              <a:tr h="1333509">
                <a:tc>
                  <a:txBody>
                    <a:bodyPr/>
                    <a:lstStyle/>
                    <a:p>
                      <a:r>
                        <a:rPr lang="ru-RU" sz="2000" dirty="0" smtClean="0">
                          <a:solidFill>
                            <a:schemeClr val="tx1"/>
                          </a:solidFill>
                          <a:latin typeface="Times New Roman" pitchFamily="18" charset="0"/>
                          <a:cs typeface="Times New Roman" pitchFamily="18" charset="0"/>
                        </a:rPr>
                        <a:t>Состав стали 45</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C</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Si</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Mn</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Ni</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S</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P</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Cr</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Cu</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Fe</a:t>
                      </a:r>
                      <a:endParaRPr lang="ru-RU" sz="2000" b="0" dirty="0">
                        <a:solidFill>
                          <a:schemeClr val="tx1"/>
                        </a:solidFill>
                        <a:latin typeface="Times New Roman" pitchFamily="18" charset="0"/>
                        <a:cs typeface="Times New Roman" pitchFamily="18" charset="0"/>
                      </a:endParaRPr>
                    </a:p>
                  </a:txBody>
                  <a:tcPr/>
                </a:tc>
              </a:tr>
              <a:tr h="1333509">
                <a:tc>
                  <a:txBody>
                    <a:bodyPr/>
                    <a:lstStyle/>
                    <a:p>
                      <a:r>
                        <a:rPr lang="ru-RU" sz="2000" b="1" dirty="0" smtClean="0">
                          <a:solidFill>
                            <a:schemeClr val="tx1"/>
                          </a:solidFill>
                          <a:latin typeface="Times New Roman" pitchFamily="18" charset="0"/>
                          <a:cs typeface="Times New Roman" pitchFamily="18" charset="0"/>
                        </a:rPr>
                        <a:t>ГО</a:t>
                      </a:r>
                      <a:r>
                        <a:rPr lang="ru-RU" sz="2000" b="1" baseline="0" dirty="0" smtClean="0">
                          <a:solidFill>
                            <a:schemeClr val="tx1"/>
                          </a:solidFill>
                          <a:latin typeface="Times New Roman" pitchFamily="18" charset="0"/>
                          <a:cs typeface="Times New Roman" pitchFamily="18" charset="0"/>
                        </a:rPr>
                        <a:t>СТ</a:t>
                      </a:r>
                      <a:endParaRPr lang="ru-RU" sz="2000" b="1"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0.42-0.5</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0.17-0.37</a:t>
                      </a:r>
                      <a:endParaRPr lang="ru-RU" sz="2000" b="0" dirty="0">
                        <a:solidFill>
                          <a:schemeClr val="tx1"/>
                        </a:solidFill>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0.7-0.1</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До</a:t>
                      </a:r>
                      <a:r>
                        <a:rPr lang="ru-RU" sz="2000" baseline="0" dirty="0" smtClean="0">
                          <a:solidFill>
                            <a:schemeClr val="tx1"/>
                          </a:solidFill>
                          <a:latin typeface="Times New Roman" pitchFamily="18" charset="0"/>
                          <a:cs typeface="Times New Roman" pitchFamily="18" charset="0"/>
                        </a:rPr>
                        <a:t> 0,3</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До 0,035</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До 0,035</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До 0,3</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До 0,3</a:t>
                      </a:r>
                      <a:endParaRPr lang="ru-RU" sz="2000" b="0" dirty="0">
                        <a:solidFill>
                          <a:schemeClr val="tx1"/>
                        </a:solidFill>
                        <a:latin typeface="Times New Roman" pitchFamily="18" charset="0"/>
                        <a:cs typeface="Times New Roman" pitchFamily="18" charset="0"/>
                      </a:endParaRPr>
                    </a:p>
                  </a:txBody>
                  <a:tcPr/>
                </a:tc>
                <a:tc>
                  <a:txBody>
                    <a:bodyPr/>
                    <a:lstStyle/>
                    <a:p>
                      <a:r>
                        <a:rPr lang="ru-RU" sz="2000" kern="1200" dirty="0" smtClean="0">
                          <a:solidFill>
                            <a:schemeClr val="tx1"/>
                          </a:solidFill>
                          <a:latin typeface="Times New Roman" pitchFamily="18" charset="0"/>
                          <a:cs typeface="Times New Roman" pitchFamily="18" charset="0"/>
                        </a:rPr>
                        <a:t>~97</a:t>
                      </a:r>
                      <a:endParaRPr lang="ru-RU" sz="2000" b="0" dirty="0">
                        <a:solidFill>
                          <a:schemeClr val="tx1"/>
                        </a:solidFill>
                        <a:latin typeface="Times New Roman" pitchFamily="18" charset="0"/>
                        <a:cs typeface="Times New Roman" pitchFamily="18" charset="0"/>
                      </a:endParaRPr>
                    </a:p>
                  </a:txBody>
                  <a:tcPr/>
                </a:tc>
              </a:tr>
              <a:tr h="1333509">
                <a:tc>
                  <a:txBody>
                    <a:bodyPr/>
                    <a:lstStyle/>
                    <a:p>
                      <a:r>
                        <a:rPr lang="ru-RU" sz="2000" b="1" dirty="0" smtClean="0">
                          <a:solidFill>
                            <a:schemeClr val="tx1"/>
                          </a:solidFill>
                          <a:latin typeface="Times New Roman" pitchFamily="18" charset="0"/>
                          <a:cs typeface="Times New Roman" pitchFamily="18" charset="0"/>
                        </a:rPr>
                        <a:t>Эксперимент. данные</a:t>
                      </a:r>
                      <a:endParaRPr lang="ru-RU" sz="20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0,53±0,09</a:t>
                      </a:r>
                      <a:endParaRPr lang="ru-RU" sz="2000" b="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1"/>
                          </a:solidFill>
                          <a:latin typeface="Times New Roman" pitchFamily="18" charset="0"/>
                          <a:cs typeface="Times New Roman" pitchFamily="18" charset="0"/>
                        </a:rPr>
                        <a:t>0,19±0,04</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0,9± 0,11</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0,06±0,09</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0,02±0,04</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0,03±0,01</a:t>
                      </a:r>
                      <a:endParaRPr lang="ru-RU" sz="2000" b="0" dirty="0">
                        <a:solidFill>
                          <a:schemeClr val="tx1"/>
                        </a:solidFill>
                        <a:latin typeface="Times New Roman" pitchFamily="18" charset="0"/>
                        <a:cs typeface="Times New Roman" pitchFamily="18" charset="0"/>
                      </a:endParaRPr>
                    </a:p>
                  </a:txBody>
                  <a:tcPr/>
                </a:tc>
                <a:tc>
                  <a:txBody>
                    <a:bodyPr/>
                    <a:lstStyle/>
                    <a:p>
                      <a:r>
                        <a:rPr lang="ru-RU" sz="2000" dirty="0" smtClean="0">
                          <a:solidFill>
                            <a:schemeClr val="tx1"/>
                          </a:solidFill>
                          <a:latin typeface="Times New Roman" pitchFamily="18" charset="0"/>
                          <a:cs typeface="Times New Roman" pitchFamily="18" charset="0"/>
                        </a:rPr>
                        <a:t>98,27±0,1</a:t>
                      </a:r>
                      <a:endParaRPr lang="ru-RU" sz="2000" b="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solidFill>
                  <a:schemeClr val="bg1"/>
                </a:solidFill>
                <a:latin typeface="Times New Roman" pitchFamily="18" charset="0"/>
                <a:cs typeface="Times New Roman" pitchFamily="18" charset="0"/>
              </a:rPr>
              <a:t>Образец</a:t>
            </a:r>
            <a:endParaRPr lang="ru-RU" sz="40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indent="450215" algn="just">
              <a:spcAft>
                <a:spcPts val="600"/>
              </a:spcAft>
            </a:pPr>
            <a:r>
              <a:rPr lang="ru-RU" sz="2400" dirty="0" smtClean="0">
                <a:solidFill>
                  <a:schemeClr val="bg1"/>
                </a:solidFill>
                <a:latin typeface="Times New Roman"/>
                <a:ea typeface="Calibri"/>
                <a:cs typeface="Times New Roman"/>
              </a:rPr>
              <a:t>По данным </a:t>
            </a:r>
            <a:r>
              <a:rPr lang="ru-RU" sz="2400" dirty="0" smtClean="0">
                <a:solidFill>
                  <a:schemeClr val="bg1"/>
                </a:solidFill>
                <a:latin typeface="Times New Roman"/>
                <a:ea typeface="Calibri"/>
              </a:rPr>
              <a:t>лазерного анализатора металлов ЛИС-01 </a:t>
            </a:r>
            <a:r>
              <a:rPr lang="ru-RU" sz="2400" dirty="0" smtClean="0">
                <a:solidFill>
                  <a:schemeClr val="bg1"/>
                </a:solidFill>
                <a:latin typeface="Times New Roman"/>
                <a:ea typeface="Calibri"/>
                <a:cs typeface="Times New Roman"/>
              </a:rPr>
              <a:t> установлено, что образец изготовлен из стали 45Г. Данный материал применяется в основном для производства коленчатых валов, шатунов, карданных валов, тормозных рычагов, дисков трения, зубчатых колес, шлицевых и шестеренных валов, анкерных болтов.</a:t>
            </a:r>
          </a:p>
          <a:p>
            <a:r>
              <a:rPr lang="ru-RU" sz="2400" dirty="0" smtClean="0">
                <a:solidFill>
                  <a:schemeClr val="bg1"/>
                </a:solidFill>
                <a:latin typeface="Times New Roman"/>
                <a:ea typeface="Calibri"/>
              </a:rPr>
              <a:t>Изделия из этого материала в процессе эксплуатации часто  подвергаются воздействию агрессивных сред. В данной работе в качестве агрессивной среды использовалась вода. Воздействие воды на изделие приводит к появлению коррозии. </a:t>
            </a:r>
            <a:endParaRPr lang="ru-RU"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solidFill>
                  <a:schemeClr val="bg1"/>
                </a:solidFill>
                <a:latin typeface="Times New Roman" pitchFamily="18" charset="0"/>
                <a:cs typeface="Times New Roman" pitchFamily="18" charset="0"/>
              </a:rPr>
              <a:t>Метод</a:t>
            </a:r>
            <a:endParaRPr lang="ru-RU" sz="40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dirty="0" smtClean="0">
                <a:solidFill>
                  <a:schemeClr val="bg1"/>
                </a:solidFill>
                <a:latin typeface="Times New Roman" pitchFamily="18" charset="0"/>
                <a:cs typeface="Times New Roman" pitchFamily="18" charset="0"/>
              </a:rPr>
              <a:t>В качестве защиты от коррозии был применен метод  легирования стали цинком гальваническим способом. Стоит заметить, что оцинкованное железо при нарушении целостности защитного покрытия разрушаться не будет (цинк разрушается в первую очередь, как более активный металл).</a:t>
            </a:r>
          </a:p>
          <a:p>
            <a:pPr>
              <a:buNone/>
            </a:pPr>
            <a:r>
              <a:rPr lang="ru-RU" sz="2400" dirty="0" smtClean="0">
                <a:solidFill>
                  <a:schemeClr val="bg1"/>
                </a:solidFill>
                <a:latin typeface="Times New Roman" pitchFamily="18" charset="0"/>
                <a:cs typeface="Times New Roman" pitchFamily="18" charset="0"/>
              </a:rPr>
              <a:t>Исследование образцов проводилось в режиме к-АСМ на зондовой нанолаборатории NTEGRA. Предварительная подготовка образца заключалась в обработке исследуемой поверхности этиловым спиртом с последующей  сушкой. </a:t>
            </a:r>
          </a:p>
          <a:p>
            <a:pPr>
              <a:buNone/>
            </a:pP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66890"/>
            <a:ext cx="9577063" cy="1143998"/>
          </a:xfrm>
        </p:spPr>
        <p:txBody>
          <a:bodyPr>
            <a:normAutofit/>
          </a:bodyPr>
          <a:lstStyle/>
          <a:p>
            <a:pPr algn="ctr"/>
            <a:r>
              <a:rPr lang="ru-RU" sz="2400" dirty="0" smtClean="0">
                <a:solidFill>
                  <a:schemeClr val="bg1"/>
                </a:solidFill>
                <a:latin typeface="Times New Roman" pitchFamily="18" charset="0"/>
                <a:cs typeface="Times New Roman" pitchFamily="18" charset="0"/>
              </a:rPr>
              <a:t>Топография участка поверхности исходного образца размером  </a:t>
            </a:r>
            <a:r>
              <a:rPr lang="ru-RU" sz="2400" dirty="0" smtClean="0">
                <a:solidFill>
                  <a:schemeClr val="bg1"/>
                </a:solidFill>
                <a:latin typeface="Times New Roman" pitchFamily="18" charset="0"/>
                <a:cs typeface="Times New Roman" pitchFamily="18" charset="0"/>
              </a:rPr>
              <a:t>10х10 мкм: </a:t>
            </a:r>
            <a:r>
              <a:rPr lang="ru-RU" sz="2400" dirty="0" smtClean="0">
                <a:solidFill>
                  <a:schemeClr val="bg1"/>
                </a:solidFill>
                <a:latin typeface="Times New Roman" pitchFamily="18" charset="0"/>
                <a:cs typeface="Times New Roman" pitchFamily="18" charset="0"/>
              </a:rPr>
              <a:t>(а) </a:t>
            </a:r>
            <a:r>
              <a:rPr lang="ru-RU" sz="2400" dirty="0" smtClean="0">
                <a:solidFill>
                  <a:schemeClr val="bg1"/>
                </a:solidFill>
                <a:latin typeface="Times New Roman"/>
                <a:ea typeface="Calibri"/>
              </a:rPr>
              <a:t>2</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 изображение, (б</a:t>
            </a:r>
            <a:r>
              <a:rPr lang="ru-RU" sz="2400" dirty="0">
                <a:solidFill>
                  <a:schemeClr val="bg1"/>
                </a:solidFill>
                <a:latin typeface="Times New Roman"/>
                <a:ea typeface="Calibri"/>
              </a:rPr>
              <a:t>) </a:t>
            </a:r>
            <a:r>
              <a:rPr lang="ru-RU" sz="2400" dirty="0" smtClean="0">
                <a:solidFill>
                  <a:schemeClr val="bg1"/>
                </a:solidFill>
                <a:latin typeface="Times New Roman"/>
                <a:ea typeface="Calibri"/>
              </a:rPr>
              <a:t>3</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a:t>
            </a:r>
            <a:r>
              <a:rPr lang="ru-RU" sz="2400" dirty="0">
                <a:solidFill>
                  <a:schemeClr val="bg1"/>
                </a:solidFill>
                <a:latin typeface="Times New Roman"/>
                <a:ea typeface="Calibri"/>
              </a:rPr>
              <a:t>– </a:t>
            </a:r>
            <a:r>
              <a:rPr lang="ru-RU" sz="2400" dirty="0" smtClean="0">
                <a:solidFill>
                  <a:schemeClr val="bg1"/>
                </a:solidFill>
                <a:latin typeface="Times New Roman"/>
                <a:ea typeface="Calibri"/>
              </a:rPr>
              <a:t>изображение, (в) </a:t>
            </a:r>
            <a:r>
              <a:rPr lang="en-US" sz="2400" dirty="0" err="1" smtClean="0">
                <a:solidFill>
                  <a:schemeClr val="bg1"/>
                </a:solidFill>
                <a:latin typeface="Times New Roman"/>
                <a:ea typeface="Calibri"/>
              </a:rPr>
              <a:t>dfl</a:t>
            </a:r>
            <a:r>
              <a:rPr lang="en-US" sz="2400" dirty="0" smtClean="0">
                <a:solidFill>
                  <a:schemeClr val="bg1"/>
                </a:solidFill>
                <a:latin typeface="Times New Roman"/>
                <a:ea typeface="Calibri"/>
              </a:rPr>
              <a:t> - </a:t>
            </a:r>
            <a:r>
              <a:rPr lang="ru-RU" sz="2400" dirty="0" smtClean="0">
                <a:solidFill>
                  <a:schemeClr val="bg1"/>
                </a:solidFill>
                <a:latin typeface="Times New Roman"/>
                <a:ea typeface="Calibri"/>
              </a:rPr>
              <a:t>сигнал</a:t>
            </a:r>
            <a:endParaRPr lang="ru-RU" sz="2400" dirty="0">
              <a:latin typeface="Times New Roman" pitchFamily="18" charset="0"/>
              <a:cs typeface="Times New Roman" pitchFamily="18" charset="0"/>
            </a:endParaRPr>
          </a:p>
        </p:txBody>
      </p:sp>
      <p:sp>
        <p:nvSpPr>
          <p:cNvPr id="276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3" name="Rectangle 5"/>
          <p:cNvSpPr>
            <a:spLocks noChangeArrowheads="1"/>
          </p:cNvSpPr>
          <p:nvPr/>
        </p:nvSpPr>
        <p:spPr bwMode="auto">
          <a:xfrm>
            <a:off x="0" y="6715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7651" name="Рисунок 10" descr="исход-10-2d-а"/>
          <p:cNvPicPr>
            <a:picLocks noChangeAspect="1" noChangeArrowheads="1"/>
          </p:cNvPicPr>
          <p:nvPr/>
        </p:nvPicPr>
        <p:blipFill>
          <a:blip r:embed="rId2" cstate="print"/>
          <a:srcRect/>
          <a:stretch>
            <a:fillRect/>
          </a:stretch>
        </p:blipFill>
        <p:spPr bwMode="auto">
          <a:xfrm>
            <a:off x="611560" y="836712"/>
            <a:ext cx="3014795" cy="2520000"/>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854712"/>
            <a:ext cx="3649195" cy="248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12" descr="исход-10-dfl-с"/>
          <p:cNvPicPr>
            <a:picLocks noChangeAspect="1" noChangeArrowheads="1"/>
          </p:cNvPicPr>
          <p:nvPr/>
        </p:nvPicPr>
        <p:blipFill>
          <a:blip r:embed="rId4" cstate="print"/>
          <a:srcRect/>
          <a:stretch>
            <a:fillRect/>
          </a:stretch>
        </p:blipFill>
        <p:spPr bwMode="auto">
          <a:xfrm>
            <a:off x="2843808" y="3356712"/>
            <a:ext cx="2991781" cy="2520000"/>
          </a:xfrm>
          <a:prstGeom prst="rect">
            <a:avLst/>
          </a:prstGeom>
          <a:noFill/>
        </p:spPr>
      </p:pic>
      <p:sp>
        <p:nvSpPr>
          <p:cNvPr id="8" name="TextBox 7"/>
          <p:cNvSpPr txBox="1"/>
          <p:nvPr/>
        </p:nvSpPr>
        <p:spPr>
          <a:xfrm>
            <a:off x="275432" y="5732976"/>
            <a:ext cx="8936455" cy="1323439"/>
          </a:xfrm>
          <a:prstGeom prst="rect">
            <a:avLst/>
          </a:prstGeom>
          <a:noFill/>
        </p:spPr>
        <p:txBody>
          <a:bodyPr wrap="square" rtlCol="0">
            <a:spAutoFit/>
          </a:bodyPr>
          <a:lstStyle/>
          <a:p>
            <a:r>
              <a:rPr lang="ru-RU" sz="2000" dirty="0" smtClean="0">
                <a:solidFill>
                  <a:schemeClr val="bg1"/>
                </a:solidFill>
                <a:latin typeface="Times New Roman" pitchFamily="18" charset="0"/>
                <a:cs typeface="Times New Roman" pitchFamily="18" charset="0"/>
              </a:rPr>
              <a:t>Исходная поверхность относительно однородная. Средняя шероховатость </a:t>
            </a:r>
            <a:r>
              <a:rPr lang="ru-RU" sz="2000" dirty="0" smtClean="0">
                <a:solidFill>
                  <a:schemeClr val="bg1"/>
                </a:solidFill>
                <a:latin typeface="Times New Roman" pitchFamily="18" charset="0"/>
                <a:cs typeface="Times New Roman" pitchFamily="18" charset="0"/>
              </a:rPr>
              <a:t>0,0567 мкм. На </a:t>
            </a:r>
            <a:r>
              <a:rPr lang="ru-RU" sz="2000" dirty="0" smtClean="0">
                <a:solidFill>
                  <a:schemeClr val="bg1"/>
                </a:solidFill>
                <a:latin typeface="Times New Roman" pitchFamily="18" charset="0"/>
                <a:cs typeface="Times New Roman" pitchFamily="18" charset="0"/>
              </a:rPr>
              <a:t>поверхности отмечаются отдельные точечные выступы, диаметром 0,08 мкм – 0,3 мкм.</a:t>
            </a:r>
          </a:p>
          <a:p>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886700" cy="1325563"/>
          </a:xfrm>
        </p:spPr>
        <p:txBody>
          <a:bodyPr>
            <a:normAutofit/>
          </a:bodyPr>
          <a:lstStyle/>
          <a:p>
            <a:pPr algn="ctr"/>
            <a:r>
              <a:rPr lang="ru-RU" sz="4000" dirty="0" smtClean="0">
                <a:solidFill>
                  <a:schemeClr val="bg1"/>
                </a:solidFill>
                <a:latin typeface="Times New Roman" pitchFamily="18" charset="0"/>
                <a:cs typeface="Times New Roman" pitchFamily="18" charset="0"/>
              </a:rPr>
              <a:t>Понятие «КОРРОЗИЯ»</a:t>
            </a:r>
            <a:endParaRPr lang="ru-RU" sz="40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929190" y="1357298"/>
            <a:ext cx="4286280" cy="5143536"/>
          </a:xfrm>
        </p:spPr>
        <p:txBody>
          <a:bodyPr>
            <a:normAutofit lnSpcReduction="10000"/>
          </a:bodyPr>
          <a:lstStyle/>
          <a:p>
            <a:r>
              <a:rPr lang="ru-RU" sz="2400" dirty="0" smtClean="0">
                <a:solidFill>
                  <a:schemeClr val="bg1"/>
                </a:solidFill>
                <a:latin typeface="Times New Roman" pitchFamily="18" charset="0"/>
                <a:cs typeface="Times New Roman" pitchFamily="18" charset="0"/>
              </a:rPr>
              <a:t>При взаимодействии металлов с веществами окружающей среды на их поверхности образуются соединения, обладающие совершенно иными свойствами, чем сами металлы.</a:t>
            </a:r>
          </a:p>
          <a:p>
            <a:r>
              <a:rPr lang="ru-RU" sz="2400" dirty="0" smtClean="0">
                <a:solidFill>
                  <a:schemeClr val="bg1"/>
                </a:solidFill>
                <a:latin typeface="Times New Roman" pitchFamily="18" charset="0"/>
                <a:cs typeface="Times New Roman" pitchFamily="18" charset="0"/>
              </a:rPr>
              <a:t>Коррозия — это процесс самопроизвольного разрушения металлов и сплавов под влиянием внешней среды. Ржавчина на поверхности стальных или чугунных изделий - это частный случаи коррозии.</a:t>
            </a:r>
          </a:p>
          <a:p>
            <a:endParaRPr lang="ru-RU" dirty="0"/>
          </a:p>
        </p:txBody>
      </p:sp>
      <p:pic>
        <p:nvPicPr>
          <p:cNvPr id="16386" name="Picture 2" descr="Картинки по запросу коррозия"/>
          <p:cNvPicPr>
            <a:picLocks noChangeAspect="1" noChangeArrowheads="1"/>
          </p:cNvPicPr>
          <p:nvPr/>
        </p:nvPicPr>
        <p:blipFill>
          <a:blip r:embed="rId2" cstate="print"/>
          <a:srcRect/>
          <a:stretch>
            <a:fillRect/>
          </a:stretch>
        </p:blipFill>
        <p:spPr bwMode="auto">
          <a:xfrm>
            <a:off x="85694" y="2143116"/>
            <a:ext cx="4914934" cy="30718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42900"/>
            <a:ext cx="9144000" cy="1142985"/>
          </a:xfrm>
        </p:spPr>
        <p:txBody>
          <a:bodyPr>
            <a:normAutofit/>
          </a:bodyPr>
          <a:lstStyle/>
          <a:p>
            <a:pPr algn="ctr"/>
            <a:r>
              <a:rPr lang="ru-RU" sz="2400" dirty="0" smtClean="0">
                <a:solidFill>
                  <a:schemeClr val="bg1"/>
                </a:solidFill>
                <a:latin typeface="Times New Roman" pitchFamily="18" charset="0"/>
                <a:cs typeface="Times New Roman" pitchFamily="18" charset="0"/>
              </a:rPr>
              <a:t>Топография поверхности образца после коррозии </a:t>
            </a:r>
            <a:r>
              <a:rPr lang="ru-RU" sz="2400" dirty="0" smtClean="0">
                <a:solidFill>
                  <a:schemeClr val="bg1"/>
                </a:solidFill>
                <a:latin typeface="Times New Roman" pitchFamily="18" charset="0"/>
                <a:cs typeface="Times New Roman" pitchFamily="18" charset="0"/>
              </a:rPr>
              <a:t>размером  </a:t>
            </a:r>
            <a:r>
              <a:rPr lang="ru-RU" sz="2400" dirty="0" smtClean="0">
                <a:solidFill>
                  <a:schemeClr val="bg1"/>
                </a:solidFill>
                <a:latin typeface="Times New Roman" pitchFamily="18" charset="0"/>
                <a:cs typeface="Times New Roman" pitchFamily="18" charset="0"/>
              </a:rPr>
              <a:t>10х10 мкм: </a:t>
            </a:r>
            <a:r>
              <a:rPr lang="ru-RU" sz="2400" dirty="0" smtClean="0">
                <a:solidFill>
                  <a:schemeClr val="bg1"/>
                </a:solidFill>
                <a:latin typeface="Times New Roman" pitchFamily="18" charset="0"/>
                <a:cs typeface="Times New Roman" pitchFamily="18" charset="0"/>
              </a:rPr>
              <a:t>(а) </a:t>
            </a:r>
            <a:r>
              <a:rPr lang="ru-RU" sz="2400" dirty="0" smtClean="0">
                <a:solidFill>
                  <a:schemeClr val="bg1"/>
                </a:solidFill>
                <a:latin typeface="Times New Roman"/>
                <a:ea typeface="Calibri"/>
              </a:rPr>
              <a:t>2</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 изображение, (б) 3</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 изображение, (в) </a:t>
            </a:r>
            <a:r>
              <a:rPr lang="en-US" sz="2400" dirty="0" err="1" smtClean="0">
                <a:solidFill>
                  <a:schemeClr val="bg1"/>
                </a:solidFill>
                <a:latin typeface="Times New Roman"/>
                <a:ea typeface="Calibri"/>
              </a:rPr>
              <a:t>dfl</a:t>
            </a:r>
            <a:r>
              <a:rPr lang="en-US" sz="2400" dirty="0" smtClean="0">
                <a:solidFill>
                  <a:schemeClr val="bg1"/>
                </a:solidFill>
                <a:latin typeface="Times New Roman"/>
                <a:ea typeface="Calibri"/>
              </a:rPr>
              <a:t> - </a:t>
            </a:r>
            <a:r>
              <a:rPr lang="ru-RU" sz="2400" dirty="0" smtClean="0">
                <a:solidFill>
                  <a:schemeClr val="bg1"/>
                </a:solidFill>
                <a:latin typeface="Times New Roman"/>
                <a:ea typeface="Calibri"/>
              </a:rPr>
              <a:t>сигнал</a:t>
            </a:r>
            <a:endParaRPr lang="ru-RU" sz="2400" dirty="0">
              <a:solidFill>
                <a:schemeClr val="bg1"/>
              </a:solidFill>
              <a:latin typeface="Times New Roman" pitchFamily="18" charset="0"/>
              <a:cs typeface="Times New Roman" pitchFamily="18" charset="0"/>
            </a:endParaRPr>
          </a:p>
        </p:txBody>
      </p:sp>
      <p:pic>
        <p:nvPicPr>
          <p:cNvPr id="9219" name="Рисунок 0" descr="После 10.1-2d.jpg"/>
          <p:cNvPicPr>
            <a:picLocks noChangeAspect="1" noChangeArrowheads="1"/>
          </p:cNvPicPr>
          <p:nvPr/>
        </p:nvPicPr>
        <p:blipFill>
          <a:blip r:embed="rId2" cstate="print"/>
          <a:srcRect/>
          <a:stretch>
            <a:fillRect/>
          </a:stretch>
        </p:blipFill>
        <p:spPr bwMode="auto">
          <a:xfrm>
            <a:off x="480227" y="857232"/>
            <a:ext cx="2663013" cy="2160000"/>
          </a:xfrm>
          <a:prstGeom prst="rect">
            <a:avLst/>
          </a:prstGeom>
          <a:noFill/>
        </p:spPr>
      </p:pic>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1" name="Rectangle 5"/>
          <p:cNvSpPr>
            <a:spLocks noChangeArrowheads="1"/>
          </p:cNvSpPr>
          <p:nvPr/>
        </p:nvSpPr>
        <p:spPr bwMode="auto">
          <a:xfrm>
            <a:off x="0" y="440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222" name="Rectangle 6"/>
          <p:cNvSpPr>
            <a:spLocks noChangeArrowheads="1"/>
          </p:cNvSpPr>
          <p:nvPr/>
        </p:nvSpPr>
        <p:spPr bwMode="auto">
          <a:xfrm>
            <a:off x="0" y="669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Рисунок 2" descr="После 10.1-3d.jpg"/>
          <p:cNvPicPr>
            <a:picLocks noChangeAspect="1" noChangeArrowheads="1"/>
          </p:cNvPicPr>
          <p:nvPr/>
        </p:nvPicPr>
        <p:blipFill>
          <a:blip r:embed="rId3" cstate="print"/>
          <a:srcRect/>
          <a:stretch>
            <a:fillRect/>
          </a:stretch>
        </p:blipFill>
        <p:spPr bwMode="auto">
          <a:xfrm>
            <a:off x="5272729" y="857232"/>
            <a:ext cx="3156923" cy="2160000"/>
          </a:xfrm>
          <a:prstGeom prst="rect">
            <a:avLst/>
          </a:prstGeom>
          <a:noFill/>
        </p:spPr>
      </p:pic>
      <p:pic>
        <p:nvPicPr>
          <p:cNvPr id="8" name="Рисунок 7" descr="После 10.1-dfl.jpg"/>
          <p:cNvPicPr>
            <a:picLocks noChangeAspect="1" noChangeArrowheads="1"/>
          </p:cNvPicPr>
          <p:nvPr/>
        </p:nvPicPr>
        <p:blipFill>
          <a:blip r:embed="rId4" cstate="print"/>
          <a:srcRect/>
          <a:stretch>
            <a:fillRect/>
          </a:stretch>
        </p:blipFill>
        <p:spPr bwMode="auto">
          <a:xfrm>
            <a:off x="3106439" y="2928934"/>
            <a:ext cx="2608569" cy="2152069"/>
          </a:xfrm>
          <a:prstGeom prst="rect">
            <a:avLst/>
          </a:prstGeom>
          <a:noFill/>
        </p:spPr>
      </p:pic>
      <p:sp>
        <p:nvSpPr>
          <p:cNvPr id="9" name="Содержимое 2"/>
          <p:cNvSpPr>
            <a:spLocks noGrp="1"/>
          </p:cNvSpPr>
          <p:nvPr>
            <p:ph idx="1"/>
          </p:nvPr>
        </p:nvSpPr>
        <p:spPr>
          <a:xfrm>
            <a:off x="0" y="5214950"/>
            <a:ext cx="9144000" cy="1428736"/>
          </a:xfrm>
        </p:spPr>
        <p:txBody>
          <a:bodyPr>
            <a:normAutofit fontScale="92500" lnSpcReduction="20000"/>
          </a:bodyPr>
          <a:lstStyle/>
          <a:p>
            <a:pPr>
              <a:buNone/>
            </a:pPr>
            <a:r>
              <a:rPr lang="ru-RU" sz="2200" dirty="0" smtClean="0">
                <a:solidFill>
                  <a:schemeClr val="bg1"/>
                </a:solidFill>
                <a:latin typeface="Times New Roman" pitchFamily="18" charset="0"/>
                <a:cs typeface="Times New Roman" pitchFamily="18" charset="0"/>
              </a:rPr>
              <a:t>   После химической коррозии структура изменилась, стала  более шероховатой, показатель средней шероховатости равен </a:t>
            </a:r>
            <a:r>
              <a:rPr lang="ru-RU" sz="2200" dirty="0" smtClean="0">
                <a:solidFill>
                  <a:schemeClr val="bg1"/>
                </a:solidFill>
                <a:latin typeface="Times New Roman" pitchFamily="18" charset="0"/>
                <a:cs typeface="Times New Roman" pitchFamily="18" charset="0"/>
              </a:rPr>
              <a:t>0,4394 мкм, </a:t>
            </a:r>
            <a:r>
              <a:rPr lang="ru-RU" sz="2200" dirty="0" smtClean="0">
                <a:solidFill>
                  <a:schemeClr val="bg1"/>
                </a:solidFill>
                <a:latin typeface="Times New Roman" pitchFamily="18" charset="0"/>
                <a:cs typeface="Times New Roman" pitchFamily="18" charset="0"/>
              </a:rPr>
              <a:t>поверхность приобрела резкие провалы и возвышения. Так, при размерности </a:t>
            </a:r>
            <a:r>
              <a:rPr lang="ru-RU" sz="2200" dirty="0" smtClean="0">
                <a:solidFill>
                  <a:schemeClr val="bg1"/>
                </a:solidFill>
                <a:latin typeface="Times New Roman" pitchFamily="18" charset="0"/>
                <a:cs typeface="Times New Roman" pitchFamily="18" charset="0"/>
              </a:rPr>
              <a:t>10x10мкм </a:t>
            </a:r>
            <a:r>
              <a:rPr lang="ru-RU" sz="2200" dirty="0" smtClean="0">
                <a:solidFill>
                  <a:schemeClr val="bg1"/>
                </a:solidFill>
                <a:latin typeface="Times New Roman" pitchFamily="18" charset="0"/>
                <a:cs typeface="Times New Roman" pitchFamily="18" charset="0"/>
              </a:rPr>
              <a:t>максимальная высота пиков уже достигает значения </a:t>
            </a:r>
            <a:r>
              <a:rPr lang="ru-RU" sz="2200" dirty="0" smtClean="0">
                <a:solidFill>
                  <a:schemeClr val="bg1"/>
                </a:solidFill>
                <a:latin typeface="Times New Roman" pitchFamily="18" charset="0"/>
                <a:cs typeface="Times New Roman" pitchFamily="18" charset="0"/>
              </a:rPr>
              <a:t>1,86 </a:t>
            </a:r>
            <a:r>
              <a:rPr lang="ru-RU" sz="2200" dirty="0" smtClean="0">
                <a:solidFill>
                  <a:schemeClr val="bg1"/>
                </a:solidFill>
                <a:latin typeface="Times New Roman" pitchFamily="18" charset="0"/>
                <a:cs typeface="Times New Roman" pitchFamily="18" charset="0"/>
              </a:rPr>
              <a:t>мк</a:t>
            </a:r>
            <a:r>
              <a:rPr lang="ru-RU" sz="2200" dirty="0" smtClean="0">
                <a:solidFill>
                  <a:schemeClr val="bg1"/>
                </a:solidFill>
                <a:latin typeface="Times New Roman" pitchFamily="18" charset="0"/>
                <a:cs typeface="Times New Roman" pitchFamily="18" charset="0"/>
              </a:rPr>
              <a:t>м</a:t>
            </a:r>
            <a:r>
              <a:rPr lang="ru-RU" sz="2200" dirty="0" smtClean="0">
                <a:solidFill>
                  <a:schemeClr val="bg1"/>
                </a:solidFill>
                <a:latin typeface="Times New Roman" pitchFamily="18" charset="0"/>
                <a:cs typeface="Times New Roman" pitchFamily="18" charset="0"/>
              </a:rPr>
              <a:t>, в сравнении аналогичным участком исходного образца, где максимальная высота достигала выступов </a:t>
            </a:r>
            <a:r>
              <a:rPr lang="ru-RU" sz="2200" dirty="0" smtClean="0">
                <a:solidFill>
                  <a:schemeClr val="bg1"/>
                </a:solidFill>
                <a:latin typeface="Times New Roman" pitchFamily="18" charset="0"/>
                <a:cs typeface="Times New Roman" pitchFamily="18" charset="0"/>
              </a:rPr>
              <a:t>0,44 мкм</a:t>
            </a:r>
            <a:r>
              <a:rPr lang="ru-RU" sz="2200" dirty="0" smtClean="0">
                <a:solidFill>
                  <a:schemeClr val="bg1"/>
                </a:solidFill>
                <a:latin typeface="Times New Roman" pitchFamily="18" charset="0"/>
                <a:cs typeface="Times New Roman" pitchFamily="18" charset="0"/>
              </a:rPr>
              <a:t>.</a:t>
            </a:r>
          </a:p>
          <a:p>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214422"/>
          </a:xfrm>
        </p:spPr>
        <p:txBody>
          <a:bodyPr>
            <a:normAutofit/>
          </a:bodyPr>
          <a:lstStyle/>
          <a:p>
            <a:pPr algn="ctr"/>
            <a:r>
              <a:rPr lang="ru-RU" sz="2400" dirty="0" smtClean="0">
                <a:solidFill>
                  <a:schemeClr val="bg1"/>
                </a:solidFill>
                <a:latin typeface="Times New Roman" pitchFamily="18" charset="0"/>
                <a:cs typeface="Times New Roman" pitchFamily="18" charset="0"/>
              </a:rPr>
              <a:t>Топография оцинкованной поверхности </a:t>
            </a:r>
            <a:r>
              <a:rPr lang="ru-RU" sz="2400" dirty="0" smtClean="0">
                <a:solidFill>
                  <a:schemeClr val="bg1"/>
                </a:solidFill>
                <a:latin typeface="Times New Roman" pitchFamily="18" charset="0"/>
                <a:cs typeface="Times New Roman" pitchFamily="18" charset="0"/>
              </a:rPr>
              <a:t>размером  </a:t>
            </a:r>
            <a:r>
              <a:rPr lang="ru-RU" sz="2400" dirty="0" smtClean="0">
                <a:solidFill>
                  <a:schemeClr val="bg1"/>
                </a:solidFill>
                <a:latin typeface="Times New Roman" pitchFamily="18" charset="0"/>
                <a:cs typeface="Times New Roman" pitchFamily="18" charset="0"/>
              </a:rPr>
              <a:t>10х10 мкм: </a:t>
            </a:r>
            <a:r>
              <a:rPr lang="ru-RU" sz="2400" dirty="0" smtClean="0">
                <a:solidFill>
                  <a:schemeClr val="bg1"/>
                </a:solidFill>
                <a:latin typeface="Times New Roman" pitchFamily="18" charset="0"/>
                <a:cs typeface="Times New Roman" pitchFamily="18" charset="0"/>
              </a:rPr>
              <a:t>(а) </a:t>
            </a:r>
            <a:r>
              <a:rPr lang="ru-RU" sz="2400" dirty="0" smtClean="0">
                <a:solidFill>
                  <a:schemeClr val="bg1"/>
                </a:solidFill>
                <a:latin typeface="Times New Roman"/>
                <a:ea typeface="Calibri"/>
              </a:rPr>
              <a:t>2</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 изображение, (б) 3</a:t>
            </a:r>
            <a:r>
              <a:rPr lang="en-US" sz="2400" dirty="0" smtClean="0">
                <a:solidFill>
                  <a:schemeClr val="bg1"/>
                </a:solidFill>
                <a:latin typeface="Times New Roman"/>
                <a:ea typeface="Calibri"/>
              </a:rPr>
              <a:t>d</a:t>
            </a:r>
            <a:r>
              <a:rPr lang="ru-RU" sz="2400" dirty="0" smtClean="0">
                <a:solidFill>
                  <a:schemeClr val="bg1"/>
                </a:solidFill>
                <a:latin typeface="Times New Roman"/>
                <a:ea typeface="Calibri"/>
              </a:rPr>
              <a:t> – изображение, (в) </a:t>
            </a:r>
            <a:r>
              <a:rPr lang="en-US" sz="2400" dirty="0" err="1" smtClean="0">
                <a:solidFill>
                  <a:schemeClr val="bg1"/>
                </a:solidFill>
                <a:latin typeface="Times New Roman"/>
                <a:ea typeface="Calibri"/>
              </a:rPr>
              <a:t>dfl</a:t>
            </a:r>
            <a:r>
              <a:rPr lang="en-US" sz="2400" dirty="0" smtClean="0">
                <a:solidFill>
                  <a:schemeClr val="bg1"/>
                </a:solidFill>
                <a:latin typeface="Times New Roman"/>
                <a:ea typeface="Calibri"/>
              </a:rPr>
              <a:t> - </a:t>
            </a:r>
            <a:r>
              <a:rPr lang="ru-RU" sz="2400" dirty="0" smtClean="0">
                <a:solidFill>
                  <a:schemeClr val="bg1"/>
                </a:solidFill>
                <a:latin typeface="Times New Roman"/>
                <a:ea typeface="Calibri"/>
              </a:rPr>
              <a:t>сигнал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6147" name="Рисунок 1" descr="10-2-2d.mdt.jpg"/>
          <p:cNvPicPr>
            <a:picLocks noChangeAspect="1" noChangeArrowheads="1"/>
          </p:cNvPicPr>
          <p:nvPr/>
        </p:nvPicPr>
        <p:blipFill>
          <a:blip r:embed="rId2" cstate="print"/>
          <a:srcRect/>
          <a:stretch>
            <a:fillRect/>
          </a:stretch>
        </p:blipFill>
        <p:spPr bwMode="auto">
          <a:xfrm>
            <a:off x="705190" y="857232"/>
            <a:ext cx="2938116" cy="2520000"/>
          </a:xfrm>
          <a:prstGeom prst="rect">
            <a:avLst/>
          </a:prstGeom>
          <a:noFill/>
        </p:spPr>
      </p:pic>
      <p:sp>
        <p:nvSpPr>
          <p:cNvPr id="61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149" name="Rectangle 5"/>
          <p:cNvSpPr>
            <a:spLocks noChangeArrowheads="1"/>
          </p:cNvSpPr>
          <p:nvPr/>
        </p:nvSpPr>
        <p:spPr bwMode="auto">
          <a:xfrm>
            <a:off x="0" y="46482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0" y="464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Рисунок 4" descr="10-2-3d.mdt.jpg"/>
          <p:cNvPicPr>
            <a:picLocks noGrp="1" noChangeAspect="1" noChangeArrowheads="1"/>
          </p:cNvPicPr>
          <p:nvPr>
            <p:ph idx="1"/>
          </p:nvPr>
        </p:nvPicPr>
        <p:blipFill>
          <a:blip r:embed="rId3" cstate="print"/>
          <a:srcRect/>
          <a:stretch>
            <a:fillRect/>
          </a:stretch>
        </p:blipFill>
        <p:spPr bwMode="auto">
          <a:xfrm>
            <a:off x="4786314" y="857232"/>
            <a:ext cx="3595672" cy="2520000"/>
          </a:xfrm>
          <a:prstGeom prst="rect">
            <a:avLst/>
          </a:prstGeom>
          <a:noFill/>
        </p:spPr>
      </p:pic>
      <p:pic>
        <p:nvPicPr>
          <p:cNvPr id="9" name="Рисунок 8" descr="10-2-dfl.mdt.jpg"/>
          <p:cNvPicPr/>
          <p:nvPr/>
        </p:nvPicPr>
        <p:blipFill>
          <a:blip r:embed="rId4" cstate="print"/>
          <a:stretch>
            <a:fillRect/>
          </a:stretch>
        </p:blipFill>
        <p:spPr>
          <a:xfrm>
            <a:off x="2928926" y="3357562"/>
            <a:ext cx="2786082" cy="2428892"/>
          </a:xfrm>
          <a:prstGeom prst="rect">
            <a:avLst/>
          </a:prstGeom>
        </p:spPr>
      </p:pic>
      <p:sp>
        <p:nvSpPr>
          <p:cNvPr id="10" name="Содержимое 2"/>
          <p:cNvSpPr txBox="1">
            <a:spLocks/>
          </p:cNvSpPr>
          <p:nvPr/>
        </p:nvSpPr>
        <p:spPr>
          <a:xfrm>
            <a:off x="0" y="5715040"/>
            <a:ext cx="9144000" cy="1142984"/>
          </a:xfrm>
          <a:prstGeom prst="rect">
            <a:avLst/>
          </a:prstGeom>
        </p:spPr>
        <p:txBody>
          <a:bodyPr vert="horz" lIns="91440" tIns="45720" rIns="91440" bIns="45720" rtlCol="0">
            <a:noAutofit/>
          </a:bodyPr>
          <a:lstStyle/>
          <a:p>
            <a:pPr marL="228600" indent="-228600">
              <a:lnSpc>
                <a:spcPct val="90000"/>
              </a:lnSpc>
              <a:spcBef>
                <a:spcPts val="1000"/>
              </a:spcBef>
            </a:pPr>
            <a:r>
              <a:rPr kumimoji="0" lang="ru-RU" sz="20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Исследование структуры оцинкованной поверхности образца показало, что отдельные точечные выступы имеют ширину 4,9-6,5 мкм. Средняя шероховатость, по сравнению с исходным образцом, выросла более чем в три раза и </a:t>
            </a:r>
            <a:r>
              <a:rPr lang="ru-RU" sz="2000" dirty="0" smtClean="0">
                <a:solidFill>
                  <a:schemeClr val="bg1"/>
                </a:solidFill>
                <a:latin typeface="Times New Roman" pitchFamily="18" charset="0"/>
                <a:cs typeface="Times New Roman" pitchFamily="18" charset="0"/>
              </a:rPr>
              <a:t>равна 0,1653 мкм. </a:t>
            </a:r>
            <a:endParaRPr kumimoji="0" lang="ru-RU" sz="20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powerpointbase.com-882</Template>
  <TotalTime>267</TotalTime>
  <Words>719</Words>
  <Application>Microsoft Office PowerPoint</Application>
  <PresentationFormat>Экран (4:3)</PresentationFormat>
  <Paragraphs>104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«Исследование структурных изменений в поверхностно-легированном металле, подверженном воздействию агрессивной среды»</vt:lpstr>
      <vt:lpstr>Исследование металла </vt:lpstr>
      <vt:lpstr>Сравнение состава стали 45Г и экспериментального состава образца. </vt:lpstr>
      <vt:lpstr>Образец</vt:lpstr>
      <vt:lpstr>Метод</vt:lpstr>
      <vt:lpstr>Топография участка поверхности исходного образца размером  10х10 мкм: (а) 2d – изображение, (б) 3d – изображение, (в) dfl - сигнал</vt:lpstr>
      <vt:lpstr>Понятие «КОРРОЗИЯ»</vt:lpstr>
      <vt:lpstr>Топография поверхности образца после коррозии размером  10х10 мкм: (а) 2d – изображение, (б) 3d – изображение, (в) dfl - сигнал</vt:lpstr>
      <vt:lpstr>Топография оцинкованной поверхности размером  10х10 мкм: (а) 2d – изображение, (б) 3d – изображение, (в) dfl - сигнал  </vt:lpstr>
      <vt:lpstr>Сравнение параметров наивысших точек </vt:lpstr>
      <vt:lpstr>Заключение</vt:lpstr>
      <vt:lpstr>Заключение (продолжение)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29</cp:revision>
  <dcterms:created xsi:type="dcterms:W3CDTF">2019-12-25T15:11:05Z</dcterms:created>
  <dcterms:modified xsi:type="dcterms:W3CDTF">2020-05-22T16:40:02Z</dcterms:modified>
</cp:coreProperties>
</file>