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4" r:id="rId1"/>
  </p:sldMasterIdLst>
  <p:notesMasterIdLst>
    <p:notesMasterId r:id="rId38"/>
  </p:notesMasterIdLst>
  <p:sldIdLst>
    <p:sldId id="256" r:id="rId2"/>
    <p:sldId id="464" r:id="rId3"/>
    <p:sldId id="432" r:id="rId4"/>
    <p:sldId id="490" r:id="rId5"/>
    <p:sldId id="452" r:id="rId6"/>
    <p:sldId id="507" r:id="rId7"/>
    <p:sldId id="508" r:id="rId8"/>
    <p:sldId id="451" r:id="rId9"/>
    <p:sldId id="462" r:id="rId10"/>
    <p:sldId id="453" r:id="rId11"/>
    <p:sldId id="500" r:id="rId12"/>
    <p:sldId id="459" r:id="rId13"/>
    <p:sldId id="460" r:id="rId14"/>
    <p:sldId id="444" r:id="rId15"/>
    <p:sldId id="461" r:id="rId16"/>
    <p:sldId id="463" r:id="rId17"/>
    <p:sldId id="472" r:id="rId18"/>
    <p:sldId id="475" r:id="rId19"/>
    <p:sldId id="473" r:id="rId20"/>
    <p:sldId id="476" r:id="rId21"/>
    <p:sldId id="480" r:id="rId22"/>
    <p:sldId id="385" r:id="rId23"/>
    <p:sldId id="478" r:id="rId24"/>
    <p:sldId id="481" r:id="rId25"/>
    <p:sldId id="483" r:id="rId26"/>
    <p:sldId id="485" r:id="rId27"/>
    <p:sldId id="439" r:id="rId28"/>
    <p:sldId id="440" r:id="rId29"/>
    <p:sldId id="441" r:id="rId30"/>
    <p:sldId id="442" r:id="rId31"/>
    <p:sldId id="443" r:id="rId32"/>
    <p:sldId id="496" r:id="rId33"/>
    <p:sldId id="498" r:id="rId34"/>
    <p:sldId id="506" r:id="rId35"/>
    <p:sldId id="497" r:id="rId36"/>
    <p:sldId id="269" r:id="rId37"/>
  </p:sldIdLst>
  <p:sldSz cx="9144000" cy="6858000" type="screen4x3"/>
  <p:notesSz cx="7102475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bg1"/>
        </a:solidFill>
        <a:latin typeface="Times New Roman" pitchFamily="18" charset="0"/>
        <a:ea typeface="DejaVu Sans"/>
        <a:cs typeface="DejaVu San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bg1"/>
        </a:solidFill>
        <a:latin typeface="Times New Roman" pitchFamily="18" charset="0"/>
        <a:ea typeface="DejaVu Sans"/>
        <a:cs typeface="DejaVu San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bg1"/>
        </a:solidFill>
        <a:latin typeface="Times New Roman" pitchFamily="18" charset="0"/>
        <a:ea typeface="DejaVu Sans"/>
        <a:cs typeface="DejaVu San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bg1"/>
        </a:solidFill>
        <a:latin typeface="Times New Roman" pitchFamily="18" charset="0"/>
        <a:ea typeface="DejaVu Sans"/>
        <a:cs typeface="DejaVu San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bg1"/>
        </a:solidFill>
        <a:latin typeface="Times New Roman" pitchFamily="18" charset="0"/>
        <a:ea typeface="DejaVu Sans"/>
        <a:cs typeface="DejaVu San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Times New Roman" pitchFamily="18" charset="0"/>
        <a:ea typeface="DejaVu Sans"/>
        <a:cs typeface="DejaVu San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Times New Roman" pitchFamily="18" charset="0"/>
        <a:ea typeface="DejaVu Sans"/>
        <a:cs typeface="DejaVu San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Times New Roman" pitchFamily="18" charset="0"/>
        <a:ea typeface="DejaVu Sans"/>
        <a:cs typeface="DejaVu San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Times New Roman" pitchFamily="18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6">
          <p15:clr>
            <a:srgbClr val="A4A3A4"/>
          </p15:clr>
        </p15:guide>
        <p15:guide id="2" pos="228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204" autoAdjust="0"/>
    <p:restoredTop sz="94817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01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16"/>
        <p:guide pos="228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"/>
          <p:cNvSpPr>
            <a:spLocks noChangeArrowheads="1"/>
          </p:cNvSpPr>
          <p:nvPr/>
        </p:nvSpPr>
        <p:spPr bwMode="auto">
          <a:xfrm>
            <a:off x="0" y="0"/>
            <a:ext cx="7102475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85" tIns="48043" rIns="96085" bIns="48043" anchor="ctr"/>
          <a:lstStyle/>
          <a:p>
            <a:endParaRPr lang="ru-RU" altLang="ru-RU" sz="2500"/>
          </a:p>
        </p:txBody>
      </p:sp>
      <p:sp>
        <p:nvSpPr>
          <p:cNvPr id="35843" name="AutoShape 2"/>
          <p:cNvSpPr>
            <a:spLocks noChangeArrowheads="1"/>
          </p:cNvSpPr>
          <p:nvPr/>
        </p:nvSpPr>
        <p:spPr bwMode="auto">
          <a:xfrm>
            <a:off x="0" y="0"/>
            <a:ext cx="7102475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85" tIns="48043" rIns="96085" bIns="48043" anchor="ctr"/>
          <a:lstStyle/>
          <a:p>
            <a:endParaRPr lang="ru-RU" altLang="ru-RU" sz="2500"/>
          </a:p>
        </p:txBody>
      </p:sp>
      <p:sp>
        <p:nvSpPr>
          <p:cNvPr id="35844" name="AutoShape 3"/>
          <p:cNvSpPr>
            <a:spLocks noChangeArrowheads="1"/>
          </p:cNvSpPr>
          <p:nvPr/>
        </p:nvSpPr>
        <p:spPr bwMode="auto">
          <a:xfrm>
            <a:off x="0" y="0"/>
            <a:ext cx="7102475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85" tIns="48043" rIns="96085" bIns="48043" anchor="ctr"/>
          <a:lstStyle/>
          <a:p>
            <a:endParaRPr lang="ru-RU" altLang="ru-RU" sz="2500"/>
          </a:p>
        </p:txBody>
      </p:sp>
      <p:sp>
        <p:nvSpPr>
          <p:cNvPr id="35845" name="AutoShape 4"/>
          <p:cNvSpPr>
            <a:spLocks noChangeArrowheads="1"/>
          </p:cNvSpPr>
          <p:nvPr/>
        </p:nvSpPr>
        <p:spPr bwMode="auto">
          <a:xfrm>
            <a:off x="0" y="0"/>
            <a:ext cx="7102475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85" tIns="48043" rIns="96085" bIns="48043" anchor="ctr"/>
          <a:lstStyle/>
          <a:p>
            <a:endParaRPr lang="ru-RU" altLang="ru-RU" sz="250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1813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572" tIns="49177" rIns="94572" bIns="49177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470417" algn="l"/>
                <a:tab pos="942502" algn="l"/>
                <a:tab pos="1414587" algn="l"/>
                <a:tab pos="1886673" algn="l"/>
                <a:tab pos="2358757" algn="l"/>
                <a:tab pos="2830843" algn="l"/>
                <a:tab pos="3302927" algn="l"/>
                <a:tab pos="3775013" algn="l"/>
                <a:tab pos="4247097" algn="l"/>
                <a:tab pos="4719183" algn="l"/>
                <a:tab pos="5191267" algn="l"/>
                <a:tab pos="5663353" algn="l"/>
                <a:tab pos="6135437" algn="l"/>
                <a:tab pos="6607523" algn="l"/>
                <a:tab pos="7079607" algn="l"/>
                <a:tab pos="7551693" algn="l"/>
                <a:tab pos="8023777" algn="l"/>
                <a:tab pos="8495863" algn="l"/>
                <a:tab pos="8967948" algn="l"/>
                <a:tab pos="944003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024313" y="0"/>
            <a:ext cx="3071812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572" tIns="49177" rIns="94572" bIns="49177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70417" algn="l"/>
                <a:tab pos="942502" algn="l"/>
                <a:tab pos="1414587" algn="l"/>
                <a:tab pos="1886673" algn="l"/>
                <a:tab pos="2358757" algn="l"/>
                <a:tab pos="2830843" algn="l"/>
                <a:tab pos="3302927" algn="l"/>
                <a:tab pos="3775013" algn="l"/>
                <a:tab pos="4247097" algn="l"/>
                <a:tab pos="4719183" algn="l"/>
                <a:tab pos="5191267" algn="l"/>
                <a:tab pos="5663353" algn="l"/>
                <a:tab pos="6135437" algn="l"/>
                <a:tab pos="6607523" algn="l"/>
                <a:tab pos="7079607" algn="l"/>
                <a:tab pos="7551693" algn="l"/>
                <a:tab pos="8023777" algn="l"/>
                <a:tab pos="8495863" algn="l"/>
                <a:tab pos="8967948" algn="l"/>
                <a:tab pos="944003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8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8350"/>
            <a:ext cx="5106987" cy="38306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47738" y="4862513"/>
            <a:ext cx="5200650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572" tIns="49177" rIns="94572" bIns="49177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9720263"/>
            <a:ext cx="3071813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572" tIns="49177" rIns="94572" bIns="49177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470417" algn="l"/>
                <a:tab pos="942502" algn="l"/>
                <a:tab pos="1414587" algn="l"/>
                <a:tab pos="1886673" algn="l"/>
                <a:tab pos="2358757" algn="l"/>
                <a:tab pos="2830843" algn="l"/>
                <a:tab pos="3302927" algn="l"/>
                <a:tab pos="3775013" algn="l"/>
                <a:tab pos="4247097" algn="l"/>
                <a:tab pos="4719183" algn="l"/>
                <a:tab pos="5191267" algn="l"/>
                <a:tab pos="5663353" algn="l"/>
                <a:tab pos="6135437" algn="l"/>
                <a:tab pos="6607523" algn="l"/>
                <a:tab pos="7079607" algn="l"/>
                <a:tab pos="7551693" algn="l"/>
                <a:tab pos="8023777" algn="l"/>
                <a:tab pos="8495863" algn="l"/>
                <a:tab pos="8967948" algn="l"/>
                <a:tab pos="944003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24313" y="9720263"/>
            <a:ext cx="3071812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572" tIns="49177" rIns="94572" bIns="49177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70417" algn="l"/>
                <a:tab pos="942502" algn="l"/>
                <a:tab pos="1414587" algn="l"/>
                <a:tab pos="1886673" algn="l"/>
                <a:tab pos="2358757" algn="l"/>
                <a:tab pos="2830843" algn="l"/>
                <a:tab pos="3302927" algn="l"/>
                <a:tab pos="3775013" algn="l"/>
                <a:tab pos="4247097" algn="l"/>
                <a:tab pos="4719183" algn="l"/>
                <a:tab pos="5191267" algn="l"/>
                <a:tab pos="5663353" algn="l"/>
                <a:tab pos="6135437" algn="l"/>
                <a:tab pos="6607523" algn="l"/>
                <a:tab pos="7079607" algn="l"/>
                <a:tab pos="7551693" algn="l"/>
                <a:tab pos="8023777" algn="l"/>
                <a:tab pos="8495863" algn="l"/>
                <a:tab pos="8967948" algn="l"/>
                <a:tab pos="944003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C9449EFB-16D6-4C90-9173-CEBC22FC3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469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fld id="{7A2014FC-6529-45AB-8F60-7A9747A6069D}" type="slidenum">
              <a:rPr lang="ru-RU" altLang="ru-RU" sz="1300" smtClean="0">
                <a:ea typeface="DejaVu Sans"/>
                <a:cs typeface="DejaVu Sans"/>
              </a:rPr>
              <a:pPr eaLnBrk="1" hangingPunct="1">
                <a:spcBef>
                  <a:spcPct val="0"/>
                </a:spcBef>
                <a:buFont typeface="Times New Roman" pitchFamily="18" charset="0"/>
                <a:buNone/>
              </a:pPr>
              <a:t>1</a:t>
            </a:fld>
            <a:endParaRPr lang="ru-RU" altLang="ru-RU" sz="1300" smtClean="0">
              <a:ea typeface="DejaVu Sans"/>
              <a:cs typeface="DejaVu Sans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0162" cy="3833813"/>
          </a:xfrm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2237" cy="4697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fld id="{389DE697-9399-4BAB-B2B0-EF277DABE4F1}" type="slidenum">
              <a:rPr lang="ru-RU" altLang="ru-RU" sz="1300" smtClean="0">
                <a:ea typeface="DejaVu Sans"/>
                <a:cs typeface="DejaVu Sans"/>
              </a:rPr>
              <a:pPr eaLnBrk="1" hangingPunct="1">
                <a:spcBef>
                  <a:spcPct val="0"/>
                </a:spcBef>
                <a:buFont typeface="Times New Roman" pitchFamily="18" charset="0"/>
                <a:buNone/>
              </a:pPr>
              <a:t>22</a:t>
            </a:fld>
            <a:endParaRPr lang="ru-RU" altLang="ru-RU" sz="1300" smtClean="0">
              <a:ea typeface="DejaVu Sans"/>
              <a:cs typeface="DejaVu Sans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0162" cy="3833813"/>
          </a:xfrm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2237" cy="4697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9900" algn="l"/>
                <a:tab pos="941388" algn="l"/>
                <a:tab pos="1414463" algn="l"/>
                <a:tab pos="1885950" algn="l"/>
                <a:tab pos="2357438" algn="l"/>
                <a:tab pos="2830513" algn="l"/>
                <a:tab pos="3302000" algn="l"/>
                <a:tab pos="3773488" algn="l"/>
                <a:tab pos="4246563" algn="l"/>
                <a:tab pos="4718050" algn="l"/>
                <a:tab pos="5191125" algn="l"/>
                <a:tab pos="5662613" algn="l"/>
                <a:tab pos="6134100" algn="l"/>
                <a:tab pos="6607175" algn="l"/>
                <a:tab pos="7078663" algn="l"/>
                <a:tab pos="7550150" algn="l"/>
                <a:tab pos="8023225" algn="l"/>
                <a:tab pos="8494713" algn="l"/>
                <a:tab pos="8967788" algn="l"/>
                <a:tab pos="94392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fld id="{1676E84E-6404-47B3-BA84-EA4FDA751317}" type="slidenum">
              <a:rPr lang="ru-RU" altLang="ru-RU" sz="1300" smtClean="0">
                <a:ea typeface="DejaVu Sans"/>
                <a:cs typeface="DejaVu Sans"/>
              </a:rPr>
              <a:pPr eaLnBrk="1" hangingPunct="1">
                <a:spcBef>
                  <a:spcPct val="0"/>
                </a:spcBef>
                <a:buFont typeface="Times New Roman" pitchFamily="18" charset="0"/>
                <a:buNone/>
              </a:pPr>
              <a:t>36</a:t>
            </a:fld>
            <a:endParaRPr lang="ru-RU" altLang="ru-RU" sz="1300" smtClean="0">
              <a:ea typeface="DejaVu Sans"/>
              <a:cs typeface="DejaVu Sans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0162" cy="3833813"/>
          </a:xfrm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2237" cy="4697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797FC5E-BBC1-4DA8-98D2-0EB5F3DE1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8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7D1B9-F2AA-4E6F-B67F-E315022A6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5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64E8D-7F83-45A8-B3F7-411AA1AFA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8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7766050" cy="1189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ED72B-9705-4D1B-BFDD-6CA988B5F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82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7E9BB-5C08-4B40-A388-1D719AF33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44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2337-0DC2-4855-A3F8-EA5E77A2E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17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BB020B-4F16-4664-B2B1-16921CBBF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392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8B20D6-1EF4-40CD-86DA-EBC6414B8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35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8D855F-D24D-4F9E-B5B9-E4685A744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779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76C5D0-E069-4890-A366-AAC8A33A4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29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52AE-E148-4021-A659-36B5E9412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70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62C499-F7F7-48DF-8F1F-8D4D28429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6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FF707B2-B949-4E4D-984B-15B5041EA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72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4DCB234-BFD0-4487-A61D-BFC0452B1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2" r:id="rId2"/>
    <p:sldLayoutId id="2147484269" r:id="rId3"/>
    <p:sldLayoutId id="2147484270" r:id="rId4"/>
    <p:sldLayoutId id="2147484271" r:id="rId5"/>
    <p:sldLayoutId id="2147484272" r:id="rId6"/>
    <p:sldLayoutId id="2147484263" r:id="rId7"/>
    <p:sldLayoutId id="2147484273" r:id="rId8"/>
    <p:sldLayoutId id="2147484274" r:id="rId9"/>
    <p:sldLayoutId id="2147484264" r:id="rId10"/>
    <p:sldLayoutId id="2147484265" r:id="rId11"/>
    <p:sldLayoutId id="2147484266" r:id="rId12"/>
    <p:sldLayoutId id="214748426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1.wmf"/><Relationship Id="rId22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9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57188"/>
            <a:ext cx="7769225" cy="1285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Институт вычислительной 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математики  и математической 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геофизики СО РАН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928662" y="1928802"/>
            <a:ext cx="7769225" cy="4683125"/>
          </a:xfrm>
        </p:spPr>
        <p:txBody>
          <a:bodyPr anchor="ctr"/>
          <a:lstStyle/>
          <a:p>
            <a:pPr algn="ctr">
              <a:buFont typeface="Wingdings 3" pitchFamily="18" charset="2"/>
              <a:buNone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/>
              <a:t>Модели и алгоритмы эволюционного синтеза в оптимизации инженерных </a:t>
            </a:r>
            <a:r>
              <a:rPr lang="ru-RU" b="1" dirty="0" smtClean="0"/>
              <a:t>сетей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b="1" dirty="0" smtClean="0"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latin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 smtClean="0">
                <a:latin typeface="Times New Roman" pitchFamily="18" charset="0"/>
              </a:rPr>
              <a:t>									    </a:t>
            </a:r>
          </a:p>
          <a:p>
            <a:pPr marL="0" indent="0" algn="r" eaLnBrk="1" hangingPunct="1">
              <a:spcBef>
                <a:spcPct val="0"/>
              </a:spcBef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dirty="0" smtClean="0">
              <a:latin typeface="Times New Roman" pitchFamily="18" charset="0"/>
            </a:endParaRPr>
          </a:p>
          <a:p>
            <a:pPr marL="0" indent="0" algn="r" eaLnBrk="1" hangingPunct="1">
              <a:spcBef>
                <a:spcPct val="0"/>
              </a:spcBef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 smtClean="0">
                <a:latin typeface="Times New Roman" pitchFamily="18" charset="0"/>
              </a:rPr>
              <a:t>Докладчик Токтошов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Г.Ы.</a:t>
            </a:r>
            <a:endParaRPr lang="en-US" sz="2000" dirty="0" smtClean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000" dirty="0" smtClean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 smtClean="0">
                <a:latin typeface="Times New Roman" pitchFamily="18" charset="0"/>
              </a:rPr>
              <a:t>Новосибирск-2017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yperne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643050"/>
            <a:ext cx="7568698" cy="2223305"/>
          </a:xfrm>
        </p:spPr>
      </p:pic>
      <p:sp>
        <p:nvSpPr>
          <p:cNvPr id="5" name="Rectangle 24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100" b="1" dirty="0" smtClean="0">
                <a:solidFill>
                  <a:schemeClr val="tx2"/>
                </a:solidFill>
              </a:rPr>
              <a:t>Математическая модель</a:t>
            </a:r>
            <a:endParaRPr lang="ru-RU" altLang="ru-RU" sz="4100" b="1" dirty="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42910" y="4071942"/>
            <a:ext cx="8286808" cy="22145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66700" indent="-266700"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2100" kern="0" dirty="0" smtClean="0">
                <a:solidFill>
                  <a:srgbClr val="000000"/>
                </a:solidFill>
                <a:ea typeface="+mn-ea"/>
                <a:cs typeface="+mn-cs"/>
                <a:sym typeface="Symbol"/>
              </a:rPr>
              <a:t>где: </a:t>
            </a:r>
            <a:r>
              <a:rPr lang="en-US" sz="2100" i="1" kern="0" dirty="0" smtClean="0">
                <a:solidFill>
                  <a:srgbClr val="000000"/>
                </a:solidFill>
              </a:rPr>
              <a:t>PS=(X,V</a:t>
            </a:r>
            <a:r>
              <a:rPr lang="ru-RU" sz="2100" i="1" kern="0" dirty="0" smtClean="0">
                <a:solidFill>
                  <a:srgbClr val="000000"/>
                </a:solidFill>
              </a:rPr>
              <a:t>) – </a:t>
            </a:r>
            <a:r>
              <a:rPr lang="ru-RU" sz="2100" kern="0" dirty="0" smtClean="0">
                <a:solidFill>
                  <a:srgbClr val="000000"/>
                </a:solidFill>
              </a:rPr>
              <a:t>граф первичной сети</a:t>
            </a:r>
            <a:r>
              <a:rPr lang="ru-RU" sz="2100" i="1" kern="0" dirty="0" smtClean="0">
                <a:solidFill>
                  <a:srgbClr val="000000"/>
                </a:solidFill>
              </a:rPr>
              <a:t>; </a:t>
            </a:r>
            <a:r>
              <a:rPr lang="en-US" sz="2100" i="1" kern="0" dirty="0" smtClean="0">
                <a:solidFill>
                  <a:srgbClr val="000000"/>
                </a:solidFill>
              </a:rPr>
              <a:t>WS=(Y</a:t>
            </a:r>
            <a:r>
              <a:rPr lang="en-US" sz="2100" i="1" kern="0" dirty="0" smtClean="0">
                <a:solidFill>
                  <a:srgbClr val="000000"/>
                </a:solidFill>
                <a:sym typeface="Symbol"/>
              </a:rPr>
              <a:t>X,R)</a:t>
            </a:r>
            <a:r>
              <a:rPr lang="ru-RU" sz="2100" i="1" kern="0" dirty="0" smtClean="0">
                <a:solidFill>
                  <a:srgbClr val="000000"/>
                </a:solidFill>
                <a:sym typeface="Symbol"/>
              </a:rPr>
              <a:t> - </a:t>
            </a:r>
            <a:r>
              <a:rPr lang="ru-RU" sz="2100" kern="0" dirty="0" smtClean="0">
                <a:solidFill>
                  <a:srgbClr val="000000"/>
                </a:solidFill>
              </a:rPr>
              <a:t>граф вторичной сети</a:t>
            </a:r>
            <a:r>
              <a:rPr lang="en-US" sz="2100" i="1" kern="0" dirty="0" smtClean="0">
                <a:solidFill>
                  <a:srgbClr val="000000"/>
                </a:solidFill>
                <a:sym typeface="Symbol"/>
              </a:rPr>
              <a:t>; </a:t>
            </a:r>
            <a:r>
              <a:rPr lang="ru-RU" sz="2100" i="1" kern="0" dirty="0" smtClean="0">
                <a:solidFill>
                  <a:srgbClr val="000000"/>
                </a:solidFill>
                <a:sym typeface="Symbol"/>
              </a:rPr>
              <a:t> </a:t>
            </a:r>
            <a:r>
              <a:rPr lang="en-US" sz="2100" i="1" kern="0" dirty="0" smtClean="0">
                <a:solidFill>
                  <a:srgbClr val="000000"/>
                </a:solidFill>
                <a:sym typeface="Symbol"/>
              </a:rPr>
              <a:t>S=(PS,WS;F)</a:t>
            </a:r>
            <a:r>
              <a:rPr lang="ru-RU" sz="2100" kern="0" dirty="0" smtClean="0">
                <a:solidFill>
                  <a:srgbClr val="000000"/>
                </a:solidFill>
                <a:sym typeface="Symbol"/>
              </a:rPr>
              <a:t> –гиперсеть.</a:t>
            </a:r>
            <a:endParaRPr lang="ru-RU" sz="2100" kern="0" dirty="0" smtClean="0">
              <a:solidFill>
                <a:srgbClr val="000000"/>
              </a:solidFill>
              <a:ea typeface="+mn-ea"/>
              <a:cs typeface="+mn-cs"/>
              <a:sym typeface="Symbol"/>
            </a:endParaRPr>
          </a:p>
          <a:p>
            <a:pPr marL="266700" indent="-266700">
              <a:buFont typeface="Wingdings" pitchFamily="2" charset="2"/>
              <a:buChar char="q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2100" kern="0" dirty="0" smtClean="0">
                <a:solidFill>
                  <a:srgbClr val="000000"/>
                </a:solidFill>
                <a:ea typeface="+mn-ea"/>
                <a:cs typeface="+mn-cs"/>
                <a:sym typeface="Symbol"/>
              </a:rPr>
              <a:t> </a:t>
            </a:r>
            <a:r>
              <a:rPr lang="en-US" sz="2100" i="1" kern="0" dirty="0" smtClean="0">
                <a:solidFill>
                  <a:srgbClr val="000000"/>
                </a:solidFill>
                <a:ea typeface="+mn-ea"/>
                <a:cs typeface="+mn-cs"/>
                <a:sym typeface="Symbol"/>
              </a:rPr>
              <a:t>X</a:t>
            </a:r>
            <a:r>
              <a:rPr lang="en-US" sz="2100" kern="0" dirty="0" smtClean="0">
                <a:solidFill>
                  <a:srgbClr val="000000"/>
                </a:solidFill>
                <a:ea typeface="+mn-ea"/>
                <a:cs typeface="+mn-cs"/>
                <a:sym typeface="Symbol"/>
              </a:rPr>
              <a:t>-</a:t>
            </a:r>
            <a:r>
              <a:rPr lang="ru-RU" sz="2100" kern="0" dirty="0" smtClean="0">
                <a:solidFill>
                  <a:srgbClr val="000000"/>
                </a:solidFill>
                <a:ea typeface="+mn-ea"/>
                <a:cs typeface="+mn-cs"/>
                <a:sym typeface="Symbol"/>
              </a:rPr>
              <a:t>множества вершин, </a:t>
            </a:r>
            <a:r>
              <a:rPr lang="en-US" sz="2100" i="1" kern="0" dirty="0" smtClean="0">
                <a:solidFill>
                  <a:srgbClr val="000000"/>
                </a:solidFill>
                <a:ea typeface="+mn-ea"/>
                <a:cs typeface="+mn-cs"/>
                <a:sym typeface="Symbol"/>
              </a:rPr>
              <a:t>V</a:t>
            </a:r>
            <a:r>
              <a:rPr lang="en-US" sz="2100" kern="0" dirty="0" smtClean="0">
                <a:solidFill>
                  <a:srgbClr val="000000"/>
                </a:solidFill>
                <a:ea typeface="+mn-ea"/>
                <a:cs typeface="+mn-cs"/>
                <a:sym typeface="Symbol"/>
              </a:rPr>
              <a:t>-</a:t>
            </a:r>
            <a:r>
              <a:rPr lang="ru-RU" sz="2100" kern="0" dirty="0" smtClean="0">
                <a:solidFill>
                  <a:srgbClr val="000000"/>
                </a:solidFill>
                <a:ea typeface="+mn-ea"/>
                <a:cs typeface="+mn-cs"/>
                <a:sym typeface="Symbol"/>
              </a:rPr>
              <a:t>множества ветвей первичной сети </a:t>
            </a:r>
            <a:r>
              <a:rPr lang="en-US" sz="2100" i="1" kern="0" dirty="0" smtClean="0">
                <a:solidFill>
                  <a:srgbClr val="000000"/>
                </a:solidFill>
                <a:ea typeface="+mn-ea"/>
                <a:cs typeface="+mn-cs"/>
              </a:rPr>
              <a:t>PS; </a:t>
            </a:r>
            <a:endParaRPr lang="ru-RU" sz="2100" kern="0" dirty="0" smtClean="0">
              <a:solidFill>
                <a:srgbClr val="000000"/>
              </a:solidFill>
              <a:ea typeface="+mn-ea"/>
              <a:cs typeface="+mn-cs"/>
              <a:sym typeface="Symbol"/>
            </a:endParaRPr>
          </a:p>
          <a:p>
            <a:pPr marL="266700" indent="-266700">
              <a:buFont typeface="Wingdings" pitchFamily="2" charset="2"/>
              <a:buChar char="q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US" sz="2100" i="1" kern="0" dirty="0" smtClean="0">
                <a:solidFill>
                  <a:srgbClr val="000000"/>
                </a:solidFill>
                <a:ea typeface="+mn-ea"/>
                <a:cs typeface="+mn-cs"/>
                <a:sym typeface="Symbol"/>
              </a:rPr>
              <a:t>Y</a:t>
            </a:r>
            <a:r>
              <a:rPr lang="en-US" sz="2100" kern="0" dirty="0" smtClean="0">
                <a:solidFill>
                  <a:srgbClr val="000000"/>
                </a:solidFill>
                <a:ea typeface="+mn-ea"/>
                <a:cs typeface="+mn-cs"/>
                <a:sym typeface="Symbol"/>
              </a:rPr>
              <a:t>-</a:t>
            </a:r>
            <a:r>
              <a:rPr lang="ru-RU" sz="2100" kern="0" dirty="0" smtClean="0">
                <a:solidFill>
                  <a:srgbClr val="000000"/>
                </a:solidFill>
                <a:ea typeface="+mn-ea"/>
                <a:cs typeface="+mn-cs"/>
                <a:sym typeface="Symbol"/>
              </a:rPr>
              <a:t>множества вершин</a:t>
            </a:r>
            <a:r>
              <a:rPr lang="ru-RU" sz="2100" i="1" kern="0" dirty="0" smtClean="0">
                <a:solidFill>
                  <a:srgbClr val="000000"/>
                </a:solidFill>
                <a:ea typeface="+mn-ea"/>
                <a:cs typeface="+mn-cs"/>
                <a:sym typeface="Symbol"/>
              </a:rPr>
              <a:t>,   </a:t>
            </a:r>
            <a:r>
              <a:rPr lang="en-US" sz="2100" i="1" kern="0" dirty="0" smtClean="0">
                <a:solidFill>
                  <a:srgbClr val="000000"/>
                </a:solidFill>
                <a:ea typeface="+mn-ea"/>
                <a:cs typeface="+mn-cs"/>
                <a:sym typeface="Symbol"/>
              </a:rPr>
              <a:t>R</a:t>
            </a:r>
            <a:r>
              <a:rPr lang="ru-RU" sz="2100" kern="0" dirty="0" smtClean="0">
                <a:solidFill>
                  <a:srgbClr val="000000"/>
                </a:solidFill>
                <a:ea typeface="+mn-ea"/>
                <a:cs typeface="+mn-cs"/>
                <a:sym typeface="Symbol"/>
              </a:rPr>
              <a:t>-множества ребер вторичной сети </a:t>
            </a:r>
            <a:r>
              <a:rPr lang="en-US" sz="2100" i="1" kern="0" dirty="0" smtClean="0">
                <a:solidFill>
                  <a:srgbClr val="000000"/>
                </a:solidFill>
                <a:ea typeface="+mn-ea"/>
                <a:cs typeface="+mn-cs"/>
              </a:rPr>
              <a:t>WS</a:t>
            </a:r>
            <a:r>
              <a:rPr lang="en-US" sz="2100" i="1" kern="0" dirty="0" smtClean="0">
                <a:solidFill>
                  <a:srgbClr val="000000"/>
                </a:solidFill>
                <a:ea typeface="+mn-ea"/>
                <a:cs typeface="+mn-cs"/>
                <a:sym typeface="Symbol"/>
              </a:rPr>
              <a:t>; </a:t>
            </a:r>
            <a:endParaRPr lang="ru-RU" sz="2100" i="1" kern="0" dirty="0" smtClean="0">
              <a:solidFill>
                <a:srgbClr val="000000"/>
              </a:solidFill>
              <a:ea typeface="+mn-ea"/>
              <a:cs typeface="+mn-cs"/>
              <a:sym typeface="Symbol"/>
            </a:endParaRPr>
          </a:p>
          <a:p>
            <a:pPr marL="266700" indent="-266700">
              <a:buFont typeface="Wingdings" pitchFamily="2" charset="2"/>
              <a:buChar char="q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US" sz="2100" i="1" kern="0" dirty="0" smtClean="0">
                <a:solidFill>
                  <a:srgbClr val="000000"/>
                </a:solidFill>
                <a:ea typeface="+mn-ea"/>
                <a:cs typeface="+mn-cs"/>
                <a:sym typeface="Symbol"/>
              </a:rPr>
              <a:t>F- </a:t>
            </a:r>
            <a:r>
              <a:rPr lang="ru-RU" sz="2100" kern="0" dirty="0" smtClean="0">
                <a:solidFill>
                  <a:srgbClr val="000000"/>
                </a:solidFill>
                <a:ea typeface="+mn-ea"/>
                <a:cs typeface="+mn-cs"/>
                <a:sym typeface="Symbol"/>
              </a:rPr>
              <a:t>отображение, сопоставляющее каждому ребру вторичной сети </a:t>
            </a:r>
            <a:r>
              <a:rPr lang="en-US" sz="2100" i="1" kern="0" dirty="0" smtClean="0">
                <a:solidFill>
                  <a:srgbClr val="000000"/>
                </a:solidFill>
                <a:ea typeface="+mn-ea"/>
                <a:cs typeface="+mn-cs"/>
                <a:sym typeface="Symbol"/>
              </a:rPr>
              <a:t>WS</a:t>
            </a:r>
            <a:r>
              <a:rPr lang="ru-RU" sz="2100" i="1" kern="0" dirty="0" smtClean="0">
                <a:solidFill>
                  <a:srgbClr val="000000"/>
                </a:solidFill>
                <a:ea typeface="+mn-ea"/>
                <a:cs typeface="+mn-cs"/>
                <a:sym typeface="Symbol"/>
              </a:rPr>
              <a:t> </a:t>
            </a:r>
            <a:r>
              <a:rPr lang="ru-RU" sz="2100" kern="0" dirty="0" smtClean="0">
                <a:solidFill>
                  <a:srgbClr val="000000"/>
                </a:solidFill>
                <a:ea typeface="+mn-ea"/>
                <a:cs typeface="+mn-cs"/>
                <a:sym typeface="Symbol"/>
              </a:rPr>
              <a:t>определенное ветви первичной сети </a:t>
            </a:r>
            <a:r>
              <a:rPr lang="en-US" sz="2100" i="1" kern="0" dirty="0" smtClean="0">
                <a:solidFill>
                  <a:srgbClr val="000000"/>
                </a:solidFill>
                <a:ea typeface="+mn-ea"/>
                <a:cs typeface="+mn-cs"/>
                <a:sym typeface="Symbol"/>
              </a:rPr>
              <a:t>PS</a:t>
            </a:r>
            <a:r>
              <a:rPr lang="ru-RU" sz="2100" i="1" kern="0" dirty="0" smtClean="0">
                <a:solidFill>
                  <a:srgbClr val="000000"/>
                </a:solidFill>
                <a:ea typeface="+mn-ea"/>
                <a:cs typeface="+mn-cs"/>
                <a:sym typeface="Symbol"/>
              </a:rPr>
              <a:t>. </a:t>
            </a:r>
            <a:endParaRPr lang="en-US" sz="2100" kern="0" dirty="0" smtClean="0">
              <a:solidFill>
                <a:srgbClr val="000000"/>
              </a:solidFill>
              <a:ea typeface="+mn-ea"/>
              <a:cs typeface="+mn-cs"/>
              <a:sym typeface="Symbol"/>
            </a:endParaRPr>
          </a:p>
          <a:p>
            <a:pPr marL="266700" indent="-266700"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lang="en-US" sz="2300" kern="0" dirty="0">
              <a:solidFill>
                <a:srgbClr val="000000"/>
              </a:solidFill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643063"/>
            <a:ext cx="6000750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0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</a:pPr>
            <a:r>
              <a:rPr lang="ru-RU" sz="3700" b="1" dirty="0">
                <a:solidFill>
                  <a:schemeClr val="tx2"/>
                </a:solidFill>
                <a:latin typeface="Lucida Sans Unicode" pitchFamily="34" charset="0"/>
              </a:rPr>
              <a:t>Построение </a:t>
            </a:r>
            <a:r>
              <a:rPr lang="en-US" sz="3700" b="1" dirty="0" smtClean="0">
                <a:solidFill>
                  <a:schemeClr val="tx2"/>
                </a:solidFill>
                <a:latin typeface="Lucida Sans Unicode" pitchFamily="34" charset="0"/>
              </a:rPr>
              <a:t>PS</a:t>
            </a:r>
            <a:endParaRPr lang="ru-RU" sz="3700" b="1" dirty="0">
              <a:solidFill>
                <a:schemeClr val="tx2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700" b="1" dirty="0" smtClean="0">
                <a:solidFill>
                  <a:schemeClr val="tx2"/>
                </a:solidFill>
              </a:rPr>
              <a:t>Параметры элементов </a:t>
            </a:r>
            <a:r>
              <a:rPr lang="en-US" altLang="ru-RU" sz="3700" b="1" dirty="0" smtClean="0">
                <a:solidFill>
                  <a:schemeClr val="tx2"/>
                </a:solidFill>
              </a:rPr>
              <a:t>PS</a:t>
            </a:r>
            <a:endParaRPr lang="ru-RU" altLang="ru-RU" sz="37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899592" y="5229200"/>
          <a:ext cx="74834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9" name="Формула" r:id="rId3" imgW="3504960" imgH="342720" progId="Equation.3">
                  <p:embed/>
                </p:oleObj>
              </mc:Choice>
              <mc:Fallback>
                <p:oleObj name="Формула" r:id="rId3" imgW="3504960" imgH="3427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229200"/>
                        <a:ext cx="748347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57188" y="1285876"/>
            <a:ext cx="7920037" cy="421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1950" algn="just">
              <a:spcBef>
                <a:spcPts val="1200"/>
              </a:spcBef>
            </a:pPr>
            <a:r>
              <a:rPr lang="ru-RU" sz="2200" u="sng" dirty="0" smtClean="0">
                <a:solidFill>
                  <a:srgbClr val="000000"/>
                </a:solidFill>
                <a:cs typeface="Times New Roman" pitchFamily="18" charset="0"/>
              </a:rPr>
              <a:t>Стоимостные характеристик:</a:t>
            </a:r>
          </a:p>
          <a:p>
            <a:pPr marL="269875" lvl="1" indent="-268288" algn="just">
              <a:buFont typeface="Wingdings" pitchFamily="2" charset="2"/>
              <a:buChar char="q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US" sz="2200" i="1" kern="0" dirty="0" smtClean="0">
                <a:solidFill>
                  <a:srgbClr val="000000"/>
                </a:solidFill>
              </a:rPr>
              <a:t>a</a:t>
            </a:r>
            <a:r>
              <a:rPr lang="en-US" sz="2200" kern="0" dirty="0" smtClean="0">
                <a:solidFill>
                  <a:srgbClr val="000000"/>
                </a:solidFill>
                <a:cs typeface="Times New Roman" pitchFamily="18" charset="0"/>
              </a:rPr>
              <a:t>– </a:t>
            </a:r>
            <a:r>
              <a:rPr lang="ru-RU" sz="2200" kern="0" dirty="0" smtClean="0">
                <a:solidFill>
                  <a:srgbClr val="000000"/>
                </a:solidFill>
                <a:cs typeface="Times New Roman" pitchFamily="18" charset="0"/>
              </a:rPr>
              <a:t>удельная стоимость подготовительных и земляных работ (рытье траншеи, подготовка опор и т.д.) на участке </a:t>
            </a:r>
            <a:r>
              <a:rPr lang="en-US" sz="2200" kern="0" dirty="0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2200" kern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en-US" sz="2200" i="1" dirty="0" err="1" smtClean="0">
                <a:solidFill>
                  <a:schemeClr val="tx1"/>
                </a:solidFill>
              </a:rPr>
              <a:t>x</a:t>
            </a:r>
            <a:r>
              <a:rPr lang="en-US" sz="2200" i="1" baseline="-25000" dirty="0" err="1" smtClean="0">
                <a:solidFill>
                  <a:schemeClr val="tx1"/>
                </a:solidFill>
              </a:rPr>
              <a:t>ji</a:t>
            </a:r>
            <a:r>
              <a:rPr lang="en-US" sz="2200" i="1" dirty="0" err="1" smtClean="0">
                <a:solidFill>
                  <a:schemeClr val="tx1"/>
                </a:solidFill>
              </a:rPr>
              <a:t>,x</a:t>
            </a:r>
            <a:r>
              <a:rPr lang="en-US" sz="2200" i="1" baseline="-25000" dirty="0" err="1" smtClean="0">
                <a:solidFill>
                  <a:schemeClr val="tx1"/>
                </a:solidFill>
              </a:rPr>
              <a:t>j+k,i+r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ϵ</a:t>
            </a: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Ω</a:t>
            </a:r>
            <a:r>
              <a:rPr lang="ru-RU" sz="2200" dirty="0" smtClean="0">
                <a:solidFill>
                  <a:schemeClr val="tx1"/>
                </a:solidFill>
              </a:rPr>
              <a:t>;</a:t>
            </a:r>
            <a:endParaRPr lang="ru-RU" sz="2200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69875" lvl="1" indent="-268288" algn="just">
              <a:buFont typeface="Wingdings" pitchFamily="2" charset="2"/>
              <a:buChar char="q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2200" i="1" kern="0" dirty="0" smtClean="0">
                <a:solidFill>
                  <a:srgbClr val="000000"/>
                </a:solidFill>
              </a:rPr>
              <a:t>в -</a:t>
            </a:r>
            <a:r>
              <a:rPr lang="ru-RU" sz="2200" kern="0" dirty="0" smtClean="0">
                <a:solidFill>
                  <a:srgbClr val="000000"/>
                </a:solidFill>
                <a:cs typeface="Times New Roman" pitchFamily="18" charset="0"/>
              </a:rPr>
              <a:t>стоимость земли (выкуп земли, налог и т.п.)  и аренда ресурсов на участке </a:t>
            </a: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en-US" sz="2200" i="1" dirty="0" err="1" smtClean="0">
                <a:solidFill>
                  <a:schemeClr val="tx1"/>
                </a:solidFill>
              </a:rPr>
              <a:t>x</a:t>
            </a:r>
            <a:r>
              <a:rPr lang="en-US" sz="2200" i="1" baseline="-25000" dirty="0" err="1" smtClean="0">
                <a:solidFill>
                  <a:schemeClr val="tx1"/>
                </a:solidFill>
              </a:rPr>
              <a:t>ji</a:t>
            </a:r>
            <a:r>
              <a:rPr lang="en-US" sz="2200" i="1" dirty="0" err="1" smtClean="0">
                <a:solidFill>
                  <a:schemeClr val="tx1"/>
                </a:solidFill>
              </a:rPr>
              <a:t>,x</a:t>
            </a:r>
            <a:r>
              <a:rPr lang="en-US" sz="2200" i="1" baseline="-25000" dirty="0" err="1" smtClean="0">
                <a:solidFill>
                  <a:schemeClr val="tx1"/>
                </a:solidFill>
              </a:rPr>
              <a:t>j+k,i+r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ϵ</a:t>
            </a: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Ω</a:t>
            </a:r>
            <a:r>
              <a:rPr lang="en-US" sz="2200" kern="0" dirty="0" smtClean="0">
                <a:solidFill>
                  <a:srgbClr val="000000"/>
                </a:solidFill>
                <a:cs typeface="Times New Roman" pitchFamily="18" charset="0"/>
              </a:rPr>
              <a:t>;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200" i="1" dirty="0" smtClean="0">
                <a:solidFill>
                  <a:schemeClr val="tx1"/>
                </a:solidFill>
                <a:cs typeface="Times New Roman" pitchFamily="18" charset="0"/>
              </a:rPr>
              <a:t>Определение:</a:t>
            </a: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  <a:t> Если </a:t>
            </a:r>
            <a:r>
              <a:rPr lang="en-US" sz="2200" dirty="0" smtClean="0">
                <a:solidFill>
                  <a:schemeClr val="tx1"/>
                </a:solidFill>
                <a:sym typeface="Symbol"/>
              </a:rPr>
              <a:t></a:t>
            </a: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en-US" sz="2200" i="1" dirty="0" err="1" smtClean="0">
                <a:solidFill>
                  <a:schemeClr val="tx1"/>
                </a:solidFill>
              </a:rPr>
              <a:t>x</a:t>
            </a:r>
            <a:r>
              <a:rPr lang="en-US" sz="2200" i="1" baseline="-25000" dirty="0" err="1" smtClean="0">
                <a:solidFill>
                  <a:schemeClr val="tx1"/>
                </a:solidFill>
              </a:rPr>
              <a:t>ji</a:t>
            </a:r>
            <a:r>
              <a:rPr lang="en-US" sz="2200" i="1" dirty="0" err="1" smtClean="0">
                <a:solidFill>
                  <a:schemeClr val="tx1"/>
                </a:solidFill>
              </a:rPr>
              <a:t>,x</a:t>
            </a:r>
            <a:r>
              <a:rPr lang="en-US" sz="2200" i="1" baseline="-25000" dirty="0" err="1" smtClean="0">
                <a:solidFill>
                  <a:schemeClr val="tx1"/>
                </a:solidFill>
              </a:rPr>
              <a:t>j+k,i+r</a:t>
            </a:r>
            <a:r>
              <a:rPr lang="en-US" sz="2200" dirty="0" smtClean="0">
                <a:solidFill>
                  <a:schemeClr val="tx1"/>
                </a:solidFill>
              </a:rPr>
              <a:t>)ϵΩ: </a:t>
            </a:r>
            <a:r>
              <a:rPr lang="ru-RU" sz="2200" i="1" dirty="0" smtClean="0">
                <a:solidFill>
                  <a:schemeClr val="tx1"/>
                </a:solidFill>
              </a:rPr>
              <a:t>а</a:t>
            </a: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en-US" sz="2200" i="1" dirty="0" err="1" smtClean="0">
                <a:solidFill>
                  <a:schemeClr val="tx1"/>
                </a:solidFill>
              </a:rPr>
              <a:t>x</a:t>
            </a:r>
            <a:r>
              <a:rPr lang="en-US" sz="2200" i="1" baseline="-25000" dirty="0" err="1" smtClean="0">
                <a:solidFill>
                  <a:schemeClr val="tx1"/>
                </a:solidFill>
              </a:rPr>
              <a:t>ji</a:t>
            </a:r>
            <a:r>
              <a:rPr lang="en-US" sz="2200" i="1" dirty="0" err="1" smtClean="0">
                <a:solidFill>
                  <a:schemeClr val="tx1"/>
                </a:solidFill>
              </a:rPr>
              <a:t>,x</a:t>
            </a:r>
            <a:r>
              <a:rPr lang="en-US" sz="2200" i="1" baseline="-25000" dirty="0" err="1" smtClean="0">
                <a:solidFill>
                  <a:schemeClr val="tx1"/>
                </a:solidFill>
              </a:rPr>
              <a:t>j+k,i+r</a:t>
            </a:r>
            <a:r>
              <a:rPr lang="en-US" sz="2200" dirty="0" smtClean="0">
                <a:solidFill>
                  <a:schemeClr val="tx1"/>
                </a:solidFill>
              </a:rPr>
              <a:t>)=</a:t>
            </a:r>
            <a:r>
              <a:rPr lang="en-US" sz="2200" i="1" dirty="0" smtClean="0">
                <a:solidFill>
                  <a:schemeClr val="tx1"/>
                </a:solidFill>
              </a:rPr>
              <a:t>const</a:t>
            </a:r>
            <a:r>
              <a:rPr lang="ru-RU" sz="2200" i="1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cs typeface="Times New Roman" pitchFamily="18" charset="0"/>
              </a:rPr>
              <a:t>то  сетка </a:t>
            </a:r>
            <a:r>
              <a:rPr lang="el-GR" sz="2200" dirty="0" smtClean="0">
                <a:solidFill>
                  <a:srgbClr val="000000"/>
                </a:solidFill>
                <a:cs typeface="Times New Roman" pitchFamily="18" charset="0"/>
              </a:rPr>
              <a:t>Ω </a:t>
            </a:r>
            <a:r>
              <a:rPr lang="ru-RU" sz="2200" dirty="0" smtClean="0">
                <a:solidFill>
                  <a:srgbClr val="000000"/>
                </a:solidFill>
                <a:cs typeface="Times New Roman" pitchFamily="18" charset="0"/>
              </a:rPr>
              <a:t>назовем однородной </a:t>
            </a:r>
            <a:r>
              <a:rPr lang="ru-RU" sz="2200" dirty="0" err="1" smtClean="0">
                <a:solidFill>
                  <a:schemeClr val="tx1"/>
                </a:solidFill>
              </a:rPr>
              <a:t>Ω</a:t>
            </a:r>
            <a:r>
              <a:rPr lang="ru-RU" sz="2200" i="1" baseline="-25000" dirty="0" err="1" smtClean="0">
                <a:solidFill>
                  <a:schemeClr val="tx1"/>
                </a:solidFill>
              </a:rPr>
              <a:t>од</a:t>
            </a:r>
            <a:r>
              <a:rPr lang="ru-RU" sz="2200" i="1" baseline="-25000" dirty="0" smtClean="0">
                <a:solidFill>
                  <a:schemeClr val="tx1"/>
                </a:solidFill>
              </a:rPr>
              <a:t>.</a:t>
            </a:r>
            <a:r>
              <a:rPr lang="ru-RU" sz="2200" baseline="-25000" dirty="0" smtClean="0"/>
              <a:t>.</a:t>
            </a:r>
            <a:r>
              <a:rPr lang="ru-RU" sz="2200" dirty="0" smtClean="0">
                <a:solidFill>
                  <a:srgbClr val="000000"/>
                </a:solidFill>
                <a:cs typeface="Times New Roman" pitchFamily="18" charset="0"/>
              </a:rPr>
              <a:t>, в противном случае неоднородной – </a:t>
            </a:r>
            <a:r>
              <a:rPr lang="ru-RU" sz="2200" dirty="0" err="1" smtClean="0">
                <a:solidFill>
                  <a:schemeClr val="tx1"/>
                </a:solidFill>
              </a:rPr>
              <a:t>Ω</a:t>
            </a:r>
            <a:r>
              <a:rPr lang="ru-RU" sz="2200" i="1" baseline="-25000" dirty="0" err="1" smtClean="0">
                <a:solidFill>
                  <a:schemeClr val="tx1"/>
                </a:solidFill>
              </a:rPr>
              <a:t>неод</a:t>
            </a:r>
            <a:r>
              <a:rPr lang="ru-RU" sz="2200" i="1" baseline="-250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стоимость первичной сети по всей сеточной области </a:t>
            </a:r>
            <a:r>
              <a:rPr lang="el-GR" sz="2200" dirty="0" smtClean="0">
                <a:solidFill>
                  <a:srgbClr val="000000"/>
                </a:solidFill>
                <a:cs typeface="Times New Roman" pitchFamily="18" charset="0"/>
              </a:rPr>
              <a:t>Ω</a:t>
            </a:r>
            <a:r>
              <a:rPr lang="ru-RU" sz="2200" dirty="0" smtClean="0">
                <a:solidFill>
                  <a:schemeClr val="tx1"/>
                </a:solidFill>
              </a:rPr>
              <a:t> равна:</a:t>
            </a:r>
          </a:p>
          <a:p>
            <a:pPr algn="just">
              <a:spcBef>
                <a:spcPts val="1200"/>
              </a:spcBef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endParaRPr lang="ru-RU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700" b="1" dirty="0">
                <a:solidFill>
                  <a:schemeClr val="tx2"/>
                </a:solidFill>
              </a:rPr>
              <a:t>Построение </a:t>
            </a:r>
            <a:r>
              <a:rPr lang="en-US" altLang="ru-RU" sz="3700" b="1" dirty="0" smtClean="0">
                <a:solidFill>
                  <a:schemeClr val="tx2"/>
                </a:solidFill>
              </a:rPr>
              <a:t>WS</a:t>
            </a:r>
            <a:endParaRPr lang="ru-RU" altLang="ru-RU" sz="37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357188" y="1285876"/>
            <a:ext cx="7920037" cy="480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195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"Один источник - один потребитель". Ситуация, когда имеется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единственный источник (база) с которого осуществляются поставка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единственным потребителем.</a:t>
            </a:r>
          </a:p>
          <a:p>
            <a:pPr indent="36195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"Один источник - несколько потребитель". Это характерно для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ситуации, когда имеется единственный источник (база) с которого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осуществляются поставки различным потребителям.</a:t>
            </a:r>
          </a:p>
          <a:p>
            <a:pPr indent="36195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"Несколько источник - несколько потребитель" . Такая ситуация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чаще всего возникает, когда имеются несколько источник (базы) из которых осуществляются поставки к различным потребителям.</a:t>
            </a:r>
          </a:p>
          <a:p>
            <a:pPr indent="36195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"Несколько источник - один потребитель". Ситуация, когда имеются несколько источник (базы) из которых осуществляются поставки единственным потребителем.</a:t>
            </a:r>
          </a:p>
          <a:p>
            <a:pPr indent="361950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В зависимости от количества вершин-источников и вершин-потребителей, топология вторичной сети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WS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 имеет конфигурацию в виде ломанной линии, дерево или двудольный граф.</a:t>
            </a:r>
            <a:endParaRPr lang="en-US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en-US" sz="1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5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700" b="1" dirty="0" smtClean="0">
                <a:solidFill>
                  <a:schemeClr val="tx2"/>
                </a:solidFill>
              </a:rPr>
              <a:t>Параметры элементов  </a:t>
            </a:r>
            <a:r>
              <a:rPr lang="en-US" altLang="ru-RU" sz="3700" b="1" dirty="0" smtClean="0">
                <a:solidFill>
                  <a:schemeClr val="tx2"/>
                </a:solidFill>
              </a:rPr>
              <a:t>WS</a:t>
            </a:r>
            <a:endParaRPr lang="ru-RU" altLang="ru-RU" sz="37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340768"/>
            <a:ext cx="78175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2200" u="sng" dirty="0" smtClean="0">
                <a:solidFill>
                  <a:srgbClr val="000000"/>
                </a:solidFill>
                <a:cs typeface="Times New Roman" pitchFamily="18" charset="0"/>
              </a:rPr>
              <a:t>Характеристик </a:t>
            </a:r>
            <a:r>
              <a:rPr lang="en-US" sz="2200" u="sng" dirty="0" smtClean="0">
                <a:solidFill>
                  <a:srgbClr val="000000"/>
                </a:solidFill>
                <a:cs typeface="Times New Roman" pitchFamily="18" charset="0"/>
              </a:rPr>
              <a:t>WS</a:t>
            </a:r>
            <a:r>
              <a:rPr lang="ru-RU" sz="2200" u="sng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  <a:endParaRPr lang="ru-RU" sz="2200" u="sng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lvl="1" indent="-268288" algn="just">
              <a:spcBef>
                <a:spcPts val="0"/>
              </a:spcBef>
              <a:buFont typeface="Wingdings" pitchFamily="2" charset="2"/>
              <a:buChar char="q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2200" kern="0" dirty="0" smtClean="0">
                <a:solidFill>
                  <a:srgbClr val="000000"/>
                </a:solidFill>
                <a:cs typeface="Times New Roman" pitchFamily="18" charset="0"/>
              </a:rPr>
              <a:t>                        -длина линейного сооружения</a:t>
            </a:r>
            <a:r>
              <a:rPr lang="ru-RU" sz="2200" i="1" kern="0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ru-RU" sz="2200" kern="0" dirty="0" smtClean="0">
                <a:solidFill>
                  <a:srgbClr val="000000"/>
                </a:solidFill>
                <a:cs typeface="Times New Roman" pitchFamily="18" charset="0"/>
              </a:rPr>
              <a:t>равно суммарной длине тех элементарных участков, через которых проходит проектируемой сооружение;</a:t>
            </a:r>
            <a:endParaRPr lang="ru-RU" sz="2200" kern="0" dirty="0" smtClean="0">
              <a:solidFill>
                <a:srgbClr val="000000"/>
              </a:solidFill>
            </a:endParaRPr>
          </a:p>
          <a:p>
            <a:pPr marL="0" lvl="1" indent="-268288" algn="just">
              <a:spcBef>
                <a:spcPts val="0"/>
              </a:spcBef>
              <a:buFont typeface="Wingdings" pitchFamily="2" charset="2"/>
              <a:buChar char="q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2200" i="1" kern="0" dirty="0" smtClean="0">
                <a:solidFill>
                  <a:srgbClr val="000000"/>
                </a:solidFill>
              </a:rPr>
              <a:t> </a:t>
            </a:r>
            <a:r>
              <a:rPr lang="en-US" sz="2200" i="1" kern="0" dirty="0" smtClean="0">
                <a:solidFill>
                  <a:srgbClr val="000000"/>
                </a:solidFill>
              </a:rPr>
              <a:t>c</a:t>
            </a:r>
            <a:r>
              <a:rPr lang="ru-RU" sz="2200" i="1" kern="0" dirty="0" smtClean="0">
                <a:solidFill>
                  <a:srgbClr val="000000"/>
                </a:solidFill>
                <a:cs typeface="Times New Roman" pitchFamily="18" charset="0"/>
              </a:rPr>
              <a:t> – </a:t>
            </a:r>
            <a:r>
              <a:rPr lang="ru-RU" sz="2200" kern="0" dirty="0" smtClean="0">
                <a:solidFill>
                  <a:srgbClr val="000000"/>
                </a:solidFill>
                <a:cs typeface="Times New Roman" pitchFamily="18" charset="0"/>
              </a:rPr>
              <a:t>удельная </a:t>
            </a:r>
            <a:r>
              <a:rPr lang="ru-RU" sz="2200" i="1" kern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200" kern="0" dirty="0" smtClean="0">
                <a:solidFill>
                  <a:srgbClr val="000000"/>
                </a:solidFill>
                <a:cs typeface="Times New Roman" pitchFamily="18" charset="0"/>
              </a:rPr>
              <a:t>стоимость </a:t>
            </a:r>
            <a:r>
              <a:rPr lang="ru-RU" sz="2200" kern="0" dirty="0" smtClean="0">
                <a:solidFill>
                  <a:srgbClr val="000000"/>
                </a:solidFill>
              </a:rPr>
              <a:t>ИК</a:t>
            </a:r>
            <a:r>
              <a:rPr lang="ru-RU" sz="2200" i="1" kern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200" kern="0" dirty="0" smtClean="0">
                <a:solidFill>
                  <a:srgbClr val="000000"/>
                </a:solidFill>
                <a:cs typeface="Times New Roman" pitchFamily="18" charset="0"/>
              </a:rPr>
              <a:t>и их монтажа (прокладка коммуникаций, наполнение и уплотнение коммуникаций) на участке </a:t>
            </a: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en-US" sz="2200" i="1" dirty="0" err="1" smtClean="0">
                <a:solidFill>
                  <a:schemeClr val="tx1"/>
                </a:solidFill>
              </a:rPr>
              <a:t>x</a:t>
            </a:r>
            <a:r>
              <a:rPr lang="en-US" sz="2200" i="1" baseline="-25000" dirty="0" err="1" smtClean="0">
                <a:solidFill>
                  <a:schemeClr val="tx1"/>
                </a:solidFill>
              </a:rPr>
              <a:t>ji</a:t>
            </a:r>
            <a:r>
              <a:rPr lang="en-US" sz="2200" i="1" dirty="0" err="1" smtClean="0">
                <a:solidFill>
                  <a:schemeClr val="tx1"/>
                </a:solidFill>
              </a:rPr>
              <a:t>,x</a:t>
            </a:r>
            <a:r>
              <a:rPr lang="en-US" sz="2200" i="1" baseline="-25000" dirty="0" err="1" smtClean="0">
                <a:solidFill>
                  <a:schemeClr val="tx1"/>
                </a:solidFill>
              </a:rPr>
              <a:t>j+k,i+r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ϵ</a:t>
            </a: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Ω</a:t>
            </a:r>
            <a:r>
              <a:rPr lang="ru-RU" sz="2200" dirty="0" smtClean="0">
                <a:solidFill>
                  <a:schemeClr val="tx1"/>
                </a:solidFill>
              </a:rPr>
              <a:t>;</a:t>
            </a:r>
            <a:endParaRPr lang="ru-RU" sz="2200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69875" lvl="1" indent="-268288" algn="just">
              <a:buFont typeface="Wingdings" pitchFamily="2" charset="2"/>
              <a:buChar char="q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2200" i="1" kern="0" dirty="0" smtClean="0">
                <a:solidFill>
                  <a:srgbClr val="000000"/>
                </a:solidFill>
              </a:rPr>
              <a:t> </a:t>
            </a:r>
            <a:r>
              <a:rPr lang="en-US" sz="2200" i="1" kern="0" dirty="0" smtClean="0">
                <a:solidFill>
                  <a:srgbClr val="000000"/>
                </a:solidFill>
              </a:rPr>
              <a:t>d</a:t>
            </a:r>
            <a:r>
              <a:rPr lang="ru-RU" sz="2200" i="1" kern="0" dirty="0" smtClean="0">
                <a:solidFill>
                  <a:srgbClr val="000000"/>
                </a:solidFill>
                <a:cs typeface="Times New Roman" pitchFamily="18" charset="0"/>
              </a:rPr>
              <a:t>– </a:t>
            </a:r>
            <a:r>
              <a:rPr lang="ru-RU" sz="2200" kern="0" dirty="0" smtClean="0">
                <a:solidFill>
                  <a:srgbClr val="000000"/>
                </a:solidFill>
                <a:cs typeface="Times New Roman" pitchFamily="18" charset="0"/>
              </a:rPr>
              <a:t>стоимость эксплуатации </a:t>
            </a:r>
            <a:r>
              <a:rPr lang="ru-RU" sz="2200" kern="0" dirty="0" smtClean="0">
                <a:solidFill>
                  <a:srgbClr val="000000"/>
                </a:solidFill>
              </a:rPr>
              <a:t>ИК (</a:t>
            </a:r>
            <a:r>
              <a:rPr lang="ru-RU" sz="2200" kern="0" dirty="0" smtClean="0">
                <a:solidFill>
                  <a:srgbClr val="000000"/>
                </a:solidFill>
                <a:cs typeface="Times New Roman" pitchFamily="18" charset="0"/>
              </a:rPr>
              <a:t>техническое обслуживание, ремонт, восстановление и т.д.</a:t>
            </a:r>
            <a:r>
              <a:rPr lang="ru-RU" sz="2200" kern="0" dirty="0" smtClean="0">
                <a:solidFill>
                  <a:srgbClr val="000000"/>
                </a:solidFill>
              </a:rPr>
              <a:t>) </a:t>
            </a:r>
            <a:r>
              <a:rPr lang="ru-RU" sz="2200" kern="0" dirty="0" smtClean="0">
                <a:solidFill>
                  <a:srgbClr val="000000"/>
                </a:solidFill>
                <a:cs typeface="Times New Roman" pitchFamily="18" charset="0"/>
              </a:rPr>
              <a:t>на участке </a:t>
            </a: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en-US" sz="2200" i="1" dirty="0" err="1" smtClean="0">
                <a:solidFill>
                  <a:schemeClr val="tx1"/>
                </a:solidFill>
              </a:rPr>
              <a:t>x</a:t>
            </a:r>
            <a:r>
              <a:rPr lang="en-US" sz="2200" i="1" baseline="-25000" dirty="0" err="1" smtClean="0">
                <a:solidFill>
                  <a:schemeClr val="tx1"/>
                </a:solidFill>
              </a:rPr>
              <a:t>ji</a:t>
            </a:r>
            <a:r>
              <a:rPr lang="en-US" sz="2200" i="1" dirty="0" err="1" smtClean="0">
                <a:solidFill>
                  <a:schemeClr val="tx1"/>
                </a:solidFill>
              </a:rPr>
              <a:t>,x</a:t>
            </a:r>
            <a:r>
              <a:rPr lang="en-US" sz="2200" i="1" baseline="-25000" dirty="0" err="1" smtClean="0">
                <a:solidFill>
                  <a:schemeClr val="tx1"/>
                </a:solidFill>
              </a:rPr>
              <a:t>j+k,i+r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ϵ</a:t>
            </a: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Ω</a:t>
            </a:r>
            <a:r>
              <a:rPr lang="ru-RU" sz="2200" dirty="0" smtClean="0">
                <a:solidFill>
                  <a:schemeClr val="tx1"/>
                </a:solidFill>
              </a:rPr>
              <a:t>.  </a:t>
            </a:r>
          </a:p>
          <a:p>
            <a:pPr marL="269875" lvl="1" indent="-268288" algn="just">
              <a:buFont typeface="Wingdings" pitchFamily="2" charset="2"/>
              <a:buChar char="q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тогда стоимость </a:t>
            </a:r>
            <a:r>
              <a:rPr lang="en-US" sz="2200" dirty="0" smtClean="0">
                <a:solidFill>
                  <a:schemeClr val="tx1"/>
                </a:solidFill>
              </a:rPr>
              <a:t>WS</a:t>
            </a:r>
            <a:r>
              <a:rPr lang="ru-RU" sz="2200" dirty="0" smtClean="0">
                <a:solidFill>
                  <a:schemeClr val="tx1"/>
                </a:solidFill>
              </a:rPr>
              <a:t> определяется как:</a:t>
            </a:r>
            <a:endParaRPr lang="en-US" sz="2300" kern="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1073" name="Object 1"/>
          <p:cNvGraphicFramePr>
            <a:graphicFrameLocks noChangeAspect="1"/>
          </p:cNvGraphicFramePr>
          <p:nvPr/>
        </p:nvGraphicFramePr>
        <p:xfrm>
          <a:off x="1043608" y="1700808"/>
          <a:ext cx="1440160" cy="51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8" name="Формула" r:id="rId3" imgW="1002960" imgH="355320" progId="Equation.3">
                  <p:embed/>
                </p:oleObj>
              </mc:Choice>
              <mc:Fallback>
                <p:oleObj name="Формула" r:id="rId3" imgW="1002960" imgH="35532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700808"/>
                        <a:ext cx="1440160" cy="5146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8" name="Object 15"/>
          <p:cNvGraphicFramePr>
            <a:graphicFrameLocks noChangeAspect="1"/>
          </p:cNvGraphicFramePr>
          <p:nvPr/>
        </p:nvGraphicFramePr>
        <p:xfrm>
          <a:off x="539552" y="4941168"/>
          <a:ext cx="8351837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9" name="Формула" r:id="rId5" imgW="3911400" imgH="482400" progId="Equation.3">
                  <p:embed/>
                </p:oleObj>
              </mc:Choice>
              <mc:Fallback>
                <p:oleObj name="Формула" r:id="rId5" imgW="3911400" imgH="4824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941168"/>
                        <a:ext cx="8351837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5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700" b="1" dirty="0" smtClean="0">
                <a:solidFill>
                  <a:schemeClr val="tx2"/>
                </a:solidFill>
              </a:rPr>
              <a:t>Взаимозависимость показателей  элементов  </a:t>
            </a:r>
            <a:r>
              <a:rPr lang="en-US" altLang="ru-RU" sz="3700" b="1" dirty="0" smtClean="0">
                <a:solidFill>
                  <a:schemeClr val="tx2"/>
                </a:solidFill>
              </a:rPr>
              <a:t>PS </a:t>
            </a:r>
            <a:r>
              <a:rPr lang="ru-RU" altLang="ru-RU" sz="3700" b="1" dirty="0" smtClean="0">
                <a:solidFill>
                  <a:schemeClr val="tx2"/>
                </a:solidFill>
              </a:rPr>
              <a:t>и </a:t>
            </a:r>
            <a:r>
              <a:rPr lang="en-US" altLang="ru-RU" sz="3700" b="1" dirty="0" smtClean="0">
                <a:solidFill>
                  <a:schemeClr val="tx2"/>
                </a:solidFill>
              </a:rPr>
              <a:t>WS</a:t>
            </a:r>
            <a:endParaRPr lang="ru-RU" altLang="ru-RU" sz="3700" b="1" dirty="0">
              <a:solidFill>
                <a:schemeClr val="tx2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57188" y="1285876"/>
            <a:ext cx="8031236" cy="358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lvl="1" indent="-268288" algn="just">
              <a:buFont typeface="Wingdings" pitchFamily="2" charset="2"/>
              <a:buChar char="q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1800" b="1" kern="0" dirty="0" smtClean="0">
                <a:solidFill>
                  <a:srgbClr val="000000"/>
                </a:solidFill>
                <a:cs typeface="Times New Roman" pitchFamily="18" charset="0"/>
              </a:rPr>
              <a:t>Выбранное ребро </a:t>
            </a:r>
            <a:r>
              <a:rPr lang="en-US" sz="1800" b="1" kern="0" dirty="0" smtClean="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US" sz="1800" b="1" dirty="0" smtClean="0">
                <a:solidFill>
                  <a:schemeClr val="tx1"/>
                </a:solidFill>
              </a:rPr>
              <a:t> ϵ</a:t>
            </a:r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cs typeface="Times New Roman" pitchFamily="18" charset="0"/>
              </a:rPr>
              <a:t>R </a:t>
            </a:r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графа </a:t>
            </a:r>
            <a:r>
              <a:rPr lang="en-US" sz="1800" b="1" dirty="0" smtClean="0">
                <a:solidFill>
                  <a:schemeClr val="tx1"/>
                </a:solidFill>
                <a:cs typeface="Times New Roman" pitchFamily="18" charset="0"/>
              </a:rPr>
              <a:t>WS</a:t>
            </a:r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800" b="1" kern="0" dirty="0" smtClean="0">
                <a:solidFill>
                  <a:srgbClr val="000000"/>
                </a:solidFill>
                <a:cs typeface="Times New Roman" pitchFamily="18" charset="0"/>
              </a:rPr>
              <a:t>определяет:</a:t>
            </a:r>
          </a:p>
          <a:p>
            <a:pPr marL="269875" lvl="1" indent="-268288" algn="just">
              <a:buFont typeface="Wingdings" pitchFamily="2" charset="2"/>
              <a:buChar char="q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US" sz="1800" i="1" dirty="0" err="1" smtClean="0">
                <a:solidFill>
                  <a:schemeClr val="tx1"/>
                </a:solidFill>
                <a:cs typeface="Times New Roman" pitchFamily="18" charset="0"/>
              </a:rPr>
              <a:t>a</a:t>
            </a:r>
            <a:r>
              <a:rPr lang="en-US" sz="1800" i="1" baseline="-25000" dirty="0" err="1" smtClean="0">
                <a:solidFill>
                  <a:schemeClr val="tx1"/>
                </a:solidFill>
                <a:cs typeface="Times New Roman" pitchFamily="18" charset="0"/>
              </a:rPr>
              <a:t>r</a:t>
            </a:r>
            <a:r>
              <a:rPr lang="en-US" sz="1800" i="1" kern="0" dirty="0" smtClean="0">
                <a:solidFill>
                  <a:srgbClr val="000000"/>
                </a:solidFill>
                <a:cs typeface="Times New Roman" pitchFamily="18" charset="0"/>
              </a:rPr>
              <a:t>(v)–</a:t>
            </a:r>
            <a:r>
              <a:rPr lang="ru-RU" sz="1800" kern="0" dirty="0" smtClean="0">
                <a:solidFill>
                  <a:srgbClr val="000000"/>
                </a:solidFill>
                <a:cs typeface="Times New Roman" pitchFamily="18" charset="0"/>
              </a:rPr>
              <a:t>стоимость подготовительных и земляных работ (рытье траншеи, подготовка трасс, стр.опор и т.д.) на участке </a:t>
            </a:r>
            <a:r>
              <a:rPr lang="en-US" sz="1800" i="1" dirty="0" smtClean="0">
                <a:solidFill>
                  <a:schemeClr val="tx1"/>
                </a:solidFill>
              </a:rPr>
              <a:t>vϵ</a:t>
            </a:r>
            <a:r>
              <a:rPr lang="ru-RU" sz="1800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</a:rPr>
              <a:t>V</a:t>
            </a:r>
            <a:r>
              <a:rPr lang="ru-RU" sz="1800" kern="0" dirty="0" smtClean="0">
                <a:solidFill>
                  <a:srgbClr val="000000"/>
                </a:solidFill>
                <a:cs typeface="Times New Roman" pitchFamily="18" charset="0"/>
              </a:rPr>
              <a:t>; </a:t>
            </a:r>
          </a:p>
          <a:p>
            <a:pPr marL="269875" lvl="1" indent="-268288" algn="just">
              <a:buFont typeface="Wingdings" pitchFamily="2" charset="2"/>
              <a:buChar char="q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US" sz="1800" i="1" kern="0" dirty="0" err="1" smtClean="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 sz="1800" i="1" baseline="-25000" dirty="0" err="1" smtClean="0">
                <a:solidFill>
                  <a:schemeClr val="tx1"/>
                </a:solidFill>
                <a:cs typeface="Times New Roman" pitchFamily="18" charset="0"/>
              </a:rPr>
              <a:t>r</a:t>
            </a:r>
            <a:r>
              <a:rPr lang="en-US" sz="1800" i="1" kern="0" dirty="0" smtClean="0">
                <a:solidFill>
                  <a:srgbClr val="000000"/>
                </a:solidFill>
                <a:cs typeface="Times New Roman" pitchFamily="18" charset="0"/>
              </a:rPr>
              <a:t>(v)– </a:t>
            </a:r>
            <a:r>
              <a:rPr lang="ru-RU" sz="1800" kern="0" dirty="0" smtClean="0">
                <a:solidFill>
                  <a:srgbClr val="000000"/>
                </a:solidFill>
                <a:cs typeface="Times New Roman" pitchFamily="18" charset="0"/>
              </a:rPr>
              <a:t>стоимость земли и аренды ресурсов на участке </a:t>
            </a:r>
            <a:r>
              <a:rPr lang="en-US" sz="1800" i="1" dirty="0" smtClean="0">
                <a:solidFill>
                  <a:schemeClr val="tx1"/>
                </a:solidFill>
              </a:rPr>
              <a:t>vϵ</a:t>
            </a:r>
            <a:r>
              <a:rPr lang="ru-RU" sz="1800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</a:rPr>
              <a:t>V</a:t>
            </a:r>
            <a:r>
              <a:rPr lang="en-US" sz="1800" kern="0" dirty="0" smtClean="0">
                <a:solidFill>
                  <a:srgbClr val="000000"/>
                </a:solidFill>
                <a:cs typeface="Times New Roman" pitchFamily="18" charset="0"/>
              </a:rPr>
              <a:t>;</a:t>
            </a:r>
          </a:p>
          <a:p>
            <a:pPr marL="0" lvl="1" indent="-268288" algn="just">
              <a:spcBef>
                <a:spcPts val="0"/>
              </a:spcBef>
              <a:buFont typeface="Wingdings" pitchFamily="2" charset="2"/>
              <a:buChar char="q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1800" b="1" kern="0" dirty="0" smtClean="0">
                <a:solidFill>
                  <a:srgbClr val="000000"/>
                </a:solidFill>
                <a:cs typeface="Times New Roman" pitchFamily="18" charset="0"/>
              </a:rPr>
              <a:t>Выбранная трасса </a:t>
            </a:r>
            <a:r>
              <a:rPr lang="en-US" sz="1800" b="1" i="1" dirty="0" smtClean="0">
                <a:solidFill>
                  <a:schemeClr val="tx1"/>
                </a:solidFill>
              </a:rPr>
              <a:t>vϵ</a:t>
            </a:r>
            <a:r>
              <a:rPr lang="ru-RU" sz="18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chemeClr val="tx1"/>
                </a:solidFill>
              </a:rPr>
              <a:t>V</a:t>
            </a:r>
            <a:r>
              <a:rPr lang="ru-RU" sz="1800" b="1" i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графа</a:t>
            </a:r>
            <a:r>
              <a:rPr lang="ru-RU" sz="1800" b="1" i="1" dirty="0" smtClean="0">
                <a:solidFill>
                  <a:schemeClr val="tx1"/>
                </a:solidFill>
              </a:rPr>
              <a:t> </a:t>
            </a:r>
            <a:r>
              <a:rPr lang="en-US" sz="1800" b="1" i="1" dirty="0" smtClean="0">
                <a:solidFill>
                  <a:schemeClr val="tx1"/>
                </a:solidFill>
              </a:rPr>
              <a:t>PS </a:t>
            </a:r>
            <a:r>
              <a:rPr lang="ru-RU" sz="1800" b="1" kern="0" dirty="0" smtClean="0">
                <a:solidFill>
                  <a:srgbClr val="000000"/>
                </a:solidFill>
                <a:cs typeface="Times New Roman" pitchFamily="18" charset="0"/>
              </a:rPr>
              <a:t>определяет: </a:t>
            </a:r>
          </a:p>
          <a:p>
            <a:pPr marL="0" lvl="1" indent="-268288" algn="just">
              <a:spcBef>
                <a:spcPts val="0"/>
              </a:spcBef>
              <a:buFont typeface="Wingdings" pitchFamily="2" charset="2"/>
              <a:buChar char="q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1800" i="1" dirty="0" smtClean="0">
                <a:solidFill>
                  <a:schemeClr val="tx1"/>
                </a:solidFill>
                <a:cs typeface="Times New Roman" pitchFamily="18" charset="0"/>
              </a:rPr>
              <a:t>с</a:t>
            </a:r>
            <a:r>
              <a:rPr lang="en-US" sz="1800" i="1" baseline="-25000" dirty="0" smtClean="0">
                <a:solidFill>
                  <a:schemeClr val="tx1"/>
                </a:solidFill>
                <a:cs typeface="Times New Roman" pitchFamily="18" charset="0"/>
              </a:rPr>
              <a:t>v</a:t>
            </a:r>
            <a:r>
              <a:rPr lang="en-US" sz="1800" i="1" kern="0" dirty="0" smtClean="0">
                <a:solidFill>
                  <a:srgbClr val="000000"/>
                </a:solidFill>
                <a:cs typeface="Times New Roman" pitchFamily="18" charset="0"/>
              </a:rPr>
              <a:t>(r) – </a:t>
            </a:r>
            <a:r>
              <a:rPr lang="ru-RU" sz="1800" kern="0" dirty="0" smtClean="0">
                <a:solidFill>
                  <a:srgbClr val="000000"/>
                </a:solidFill>
                <a:cs typeface="Times New Roman" pitchFamily="18" charset="0"/>
              </a:rPr>
              <a:t>стоимость оборудования и их монтажа на участке </a:t>
            </a:r>
            <a:r>
              <a:rPr lang="en-US" sz="1800" i="1" dirty="0" smtClean="0">
                <a:solidFill>
                  <a:schemeClr val="tx1"/>
                </a:solidFill>
              </a:rPr>
              <a:t>vϵ</a:t>
            </a:r>
            <a:r>
              <a:rPr lang="ru-RU" sz="1800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</a:rPr>
              <a:t>V</a:t>
            </a:r>
            <a:r>
              <a:rPr lang="ru-RU" sz="1800" dirty="0" smtClean="0">
                <a:solidFill>
                  <a:schemeClr val="tx1"/>
                </a:solidFill>
              </a:rPr>
              <a:t>;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lvl="1" indent="-268288" algn="just">
              <a:spcBef>
                <a:spcPts val="0"/>
              </a:spcBef>
              <a:buFont typeface="Wingdings" pitchFamily="2" charset="2"/>
              <a:buChar char="q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US" sz="1800" i="1" dirty="0" err="1" smtClean="0">
                <a:solidFill>
                  <a:schemeClr val="tx1"/>
                </a:solidFill>
                <a:cs typeface="Times New Roman" pitchFamily="18" charset="0"/>
              </a:rPr>
              <a:t>d</a:t>
            </a:r>
            <a:r>
              <a:rPr lang="en-US" sz="1800" i="1" baseline="-25000" dirty="0" err="1" smtClean="0">
                <a:solidFill>
                  <a:schemeClr val="tx1"/>
                </a:solidFill>
                <a:cs typeface="Times New Roman" pitchFamily="18" charset="0"/>
              </a:rPr>
              <a:t>v</a:t>
            </a:r>
            <a:r>
              <a:rPr lang="en-US" sz="1800" i="1" kern="0" dirty="0" smtClean="0">
                <a:solidFill>
                  <a:srgbClr val="000000"/>
                </a:solidFill>
                <a:cs typeface="Times New Roman" pitchFamily="18" charset="0"/>
              </a:rPr>
              <a:t>(r)–</a:t>
            </a:r>
            <a:r>
              <a:rPr lang="ru-RU" sz="1800" kern="0" dirty="0" smtClean="0">
                <a:solidFill>
                  <a:srgbClr val="000000"/>
                </a:solidFill>
                <a:cs typeface="Times New Roman" pitchFamily="18" charset="0"/>
              </a:rPr>
              <a:t>стоимость эксплуатационных работ (техническое обслуживание, ремонт, восстановление и т.д.) на участке </a:t>
            </a:r>
            <a:r>
              <a:rPr lang="en-US" sz="1800" i="1" dirty="0" smtClean="0">
                <a:solidFill>
                  <a:schemeClr val="tx1"/>
                </a:solidFill>
              </a:rPr>
              <a:t>vϵ</a:t>
            </a:r>
            <a:r>
              <a:rPr lang="ru-RU" sz="1800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</a:rPr>
              <a:t>V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</a:p>
          <a:p>
            <a:pPr marL="0" lvl="1" indent="-268288" algn="just">
              <a:spcBef>
                <a:spcPts val="0"/>
              </a:spcBef>
              <a:buFont typeface="Wingdings" pitchFamily="2" charset="2"/>
              <a:buChar char="q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Тогда стоимость гиперсети </a:t>
            </a:r>
            <a:r>
              <a:rPr lang="en-US" sz="1800" b="1" dirty="0" smtClean="0">
                <a:solidFill>
                  <a:schemeClr val="tx1"/>
                </a:solidFill>
                <a:cs typeface="Times New Roman" pitchFamily="18" charset="0"/>
              </a:rPr>
              <a:t>S </a:t>
            </a:r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определяется следующим функционалом: </a:t>
            </a:r>
          </a:p>
          <a:p>
            <a:pPr marL="2646362" lvl="8" algn="just"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           (1)</a:t>
            </a:r>
            <a:endParaRPr lang="ru-RU" sz="18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lvl="1" indent="-268288" algn="just">
              <a:spcBef>
                <a:spcPts val="0"/>
              </a:spcBef>
              <a:buFont typeface="Wingdings" pitchFamily="2" charset="2"/>
              <a:buChar char="q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lang="ru-RU" sz="18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lvl="1" indent="-268288" algn="just">
              <a:spcBef>
                <a:spcPts val="0"/>
              </a:spcBef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где </a:t>
            </a: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</a:t>
            </a:r>
            <a:r>
              <a:rPr lang="ru-RU" sz="1800" i="1" baseline="-25000" dirty="0" smtClean="0">
                <a:solidFill>
                  <a:schemeClr val="tx1"/>
                </a:solidFill>
                <a:cs typeface="Times New Roman" pitchFamily="18" charset="0"/>
              </a:rPr>
              <a:t>1</a:t>
            </a: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 и </a:t>
            </a:r>
            <a:r>
              <a:rPr lang="ru-RU" sz="1800" i="1" baseline="-25000" dirty="0" smtClean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 - коэффициенты дисконтирования;</a:t>
            </a:r>
            <a:endParaRPr lang="ru-RU" sz="1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lvl="1" indent="-268288" algn="just">
              <a:spcBef>
                <a:spcPts val="0"/>
              </a:spcBef>
              <a:buFont typeface="Wingdings" pitchFamily="2" charset="2"/>
              <a:buChar char="q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Отметим, </a:t>
            </a:r>
            <a:r>
              <a:rPr lang="ru-RU" sz="1800" dirty="0" smtClean="0">
                <a:solidFill>
                  <a:schemeClr val="tx1"/>
                </a:solidFill>
              </a:rPr>
              <a:t>что незначительное изменение в направление трасс (ветви графа </a:t>
            </a:r>
            <a:r>
              <a:rPr lang="en-US" sz="1800" dirty="0" smtClean="0">
                <a:solidFill>
                  <a:schemeClr val="tx1"/>
                </a:solidFill>
              </a:rPr>
              <a:t>PS)</a:t>
            </a:r>
            <a:r>
              <a:rPr lang="ru-RU" sz="1800" dirty="0" smtClean="0">
                <a:solidFill>
                  <a:schemeClr val="tx1"/>
                </a:solidFill>
              </a:rPr>
              <a:t> может привести  к существенному изменению </a:t>
            </a:r>
            <a:r>
              <a:rPr lang="en-US" sz="1800" dirty="0" smtClean="0">
                <a:solidFill>
                  <a:schemeClr val="tx1"/>
                </a:solidFill>
              </a:rPr>
              <a:t>(1).</a:t>
            </a:r>
            <a:r>
              <a:rPr lang="ru-RU" sz="1800" dirty="0" smtClean="0">
                <a:solidFill>
                  <a:schemeClr val="tx1"/>
                </a:solidFill>
              </a:rPr>
              <a:t> Поэтому на этапе построения </a:t>
            </a:r>
            <a:r>
              <a:rPr lang="en-US" sz="1800" dirty="0" smtClean="0">
                <a:solidFill>
                  <a:schemeClr val="tx1"/>
                </a:solidFill>
              </a:rPr>
              <a:t>PS</a:t>
            </a:r>
            <a:r>
              <a:rPr lang="ru-RU" sz="1800" dirty="0" smtClean="0">
                <a:solidFill>
                  <a:schemeClr val="tx1"/>
                </a:solidFill>
              </a:rPr>
              <a:t> должны быть учтены основные факторы от которых в значительной степени зависит выбор направления трассы для прокладки сетей.</a:t>
            </a:r>
            <a:endParaRPr lang="ru-RU" sz="1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680971"/>
              </p:ext>
            </p:extLst>
          </p:nvPr>
        </p:nvGraphicFramePr>
        <p:xfrm>
          <a:off x="755576" y="3789040"/>
          <a:ext cx="69310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7" name="Формула" r:id="rId3" imgW="3708360" imgH="355320" progId="Equation.3">
                  <p:embed/>
                </p:oleObj>
              </mc:Choice>
              <mc:Fallback>
                <p:oleObj name="Формула" r:id="rId3" imgW="3708360" imgH="3553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789040"/>
                        <a:ext cx="693102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chemeClr val="tx2"/>
                </a:solidFill>
              </a:rPr>
              <a:t>Факторы, влияющие на строительство сетей</a:t>
            </a:r>
            <a:endParaRPr lang="ru-RU" altLang="ru-RU" sz="4000" b="1" dirty="0">
              <a:solidFill>
                <a:schemeClr val="tx2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23528" y="1556792"/>
            <a:ext cx="7920037" cy="465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algn="just"/>
            <a:r>
              <a:rPr lang="en-US" altLang="ru-RU" sz="2400" u="sng" dirty="0" smtClean="0">
                <a:solidFill>
                  <a:schemeClr val="tx1"/>
                </a:solidFill>
              </a:rPr>
              <a:t>I </a:t>
            </a:r>
            <a:r>
              <a:rPr lang="ru-RU" altLang="ru-RU" sz="2400" u="sng" dirty="0" smtClean="0">
                <a:solidFill>
                  <a:schemeClr val="tx1"/>
                </a:solidFill>
              </a:rPr>
              <a:t>группа (направление прокладки коммуникаций):</a:t>
            </a:r>
          </a:p>
          <a:p>
            <a:pPr marL="360363" indent="-360363" algn="just">
              <a:buFont typeface="Wingdings" pitchFamily="2" charset="2"/>
              <a:buChar char="q"/>
            </a:pPr>
            <a:r>
              <a:rPr lang="ru-RU" altLang="ru-RU" sz="2400" dirty="0" smtClean="0">
                <a:solidFill>
                  <a:schemeClr val="tx1"/>
                </a:solidFill>
              </a:rPr>
              <a:t>вид и назначение проектируемой сети;</a:t>
            </a:r>
          </a:p>
          <a:p>
            <a:pPr marL="360363" indent="-360363" algn="just">
              <a:buFont typeface="Wingdings" pitchFamily="2" charset="2"/>
              <a:buChar char="q"/>
            </a:pPr>
            <a:r>
              <a:rPr lang="ru-RU" altLang="ru-RU" sz="2400" dirty="0" smtClean="0">
                <a:solidFill>
                  <a:schemeClr val="tx1"/>
                </a:solidFill>
              </a:rPr>
              <a:t>высотные характеристики или рельеф местности;</a:t>
            </a:r>
          </a:p>
          <a:p>
            <a:pPr marL="360363" indent="-360363" algn="just">
              <a:buFont typeface="Wingdings" pitchFamily="2" charset="2"/>
              <a:buChar char="q"/>
            </a:pPr>
            <a:r>
              <a:rPr lang="ru-RU" altLang="ru-RU" sz="2400" dirty="0" smtClean="0">
                <a:solidFill>
                  <a:schemeClr val="tx1"/>
                </a:solidFill>
              </a:rPr>
              <a:t>природные и ситуационные препятствия на местности;</a:t>
            </a:r>
          </a:p>
          <a:p>
            <a:pPr marL="360363" indent="-360363" algn="just"/>
            <a:endParaRPr lang="ru-RU" altLang="ru-RU" sz="2400" u="sng" dirty="0" smtClean="0">
              <a:solidFill>
                <a:schemeClr val="tx1"/>
              </a:solidFill>
            </a:endParaRPr>
          </a:p>
          <a:p>
            <a:pPr marL="360363" indent="-360363" algn="just"/>
            <a:r>
              <a:rPr lang="en-US" altLang="ru-RU" sz="2400" u="sng" dirty="0" smtClean="0">
                <a:solidFill>
                  <a:schemeClr val="tx1"/>
                </a:solidFill>
              </a:rPr>
              <a:t>II</a:t>
            </a:r>
            <a:r>
              <a:rPr lang="ru-RU" altLang="ru-RU" sz="2400" u="sng" dirty="0" smtClean="0">
                <a:solidFill>
                  <a:schemeClr val="tx1"/>
                </a:solidFill>
              </a:rPr>
              <a:t> группа (взаимное расположение различных сетей):</a:t>
            </a:r>
          </a:p>
          <a:p>
            <a:pPr marL="360363" indent="-360363" algn="just">
              <a:buFont typeface="Wingdings" pitchFamily="2" charset="2"/>
              <a:buChar char="q"/>
            </a:pPr>
            <a:r>
              <a:rPr lang="ru-RU" altLang="ru-RU" sz="2400" dirty="0" smtClean="0">
                <a:solidFill>
                  <a:schemeClr val="tx1"/>
                </a:solidFill>
              </a:rPr>
              <a:t>предельно допустимый размер траншеи (трасс) и проектируемой коммуникации;</a:t>
            </a:r>
          </a:p>
          <a:p>
            <a:pPr marL="360363" indent="-360363" algn="just">
              <a:buFont typeface="Wingdings" pitchFamily="2" charset="2"/>
              <a:buChar char="q"/>
            </a:pPr>
            <a:r>
              <a:rPr lang="ru-RU" altLang="ru-RU" sz="2400" dirty="0" smtClean="0">
                <a:solidFill>
                  <a:schemeClr val="tx1"/>
                </a:solidFill>
              </a:rPr>
              <a:t>нормативное расстояние между инженерными сетями различного назначения;</a:t>
            </a:r>
          </a:p>
          <a:p>
            <a:pPr marL="360363" indent="-360363" algn="just">
              <a:buFont typeface="Wingdings" pitchFamily="2" charset="2"/>
              <a:buChar char="q"/>
            </a:pPr>
            <a:r>
              <a:rPr lang="ru-RU" altLang="ru-RU" sz="2400" dirty="0" smtClean="0">
                <a:solidFill>
                  <a:schemeClr val="tx1"/>
                </a:solidFill>
              </a:rPr>
              <a:t>взаимное расположение различных инженерных сетей прокладываемых в одной трассе;</a:t>
            </a:r>
          </a:p>
          <a:p>
            <a:pPr marL="360363" indent="-360363" algn="just">
              <a:buFont typeface="Wingdings" pitchFamily="2" charset="2"/>
              <a:buChar char="q"/>
            </a:pPr>
            <a:endParaRPr lang="ru-RU" altLang="ru-RU" sz="2400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ru-RU" sz="22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Номер слайда 1"/>
          <p:cNvSpPr>
            <a:spLocks noGrp="1"/>
          </p:cNvSpPr>
          <p:nvPr>
            <p:ph type="sldNum" sz="quarter" idx="12"/>
          </p:nvPr>
        </p:nvSpPr>
        <p:spPr>
          <a:ln>
            <a:miter lim="800000"/>
          </a:ln>
        </p:spPr>
        <p:txBody>
          <a:bodyPr tIns="45720" bIns="45720"/>
          <a:lstStyle/>
          <a:p>
            <a:pPr>
              <a:buFont typeface="Times New Roman" pitchFamily="18" charset="0"/>
              <a:buNone/>
              <a:defRPr/>
            </a:pPr>
            <a:fld id="{B3169D0D-A829-4695-A480-7E15AE9C7E81}" type="slidenum">
              <a:rPr lang="ru-RU" smtClean="0">
                <a:latin typeface="Times New Roman" pitchFamily="18" charset="0"/>
              </a:rPr>
              <a:pPr>
                <a:buFont typeface="Times New Roman" pitchFamily="18" charset="0"/>
                <a:buNone/>
                <a:defRPr/>
              </a:pPr>
              <a:t>17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130" name="Содержимое 2"/>
          <p:cNvSpPr txBox="1">
            <a:spLocks/>
          </p:cNvSpPr>
          <p:nvPr/>
        </p:nvSpPr>
        <p:spPr bwMode="auto">
          <a:xfrm>
            <a:off x="500034" y="1500174"/>
            <a:ext cx="835818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800" u="sng" dirty="0" smtClean="0">
                <a:solidFill>
                  <a:schemeClr val="tx1"/>
                </a:solidFill>
                <a:cs typeface="Times New Roman" pitchFamily="18" charset="0"/>
              </a:rPr>
              <a:t>Обозначения:</a:t>
            </a: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  <a:p>
            <a:pPr marL="182563" indent="-182563" algn="just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400" i="1" dirty="0">
                <a:solidFill>
                  <a:schemeClr val="tx1"/>
                </a:solidFill>
                <a:sym typeface="Symbol"/>
              </a:rPr>
              <a:t></a:t>
            </a:r>
            <a:r>
              <a:rPr lang="ru-RU" sz="2400" i="1" dirty="0">
                <a:solidFill>
                  <a:srgbClr val="000000"/>
                </a:solidFill>
                <a:cs typeface="Times New Roman" pitchFamily="18" charset="0"/>
                <a:sym typeface="Symbol"/>
              </a:rPr>
              <a:t> - </a:t>
            </a:r>
            <a:r>
              <a:rPr lang="ru-RU" sz="2000" dirty="0">
                <a:solidFill>
                  <a:schemeClr val="tx1"/>
                </a:solidFill>
              </a:rPr>
              <a:t>угол между отрезка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182563" indent="-182563"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соединяющего </a:t>
            </a:r>
            <a:r>
              <a:rPr lang="ru-RU" sz="2000" dirty="0">
                <a:solidFill>
                  <a:schemeClr val="tx1"/>
                </a:solidFill>
              </a:rPr>
              <a:t>некоторых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182563" indent="-182563"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пар </a:t>
            </a:r>
            <a:r>
              <a:rPr lang="ru-RU" sz="2000" dirty="0">
                <a:solidFill>
                  <a:schemeClr val="tx1"/>
                </a:solidFill>
              </a:rPr>
              <a:t>узлов </a:t>
            </a:r>
            <a:r>
              <a:rPr lang="ru-RU" sz="2000" dirty="0" smtClean="0">
                <a:solidFill>
                  <a:schemeClr val="tx1"/>
                </a:solidFill>
              </a:rPr>
              <a:t>и </a:t>
            </a:r>
            <a:r>
              <a:rPr lang="ru-RU" sz="2000" dirty="0">
                <a:solidFill>
                  <a:schemeClr val="tx1"/>
                </a:solidFill>
              </a:rPr>
              <a:t>горизонтальной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182563" indent="-182563"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поверхность </a:t>
            </a:r>
            <a:r>
              <a:rPr lang="ru-RU" sz="2000" dirty="0" smtClean="0">
                <a:solidFill>
                  <a:schemeClr val="tx1"/>
                </a:solidFill>
                <a:sym typeface="Symbol"/>
              </a:rPr>
              <a:t>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  <a:endParaRPr lang="ru-RU" sz="2000" dirty="0">
              <a:solidFill>
                <a:schemeClr val="tx1"/>
              </a:solidFill>
            </a:endParaRPr>
          </a:p>
          <a:p>
            <a:pPr marL="182563" indent="-182563" algn="just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000" i="1" dirty="0">
                <a:solidFill>
                  <a:schemeClr val="tx1"/>
                </a:solidFill>
                <a:sym typeface="Symbol"/>
              </a:rPr>
              <a:t></a:t>
            </a:r>
            <a:r>
              <a:rPr lang="en-US" sz="2000" baseline="-25000" dirty="0">
                <a:solidFill>
                  <a:schemeClr val="tx1"/>
                </a:solidFill>
              </a:rPr>
              <a:t>up</a:t>
            </a:r>
            <a:r>
              <a:rPr lang="ru-RU" sz="2000" dirty="0">
                <a:solidFill>
                  <a:schemeClr val="tx1"/>
                </a:solidFill>
              </a:rPr>
              <a:t> - предельно допустимый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182563" indent="-182563"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угол </a:t>
            </a:r>
            <a:r>
              <a:rPr lang="ru-RU" sz="2000" dirty="0">
                <a:solidFill>
                  <a:schemeClr val="tx1"/>
                </a:solidFill>
              </a:rPr>
              <a:t>проложения </a:t>
            </a:r>
            <a:r>
              <a:rPr lang="ru-RU" sz="2000" dirty="0" smtClean="0">
                <a:solidFill>
                  <a:schemeClr val="tx1"/>
                </a:solidFill>
              </a:rPr>
              <a:t>коммуникации</a:t>
            </a:r>
          </a:p>
          <a:p>
            <a:pPr marL="182563" indent="-182563"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вверх </a:t>
            </a:r>
            <a:r>
              <a:rPr lang="ru-RU" sz="2000" dirty="0">
                <a:solidFill>
                  <a:schemeClr val="tx1"/>
                </a:solidFill>
              </a:rPr>
              <a:t>по склону;</a:t>
            </a:r>
          </a:p>
          <a:p>
            <a:pPr marL="182563" indent="-182563" algn="just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000" i="1" dirty="0">
                <a:solidFill>
                  <a:schemeClr val="tx1"/>
                </a:solidFill>
                <a:sym typeface="Symbol"/>
              </a:rPr>
              <a:t></a:t>
            </a:r>
            <a:r>
              <a:rPr lang="en-US" sz="2000" baseline="-25000" dirty="0">
                <a:solidFill>
                  <a:schemeClr val="tx1"/>
                </a:solidFill>
              </a:rPr>
              <a:t>down</a:t>
            </a:r>
            <a:r>
              <a:rPr lang="ru-RU" sz="2000" dirty="0">
                <a:solidFill>
                  <a:schemeClr val="tx1"/>
                </a:solidFill>
              </a:rPr>
              <a:t>  - предельно допустимый угол проложения </a:t>
            </a:r>
            <a:r>
              <a:rPr lang="ru-RU" sz="2000" dirty="0" smtClean="0">
                <a:solidFill>
                  <a:schemeClr val="tx1"/>
                </a:solidFill>
              </a:rPr>
              <a:t>коммуникации </a:t>
            </a:r>
            <a:r>
              <a:rPr lang="ru-RU" sz="2000" dirty="0">
                <a:solidFill>
                  <a:schemeClr val="tx1"/>
                </a:solidFill>
              </a:rPr>
              <a:t>вниз по </a:t>
            </a:r>
            <a:r>
              <a:rPr lang="ru-RU" sz="2000" dirty="0" smtClean="0">
                <a:solidFill>
                  <a:schemeClr val="tx1"/>
                </a:solidFill>
              </a:rPr>
              <a:t>склону;</a:t>
            </a:r>
            <a:endParaRPr lang="ru-RU" sz="2000" dirty="0">
              <a:solidFill>
                <a:schemeClr val="tx1"/>
              </a:solidFill>
            </a:endParaRPr>
          </a:p>
          <a:p>
            <a:pPr marL="182563" indent="-182563" algn="just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000" i="1" dirty="0">
                <a:solidFill>
                  <a:schemeClr val="tx1"/>
                </a:solidFill>
                <a:sym typeface="Symbol"/>
              </a:rPr>
              <a:t></a:t>
            </a:r>
            <a:r>
              <a:rPr lang="en-US" sz="2000" baseline="-25000" dirty="0">
                <a:solidFill>
                  <a:schemeClr val="tx1"/>
                </a:solidFill>
              </a:rPr>
              <a:t>side</a:t>
            </a:r>
            <a:r>
              <a:rPr lang="ru-RU" sz="2000" dirty="0">
                <a:solidFill>
                  <a:schemeClr val="tx1"/>
                </a:solidFill>
              </a:rPr>
              <a:t> - предельно допустимый угол проложения </a:t>
            </a:r>
            <a:r>
              <a:rPr lang="ru-RU" sz="2000" dirty="0" smtClean="0">
                <a:solidFill>
                  <a:schemeClr val="tx1"/>
                </a:solidFill>
              </a:rPr>
              <a:t>коммуникации горизонтально по поверхности склону.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Очевидно, </a:t>
            </a:r>
            <a:r>
              <a:rPr lang="ru-RU" sz="2000" dirty="0">
                <a:solidFill>
                  <a:schemeClr val="tx1"/>
                </a:solidFill>
              </a:rPr>
              <a:t>что </a:t>
            </a:r>
            <a:r>
              <a:rPr lang="ru-RU" sz="2000" dirty="0" smtClean="0">
                <a:solidFill>
                  <a:schemeClr val="tx1"/>
                </a:solidFill>
              </a:rPr>
              <a:t>в большинстве случаев (кроме сетей электросвязи и электропередач) </a:t>
            </a:r>
            <a:r>
              <a:rPr lang="en-US" sz="2000" dirty="0" smtClean="0">
                <a:solidFill>
                  <a:schemeClr val="tx1"/>
                </a:solidFill>
              </a:rPr>
              <a:t>{</a:t>
            </a:r>
            <a:r>
              <a:rPr lang="en-US" sz="2000" i="1" dirty="0" smtClean="0">
                <a:solidFill>
                  <a:schemeClr val="tx1"/>
                </a:solidFill>
                <a:sym typeface="Symbol"/>
              </a:rPr>
              <a:t></a:t>
            </a:r>
            <a:r>
              <a:rPr lang="en-US" sz="2000" baseline="-25000" dirty="0">
                <a:solidFill>
                  <a:schemeClr val="tx1"/>
                </a:solidFill>
              </a:rPr>
              <a:t>up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en-US" sz="2000" i="1" dirty="0">
                <a:solidFill>
                  <a:schemeClr val="tx1"/>
                </a:solidFill>
                <a:sym typeface="Symbol"/>
              </a:rPr>
              <a:t></a:t>
            </a:r>
            <a:r>
              <a:rPr lang="en-US" sz="2000" baseline="-25000" dirty="0">
                <a:solidFill>
                  <a:schemeClr val="tx1"/>
                </a:solidFill>
              </a:rPr>
              <a:t>down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en-US" sz="2000" i="1" dirty="0">
                <a:solidFill>
                  <a:schemeClr val="tx1"/>
                </a:solidFill>
                <a:sym typeface="Symbol"/>
              </a:rPr>
              <a:t></a:t>
            </a:r>
            <a:r>
              <a:rPr lang="en-US" sz="2000" baseline="-25000" dirty="0" smtClean="0">
                <a:solidFill>
                  <a:schemeClr val="tx1"/>
                </a:solidFill>
              </a:rPr>
              <a:t>side</a:t>
            </a:r>
            <a:r>
              <a:rPr lang="en-US" sz="2000" dirty="0" smtClean="0">
                <a:solidFill>
                  <a:schemeClr val="tx1"/>
                </a:solidFill>
              </a:rPr>
              <a:t>}&lt; 90</a:t>
            </a:r>
            <a:r>
              <a:rPr lang="en-US" sz="2000" baseline="30000" dirty="0" smtClean="0">
                <a:solidFill>
                  <a:schemeClr val="tx1"/>
                </a:solidFill>
              </a:rPr>
              <a:t>0</a:t>
            </a:r>
            <a:r>
              <a:rPr lang="ru-RU" sz="2000" baseline="30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baseline="30000" dirty="0" smtClean="0">
              <a:solidFill>
                <a:schemeClr val="tx1"/>
              </a:solidFill>
            </a:endParaRPr>
          </a:p>
          <a:p>
            <a:pPr marL="182563" indent="-182563" algn="just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3556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0700" y="1285875"/>
            <a:ext cx="36226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5"/>
          <p:cNvSpPr>
            <a:spLocks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chemeClr val="tx2"/>
                </a:solidFill>
              </a:rPr>
              <a:t>Направление прокалки коммуникаций</a:t>
            </a:r>
            <a:endParaRPr lang="ru-RU" altLang="ru-RU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C30DAD08-950C-43AC-B110-BAF59DE2E006}" type="slidenum">
              <a:rPr lang="ru-RU" smtClean="0">
                <a:latin typeface="Times New Roman" pitchFamily="18" charset="0"/>
              </a:rPr>
              <a:pPr>
                <a:buFont typeface="Times New Roman" pitchFamily="18" charset="0"/>
                <a:buNone/>
                <a:defRPr/>
              </a:pPr>
              <a:t>18</a:t>
            </a:fld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24581" name="Содержимое 2"/>
          <p:cNvSpPr txBox="1">
            <a:spLocks/>
          </p:cNvSpPr>
          <p:nvPr/>
        </p:nvSpPr>
        <p:spPr bwMode="auto">
          <a:xfrm>
            <a:off x="357158" y="1285860"/>
            <a:ext cx="842962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ts val="0"/>
              </a:spcBef>
              <a:spcAft>
                <a:spcPts val="0"/>
              </a:spcAft>
            </a:pPr>
            <a:r>
              <a:rPr lang="ru-RU" sz="2800" u="sng" dirty="0" smtClean="0">
                <a:solidFill>
                  <a:srgbClr val="000000"/>
                </a:solidFill>
                <a:cs typeface="Times New Roman" pitchFamily="18" charset="0"/>
              </a:rPr>
              <a:t>Ограничения: </a:t>
            </a:r>
            <a:endParaRPr lang="ru-RU" sz="2800" u="sng" dirty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 если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sym typeface="Symbol" pitchFamily="18" charset="2"/>
              </a:rPr>
              <a:t></a:t>
            </a:r>
            <a:r>
              <a:rPr lang="en-US" sz="2000" i="1" dirty="0">
                <a:solidFill>
                  <a:schemeClr val="tx1"/>
                </a:solidFill>
              </a:rPr>
              <a:t>≤</a:t>
            </a:r>
            <a:r>
              <a:rPr lang="en-US" sz="2000" i="1" dirty="0">
                <a:solidFill>
                  <a:schemeClr val="tx1"/>
                </a:solidFill>
                <a:sym typeface="Symbol" pitchFamily="18" charset="2"/>
              </a:rPr>
              <a:t></a:t>
            </a:r>
            <a:r>
              <a:rPr lang="en-US" sz="2000" baseline="-25000" dirty="0">
                <a:solidFill>
                  <a:schemeClr val="tx1"/>
                </a:solidFill>
              </a:rPr>
              <a:t>up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, то прокладка </a:t>
            </a:r>
            <a:endParaRPr lang="ru-RU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 algn="just"/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коммуникаций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вверх по склону, </a:t>
            </a:r>
            <a:endParaRPr lang="ru-RU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 algn="just"/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разрешена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, в противном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случае</a:t>
            </a:r>
          </a:p>
          <a:p>
            <a:pPr marL="457200" indent="-457200" algn="just"/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нет; </a:t>
            </a:r>
            <a:endParaRPr lang="ru-RU" sz="2000" dirty="0">
              <a:solidFill>
                <a:srgbClr val="000000"/>
              </a:solidFill>
            </a:endParaRPr>
          </a:p>
          <a:p>
            <a:pPr marL="457200" indent="-457200" algn="just" eaLnBrk="0" hangingPunct="0">
              <a:buClrTx/>
              <a:buSzTx/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2.   если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sym typeface="Symbol" pitchFamily="18" charset="2"/>
              </a:rPr>
              <a:t></a:t>
            </a:r>
            <a:r>
              <a:rPr lang="en-US" sz="2000" i="1" dirty="0">
                <a:solidFill>
                  <a:schemeClr val="tx1"/>
                </a:solidFill>
              </a:rPr>
              <a:t>≤</a:t>
            </a:r>
            <a:r>
              <a:rPr lang="en-US" sz="2000" i="1" dirty="0">
                <a:solidFill>
                  <a:schemeClr val="tx1"/>
                </a:solidFill>
                <a:sym typeface="Symbol" pitchFamily="18" charset="2"/>
              </a:rPr>
              <a:t></a:t>
            </a:r>
            <a:r>
              <a:rPr lang="en-US" sz="2000" baseline="-25000" dirty="0">
                <a:solidFill>
                  <a:schemeClr val="tx1"/>
                </a:solidFill>
              </a:rPr>
              <a:t>down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, то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прокладка </a:t>
            </a:r>
          </a:p>
          <a:p>
            <a:pPr marL="457200" indent="-457200" algn="just" eaLnBrk="0" hangingPunct="0">
              <a:buClrTx/>
              <a:buSzTx/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коммуникаций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вниз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по  склону</a:t>
            </a:r>
          </a:p>
          <a:p>
            <a:pPr marL="457200" indent="-457200" algn="just" eaLnBrk="0" hangingPunct="0">
              <a:buClrTx/>
              <a:buSzTx/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разрешена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, в противном случае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нет;</a:t>
            </a:r>
          </a:p>
          <a:p>
            <a:pPr algn="just" eaLnBrk="0" hangingPunct="0">
              <a:buClrTx/>
              <a:buSzTx/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3. если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sym typeface="Symbol" pitchFamily="18" charset="2"/>
              </a:rPr>
              <a:t></a:t>
            </a:r>
            <a:r>
              <a:rPr lang="en-US" sz="2000" i="1" dirty="0">
                <a:solidFill>
                  <a:schemeClr val="tx1"/>
                </a:solidFill>
              </a:rPr>
              <a:t>≤</a:t>
            </a:r>
            <a:r>
              <a:rPr lang="en-US" sz="2000" i="1" dirty="0">
                <a:solidFill>
                  <a:schemeClr val="tx1"/>
                </a:solidFill>
                <a:sym typeface="Symbol" pitchFamily="18" charset="2"/>
              </a:rPr>
              <a:t>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</a:t>
            </a:r>
            <a:r>
              <a:rPr lang="en-US" sz="2000" i="1" dirty="0">
                <a:solidFill>
                  <a:schemeClr val="tx1"/>
                </a:solidFill>
                <a:sym typeface="Symbol" pitchFamily="18" charset="2"/>
              </a:rPr>
              <a:t></a:t>
            </a:r>
            <a:r>
              <a:rPr lang="en-US" sz="2000" baseline="-25000" dirty="0">
                <a:solidFill>
                  <a:schemeClr val="tx1"/>
                </a:solidFill>
              </a:rPr>
              <a:t>side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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, то прокладка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коммуникаций горизонтально по поверхности склону,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разрешена, в противном случае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нет.</a:t>
            </a:r>
          </a:p>
          <a:p>
            <a:pPr algn="just" eaLnBrk="0" hangingPunct="0">
              <a:buClrTx/>
              <a:buSzTx/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Ограничения 1-3 определяют техническую возможность построения сетей на местность с высотными ограничениями (рельеф, высокоэтажные здании и т.д.).</a:t>
            </a:r>
          </a:p>
          <a:p>
            <a:pPr algn="just" eaLnBrk="0" hangingPunct="0">
              <a:buClrTx/>
              <a:buSzTx/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Ясно, что </a:t>
            </a:r>
            <a:r>
              <a:rPr lang="en-US" sz="2000" i="1" dirty="0" smtClean="0">
                <a:solidFill>
                  <a:schemeClr val="tx1"/>
                </a:solidFill>
                <a:sym typeface="Symbol"/>
              </a:rPr>
              <a:t></a:t>
            </a:r>
            <a:r>
              <a:rPr lang="en-US" sz="2000" baseline="-25000" dirty="0" smtClean="0">
                <a:solidFill>
                  <a:schemeClr val="tx1"/>
                </a:solidFill>
              </a:rPr>
              <a:t>up</a:t>
            </a:r>
            <a:r>
              <a:rPr lang="ru-RU" sz="2000" dirty="0" smtClean="0">
                <a:solidFill>
                  <a:schemeClr val="tx1"/>
                </a:solidFill>
                <a:sym typeface="Symbol"/>
              </a:rPr>
              <a:t></a:t>
            </a:r>
            <a:r>
              <a:rPr lang="en-US" sz="2000" i="1" dirty="0" smtClean="0">
                <a:solidFill>
                  <a:schemeClr val="tx1"/>
                </a:solidFill>
                <a:sym typeface="Symbol"/>
              </a:rPr>
              <a:t></a:t>
            </a:r>
            <a:r>
              <a:rPr lang="en-US" sz="2000" baseline="-25000" dirty="0" smtClean="0">
                <a:solidFill>
                  <a:schemeClr val="tx1"/>
                </a:solidFill>
              </a:rPr>
              <a:t>down</a:t>
            </a:r>
            <a:r>
              <a:rPr lang="ru-RU" sz="2000" dirty="0" smtClean="0">
                <a:solidFill>
                  <a:schemeClr val="tx1"/>
                </a:solidFill>
              </a:rPr>
              <a:t> и к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ак правило,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  <a:sym typeface="Symbol"/>
              </a:rPr>
              <a:t></a:t>
            </a:r>
            <a:r>
              <a:rPr lang="en-US" sz="2000" i="1" dirty="0" smtClean="0">
                <a:solidFill>
                  <a:schemeClr val="tx1"/>
                </a:solidFill>
                <a:sym typeface="Symbol"/>
              </a:rPr>
              <a:t></a:t>
            </a:r>
            <a:r>
              <a:rPr lang="en-US" sz="2000" baseline="-25000" dirty="0" smtClean="0">
                <a:solidFill>
                  <a:schemeClr val="tx1"/>
                </a:solidFill>
              </a:rPr>
              <a:t>side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  <a:sym typeface="Symbol"/>
              </a:rPr>
              <a:t>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Symbol"/>
              </a:rPr>
              <a:t>&lt;min{</a:t>
            </a:r>
            <a:r>
              <a:rPr lang="en-US" sz="2000" i="1" dirty="0" smtClean="0">
                <a:solidFill>
                  <a:schemeClr val="tx1"/>
                </a:solidFill>
                <a:sym typeface="Symbol"/>
              </a:rPr>
              <a:t></a:t>
            </a:r>
            <a:r>
              <a:rPr lang="en-US" sz="2000" baseline="-25000" dirty="0" smtClean="0">
                <a:solidFill>
                  <a:schemeClr val="tx1"/>
                </a:solidFill>
              </a:rPr>
              <a:t>up</a:t>
            </a:r>
            <a:r>
              <a:rPr lang="ru-RU" sz="2000" dirty="0" smtClean="0">
                <a:solidFill>
                  <a:schemeClr val="tx1"/>
                </a:solidFill>
                <a:sym typeface="Symbol"/>
              </a:rPr>
              <a:t>,-</a:t>
            </a:r>
            <a:r>
              <a:rPr lang="en-US" sz="2000" i="1" dirty="0" smtClean="0">
                <a:solidFill>
                  <a:schemeClr val="tx1"/>
                </a:solidFill>
                <a:sym typeface="Symbol"/>
              </a:rPr>
              <a:t></a:t>
            </a:r>
            <a:r>
              <a:rPr lang="en-US" sz="2000" baseline="-25000" dirty="0" smtClean="0">
                <a:solidFill>
                  <a:schemeClr val="tx1"/>
                </a:solidFill>
              </a:rPr>
              <a:t>down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Symbol"/>
              </a:rPr>
              <a:t>}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 что приводит к неравенству значений веса ветвей от узла к соседнему узлу и наоборот, т.е. аксиома симметричность метрического пространства не выполняется.</a:t>
            </a:r>
            <a:endParaRPr lang="ru-RU" sz="2000" dirty="0" smtClean="0">
              <a:solidFill>
                <a:schemeClr val="tx1"/>
              </a:solidFill>
              <a:cs typeface="Times New Roman" pitchFamily="18" charset="0"/>
              <a:sym typeface="Symbol"/>
            </a:endParaRPr>
          </a:p>
          <a:p>
            <a:pPr algn="just" eaLnBrk="0" hangingPunct="0">
              <a:buClrTx/>
              <a:buSzTx/>
              <a:buFont typeface="Wingdings" pitchFamily="2" charset="2"/>
              <a:buChar char="q"/>
            </a:pPr>
            <a:endParaRPr lang="ru-RU" sz="2100" dirty="0">
              <a:solidFill>
                <a:srgbClr val="000000"/>
              </a:solidFill>
              <a:cs typeface="Times New Roman" pitchFamily="18" charset="0"/>
            </a:endParaRPr>
          </a:p>
          <a:p>
            <a:pPr marL="273050" indent="-273050" algn="just">
              <a:spcBef>
                <a:spcPts val="800"/>
              </a:spcBef>
            </a:pPr>
            <a:endParaRPr lang="ru-RU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marL="273050" indent="-273050" algn="just">
              <a:spcBef>
                <a:spcPts val="800"/>
              </a:spcBef>
            </a:pPr>
            <a:endParaRPr lang="ru-RU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0700" y="1285875"/>
            <a:ext cx="36226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5"/>
          <p:cNvSpPr>
            <a:spLocks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chemeClr val="tx2"/>
                </a:solidFill>
              </a:rPr>
              <a:t>Направление прокалки коммуникаций</a:t>
            </a:r>
            <a:endParaRPr lang="ru-RU" altLang="ru-RU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C30DAD08-950C-43AC-B110-BAF59DE2E006}" type="slidenum">
              <a:rPr lang="ru-RU" smtClean="0">
                <a:latin typeface="Times New Roman" pitchFamily="18" charset="0"/>
              </a:rPr>
              <a:pPr>
                <a:buFont typeface="Times New Roman" pitchFamily="18" charset="0"/>
                <a:buNone/>
                <a:defRPr/>
              </a:pPr>
              <a:t>19</a:t>
            </a:fld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24581" name="Содержимое 2"/>
          <p:cNvSpPr txBox="1">
            <a:spLocks/>
          </p:cNvSpPr>
          <p:nvPr/>
        </p:nvSpPr>
        <p:spPr bwMode="auto">
          <a:xfrm>
            <a:off x="285720" y="1071546"/>
            <a:ext cx="885828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</a:pPr>
            <a:r>
              <a:rPr lang="ru-RU" sz="3200" u="sng" dirty="0" smtClean="0">
                <a:solidFill>
                  <a:srgbClr val="000000"/>
                </a:solidFill>
                <a:cs typeface="Times New Roman" pitchFamily="18" charset="0"/>
              </a:rPr>
              <a:t>Орграф:</a:t>
            </a:r>
            <a:r>
              <a:rPr lang="ru-RU" sz="2800" u="sng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2800" u="sng" dirty="0">
              <a:solidFill>
                <a:srgbClr val="000000"/>
              </a:solidFill>
              <a:cs typeface="Times New Roman" pitchFamily="18" charset="0"/>
            </a:endParaRPr>
          </a:p>
          <a:p>
            <a:pPr marL="273050" indent="-273050" eaLnBrk="0" hangingPunct="0">
              <a:buClrTx/>
              <a:buSzTx/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если некоторые пары </a:t>
            </a:r>
          </a:p>
          <a:p>
            <a:pPr marL="273050" indent="-273050" eaLnBrk="0" hangingPunct="0">
              <a:buClrTx/>
              <a:buSzTx/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узлов трехмерной сетки </a:t>
            </a:r>
          </a:p>
          <a:p>
            <a:pPr marL="273050" indent="-273050" eaLnBrk="0" hangingPunct="0">
              <a:buClrTx/>
              <a:buSzTx/>
              <a:buFont typeface="Symbol" pitchFamily="18" charset="2"/>
              <a:buChar char="W"/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расположены на одном</a:t>
            </a:r>
          </a:p>
          <a:p>
            <a:pPr marL="273050" indent="-273050" eaLnBrk="0" hangingPunct="0">
              <a:buClrTx/>
              <a:buSzTx/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 уровне 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</a:t>
            </a:r>
            <a:r>
              <a:rPr lang="ru-RU" sz="2000" i="1" dirty="0" smtClean="0">
                <a:solidFill>
                  <a:schemeClr val="tx1"/>
                </a:solidFill>
                <a:sym typeface="Symbol" pitchFamily="18" charset="2"/>
              </a:rPr>
              <a:t> =0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то ветвь, </a:t>
            </a:r>
          </a:p>
          <a:p>
            <a:pPr marL="273050" indent="-273050" eaLnBrk="0" hangingPunct="0">
              <a:buClrTx/>
              <a:buSzTx/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соединяющая </a:t>
            </a:r>
          </a:p>
          <a:p>
            <a:pPr marL="273050" indent="-273050" eaLnBrk="0" hangingPunct="0">
              <a:buClrTx/>
              <a:buSzTx/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соответствующие </a:t>
            </a:r>
          </a:p>
          <a:p>
            <a:pPr marL="273050" indent="-273050" eaLnBrk="0" hangingPunct="0">
              <a:buClrTx/>
              <a:buSzTx/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пары узлов, является </a:t>
            </a:r>
          </a:p>
          <a:p>
            <a:pPr marL="273050" indent="-273050" eaLnBrk="0" hangingPunct="0">
              <a:buClrTx/>
              <a:buSzTx/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неориентированной;</a:t>
            </a:r>
          </a:p>
          <a:p>
            <a:pPr eaLnBrk="0" hangingPunct="0">
              <a:buClrTx/>
              <a:buSzTx/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если некоторые пары узлов трехмерной сетки </a:t>
            </a:r>
            <a:r>
              <a:rPr lang="ru-RU" sz="2000" dirty="0" smtClean="0">
                <a:solidFill>
                  <a:schemeClr val="tx1"/>
                </a:solidFill>
                <a:sym typeface="Symbol"/>
              </a:rPr>
              <a:t>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расположены на разных уровнях  и выполняется условие 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</a:t>
            </a:r>
            <a:r>
              <a:rPr lang="en-US" sz="2000" i="1" dirty="0" smtClean="0">
                <a:solidFill>
                  <a:schemeClr val="tx1"/>
                </a:solidFill>
              </a:rPr>
              <a:t>≤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</a:t>
            </a:r>
            <a:r>
              <a:rPr lang="en-US" sz="2000" baseline="-25000" dirty="0" smtClean="0">
                <a:solidFill>
                  <a:schemeClr val="tx1"/>
                </a:solidFill>
              </a:rPr>
              <a:t>up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</a:t>
            </a:r>
            <a:r>
              <a:rPr lang="en-US" sz="2000" i="1" dirty="0" smtClean="0">
                <a:solidFill>
                  <a:schemeClr val="tx1"/>
                </a:solidFill>
              </a:rPr>
              <a:t>≤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</a:t>
            </a:r>
            <a:r>
              <a:rPr lang="en-US" sz="2000" baseline="-25000" dirty="0" smtClean="0">
                <a:solidFill>
                  <a:schemeClr val="tx1"/>
                </a:solidFill>
              </a:rPr>
              <a:t>down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), то ветвь ориентирована снизу вверх (сверху вниз);</a:t>
            </a:r>
          </a:p>
          <a:p>
            <a:pPr eaLnBrk="0" hangingPunct="0">
              <a:buClrTx/>
              <a:buSzTx/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если некоторые пары узлов трехмерной сетки </a:t>
            </a:r>
            <a:r>
              <a:rPr lang="ru-RU" sz="2000" dirty="0" smtClean="0">
                <a:solidFill>
                  <a:schemeClr val="tx1"/>
                </a:solidFill>
                <a:sym typeface="Symbol"/>
              </a:rPr>
              <a:t>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расположены на одном уровне и выполняется условие 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</a:t>
            </a:r>
            <a:r>
              <a:rPr lang="en-US" sz="2000" i="1" dirty="0" smtClean="0">
                <a:solidFill>
                  <a:schemeClr val="tx1"/>
                </a:solidFill>
              </a:rPr>
              <a:t>≤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</a:t>
            </a:r>
            <a:r>
              <a:rPr lang="en-US" sz="2000" dirty="0" smtClean="0">
                <a:solidFill>
                  <a:schemeClr val="tx1"/>
                </a:solidFill>
                <a:sym typeface="Symbol" pitchFamily="18" charset="2"/>
              </a:rPr>
              <a:t>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</a:t>
            </a:r>
            <a:r>
              <a:rPr lang="en-US" sz="2000" baseline="-25000" dirty="0" smtClean="0">
                <a:solidFill>
                  <a:schemeClr val="tx1"/>
                </a:solidFill>
              </a:rPr>
              <a:t>side</a:t>
            </a:r>
            <a:r>
              <a:rPr lang="en-US" sz="2000" dirty="0" smtClean="0">
                <a:solidFill>
                  <a:schemeClr val="tx1"/>
                </a:solidFill>
                <a:sym typeface="Symbol" pitchFamily="18" charset="2"/>
              </a:rPr>
              <a:t>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, то между соответствующими узлами существует неориентированная ветвь, в противном случае ветвь отсутствует.</a:t>
            </a: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273050" indent="-273050" algn="just">
              <a:spcBef>
                <a:spcPts val="800"/>
              </a:spcBef>
            </a:pPr>
            <a:endParaRPr lang="ru-RU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marL="273050" indent="-273050" algn="just">
              <a:spcBef>
                <a:spcPts val="800"/>
              </a:spcBef>
            </a:pPr>
            <a:endParaRPr lang="ru-RU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714488"/>
            <a:ext cx="566578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35"/>
          <p:cNvSpPr>
            <a:spLocks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chemeClr val="tx2"/>
                </a:solidFill>
              </a:rPr>
              <a:t>Направление прокалки коммуникаций</a:t>
            </a:r>
            <a:endParaRPr lang="ru-RU" altLang="ru-RU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/>
          </p:cNvSpPr>
          <p:nvPr/>
        </p:nvSpPr>
        <p:spPr bwMode="auto">
          <a:xfrm>
            <a:off x="500034" y="21429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100" b="1" dirty="0" smtClean="0">
                <a:solidFill>
                  <a:schemeClr val="tx2"/>
                </a:solidFill>
              </a:rPr>
              <a:t>Объект исследования</a:t>
            </a:r>
            <a:endParaRPr lang="ru-RU" altLang="ru-RU" sz="4100" b="1" dirty="0">
              <a:solidFill>
                <a:schemeClr val="tx2"/>
              </a:solidFill>
            </a:endParaRPr>
          </a:p>
        </p:txBody>
      </p:sp>
      <p:sp>
        <p:nvSpPr>
          <p:cNvPr id="4" name="AutoShape 25"/>
          <p:cNvSpPr>
            <a:spLocks noChangeArrowheads="1"/>
          </p:cNvSpPr>
          <p:nvPr/>
        </p:nvSpPr>
        <p:spPr bwMode="auto">
          <a:xfrm>
            <a:off x="857223" y="2143114"/>
            <a:ext cx="1693862" cy="4286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i="0" dirty="0">
                <a:solidFill>
                  <a:schemeClr val="tx1"/>
                </a:solidFill>
                <a:cs typeface="Arial" pitchFamily="34" charset="0"/>
              </a:rPr>
              <a:t>Трубопроводные</a:t>
            </a:r>
          </a:p>
          <a:p>
            <a:pPr algn="ctr"/>
            <a:r>
              <a:rPr lang="ru-RU" sz="1400" b="1" i="0" dirty="0">
                <a:solidFill>
                  <a:schemeClr val="tx1"/>
                </a:solidFill>
                <a:cs typeface="Arial" pitchFamily="34" charset="0"/>
              </a:rPr>
              <a:t>сети</a:t>
            </a:r>
          </a:p>
        </p:txBody>
      </p:sp>
      <p:sp>
        <p:nvSpPr>
          <p:cNvPr id="5" name="AutoShape 25"/>
          <p:cNvSpPr>
            <a:spLocks noChangeArrowheads="1"/>
          </p:cNvSpPr>
          <p:nvPr/>
        </p:nvSpPr>
        <p:spPr bwMode="auto">
          <a:xfrm>
            <a:off x="2670148" y="2143114"/>
            <a:ext cx="1838325" cy="4286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i="0" dirty="0">
                <a:solidFill>
                  <a:schemeClr val="tx1"/>
                </a:solidFill>
                <a:cs typeface="Arial" pitchFamily="34" charset="0"/>
              </a:rPr>
              <a:t>Сети </a:t>
            </a:r>
          </a:p>
          <a:p>
            <a:pPr algn="ctr"/>
            <a:r>
              <a:rPr lang="ru-RU" sz="1400" b="1" i="0" dirty="0">
                <a:solidFill>
                  <a:schemeClr val="tx1"/>
                </a:solidFill>
                <a:cs typeface="Arial" pitchFamily="34" charset="0"/>
              </a:rPr>
              <a:t>электроснабжения</a:t>
            </a:r>
          </a:p>
        </p:txBody>
      </p:sp>
      <p:sp>
        <p:nvSpPr>
          <p:cNvPr id="6" name="AutoShape 29"/>
          <p:cNvSpPr>
            <a:spLocks noChangeArrowheads="1"/>
          </p:cNvSpPr>
          <p:nvPr/>
        </p:nvSpPr>
        <p:spPr bwMode="auto">
          <a:xfrm>
            <a:off x="2924148" y="3992552"/>
            <a:ext cx="2286000" cy="642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i="0" dirty="0">
                <a:solidFill>
                  <a:schemeClr val="tx1"/>
                </a:solidFill>
                <a:cs typeface="Arial" pitchFamily="34" charset="0"/>
              </a:rPr>
              <a:t>Сети </a:t>
            </a:r>
          </a:p>
          <a:p>
            <a:pPr algn="ctr"/>
            <a:r>
              <a:rPr lang="ru-RU" sz="1400" b="1" i="0" dirty="0">
                <a:solidFill>
                  <a:schemeClr val="tx1"/>
                </a:solidFill>
                <a:cs typeface="Arial" pitchFamily="34" charset="0"/>
              </a:rPr>
              <a:t>сельскохозяйственного </a:t>
            </a:r>
          </a:p>
          <a:p>
            <a:pPr algn="ctr"/>
            <a:r>
              <a:rPr lang="ru-RU" sz="1400" b="1" i="0" dirty="0">
                <a:solidFill>
                  <a:schemeClr val="tx1"/>
                </a:solidFill>
                <a:cs typeface="Arial" pitchFamily="34" charset="0"/>
              </a:rPr>
              <a:t>назначения</a:t>
            </a:r>
          </a:p>
        </p:txBody>
      </p:sp>
      <p:sp>
        <p:nvSpPr>
          <p:cNvPr id="7" name="AutoShape 29"/>
          <p:cNvSpPr>
            <a:spLocks noChangeArrowheads="1"/>
          </p:cNvSpPr>
          <p:nvPr/>
        </p:nvSpPr>
        <p:spPr bwMode="auto">
          <a:xfrm>
            <a:off x="6357950" y="2143116"/>
            <a:ext cx="1595437" cy="4286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i="0" dirty="0">
                <a:solidFill>
                  <a:schemeClr val="tx1"/>
                </a:solidFill>
                <a:cs typeface="Arial" pitchFamily="34" charset="0"/>
              </a:rPr>
              <a:t>Сети передачи</a:t>
            </a:r>
          </a:p>
          <a:p>
            <a:pPr algn="ctr"/>
            <a:r>
              <a:rPr lang="ru-RU" sz="1400" b="1" i="0" dirty="0">
                <a:solidFill>
                  <a:schemeClr val="tx1"/>
                </a:solidFill>
                <a:cs typeface="Arial" pitchFamily="34" charset="0"/>
              </a:rPr>
              <a:t>данных</a:t>
            </a:r>
          </a:p>
        </p:txBody>
      </p:sp>
      <p:sp>
        <p:nvSpPr>
          <p:cNvPr id="8" name="AutoShape 29"/>
          <p:cNvSpPr>
            <a:spLocks noChangeArrowheads="1"/>
          </p:cNvSpPr>
          <p:nvPr/>
        </p:nvSpPr>
        <p:spPr bwMode="auto">
          <a:xfrm>
            <a:off x="4579910" y="2154227"/>
            <a:ext cx="1587500" cy="4286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i="0" dirty="0">
                <a:solidFill>
                  <a:schemeClr val="tx1"/>
                </a:solidFill>
                <a:cs typeface="Arial" pitchFamily="34" charset="0"/>
              </a:rPr>
              <a:t>Транспортная </a:t>
            </a:r>
            <a:endParaRPr lang="en-US" sz="1400" b="1" i="0" dirty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r>
              <a:rPr lang="ru-RU" sz="1400" b="1" i="0" dirty="0">
                <a:solidFill>
                  <a:schemeClr val="tx1"/>
                </a:solidFill>
                <a:cs typeface="Arial" pitchFamily="34" charset="0"/>
              </a:rPr>
              <a:t>сеть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714348" y="1857364"/>
            <a:ext cx="7383462" cy="3714750"/>
          </a:xfrm>
          <a:prstGeom prst="roundRect">
            <a:avLst>
              <a:gd name="adj" fmla="val 879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1400" b="0" i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28"/>
          <p:cNvSpPr>
            <a:spLocks noChangeArrowheads="1"/>
          </p:cNvSpPr>
          <p:nvPr/>
        </p:nvSpPr>
        <p:spPr bwMode="auto">
          <a:xfrm>
            <a:off x="4275110" y="1720839"/>
            <a:ext cx="288925" cy="125413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400" b="0" i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855635" y="2724139"/>
            <a:ext cx="1690688" cy="191930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400" b="0" i="0" dirty="0">
                <a:solidFill>
                  <a:schemeClr val="tx1"/>
                </a:solidFill>
                <a:cs typeface="Arial" pitchFamily="34" charset="0"/>
              </a:rPr>
              <a:t>Тепловые сети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400" b="0" i="0" dirty="0">
                <a:solidFill>
                  <a:schemeClr val="tx1"/>
                </a:solidFill>
                <a:cs typeface="Arial" pitchFamily="34" charset="0"/>
              </a:rPr>
              <a:t>Водопроводные </a:t>
            </a:r>
          </a:p>
          <a:p>
            <a:pPr>
              <a:buClr>
                <a:schemeClr val="tx1"/>
              </a:buClr>
            </a:pPr>
            <a:r>
              <a:rPr lang="ru-RU" sz="1400" b="0" i="0" dirty="0">
                <a:solidFill>
                  <a:schemeClr val="tx1"/>
                </a:solidFill>
                <a:cs typeface="Arial" pitchFamily="34" charset="0"/>
              </a:rPr>
              <a:t>сети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400" b="0" i="0" dirty="0">
                <a:solidFill>
                  <a:schemeClr val="tx1"/>
                </a:solidFill>
                <a:cs typeface="Arial" pitchFamily="34" charset="0"/>
              </a:rPr>
              <a:t>Газопроводные </a:t>
            </a:r>
          </a:p>
          <a:p>
            <a:pPr>
              <a:buClr>
                <a:schemeClr val="tx1"/>
              </a:buClr>
            </a:pPr>
            <a:r>
              <a:rPr lang="ru-RU" sz="1400" b="0" i="0" dirty="0">
                <a:solidFill>
                  <a:schemeClr val="tx1"/>
                </a:solidFill>
                <a:cs typeface="Arial" pitchFamily="34" charset="0"/>
              </a:rPr>
              <a:t>сети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400" b="0" i="0" dirty="0">
                <a:solidFill>
                  <a:schemeClr val="tx1"/>
                </a:solidFill>
                <a:cs typeface="Arial" pitchFamily="34" charset="0"/>
              </a:rPr>
              <a:t>Нефтепроводные </a:t>
            </a:r>
          </a:p>
          <a:p>
            <a:pPr>
              <a:buClr>
                <a:schemeClr val="tx1"/>
              </a:buClr>
            </a:pPr>
            <a:r>
              <a:rPr lang="ru-RU" sz="1400" b="0" i="0" dirty="0">
                <a:solidFill>
                  <a:schemeClr val="tx1"/>
                </a:solidFill>
                <a:cs typeface="Arial" pitchFamily="34" charset="0"/>
              </a:rPr>
              <a:t>сети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400" b="0" i="0" dirty="0">
                <a:solidFill>
                  <a:schemeClr val="tx1"/>
                </a:solidFill>
                <a:cs typeface="Arial" pitchFamily="34" charset="0"/>
              </a:rPr>
              <a:t>Канализационные </a:t>
            </a:r>
          </a:p>
          <a:p>
            <a:pPr>
              <a:buClr>
                <a:schemeClr val="tx1"/>
              </a:buClr>
            </a:pPr>
            <a:r>
              <a:rPr lang="ru-RU" sz="1400" b="0" i="0" dirty="0">
                <a:solidFill>
                  <a:schemeClr val="tx1"/>
                </a:solidFill>
                <a:cs typeface="Arial" pitchFamily="34" charset="0"/>
              </a:rPr>
              <a:t>Сети и т.д.</a:t>
            </a:r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2725710" y="2724139"/>
            <a:ext cx="1703388" cy="120492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chemeClr val="bg2"/>
              </a:buClr>
              <a:buFont typeface="Wingdings" pitchFamily="2" charset="2"/>
              <a:buNone/>
            </a:pPr>
            <a:endParaRPr lang="ru-RU" sz="1400" b="0" i="0" dirty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400" b="0" i="0" dirty="0">
                <a:solidFill>
                  <a:schemeClr val="tx1"/>
                </a:solidFill>
                <a:cs typeface="Arial" pitchFamily="34" charset="0"/>
              </a:rPr>
              <a:t>Электрические </a:t>
            </a:r>
          </a:p>
          <a:p>
            <a:pPr>
              <a:buFont typeface="Wingdings" pitchFamily="2" charset="2"/>
              <a:buNone/>
            </a:pPr>
            <a:r>
              <a:rPr lang="ru-RU" sz="1400" b="0" i="0" dirty="0">
                <a:solidFill>
                  <a:schemeClr val="tx1"/>
                </a:solidFill>
                <a:cs typeface="Arial" pitchFamily="34" charset="0"/>
              </a:rPr>
              <a:t>сети</a:t>
            </a:r>
          </a:p>
          <a:p>
            <a:pPr>
              <a:buFont typeface="Wingdings" pitchFamily="2" charset="2"/>
              <a:buChar char="§"/>
            </a:pPr>
            <a:r>
              <a:rPr lang="ru-RU" sz="1400" b="0" i="0" dirty="0">
                <a:solidFill>
                  <a:schemeClr val="tx1"/>
                </a:solidFill>
                <a:cs typeface="Arial" pitchFamily="34" charset="0"/>
              </a:rPr>
              <a:t>Воздушные линии </a:t>
            </a:r>
          </a:p>
          <a:p>
            <a:pPr>
              <a:buFont typeface="Wingdings" pitchFamily="2" charset="2"/>
              <a:buNone/>
            </a:pPr>
            <a:r>
              <a:rPr lang="ru-RU" sz="1400" b="0" i="0" dirty="0">
                <a:solidFill>
                  <a:schemeClr val="tx1"/>
                </a:solidFill>
                <a:cs typeface="Arial" pitchFamily="34" charset="0"/>
              </a:rPr>
              <a:t>электропередачи</a:t>
            </a:r>
          </a:p>
          <a:p>
            <a:pPr>
              <a:buFont typeface="Wingdings" pitchFamily="2" charset="2"/>
              <a:buChar char="§"/>
            </a:pPr>
            <a:r>
              <a:rPr lang="ru-RU" sz="1400" b="0" i="0" dirty="0">
                <a:solidFill>
                  <a:schemeClr val="tx1"/>
                </a:solidFill>
                <a:cs typeface="Arial" pitchFamily="34" charset="0"/>
              </a:rPr>
              <a:t>Кабельные линии </a:t>
            </a:r>
          </a:p>
          <a:p>
            <a:pPr>
              <a:buFont typeface="Wingdings" pitchFamily="2" charset="2"/>
              <a:buNone/>
            </a:pPr>
            <a:r>
              <a:rPr lang="ru-RU" sz="1400" b="0" i="0" dirty="0">
                <a:solidFill>
                  <a:schemeClr val="tx1"/>
                </a:solidFill>
                <a:cs typeface="Arial" pitchFamily="34" charset="0"/>
              </a:rPr>
              <a:t>электропередачи</a:t>
            </a:r>
          </a:p>
          <a:p>
            <a:pPr>
              <a:buClr>
                <a:schemeClr val="bg2"/>
              </a:buClr>
              <a:buFont typeface="Wingdings" pitchFamily="2" charset="2"/>
              <a:buChar char="§"/>
            </a:pPr>
            <a:endParaRPr lang="ru-RU" sz="1400" b="0" i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auto">
          <a:xfrm>
            <a:off x="4506885" y="2711439"/>
            <a:ext cx="1727200" cy="121762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chemeClr val="bg2"/>
              </a:buClr>
              <a:buFont typeface="Wingdings" pitchFamily="2" charset="2"/>
              <a:buNone/>
            </a:pPr>
            <a:endParaRPr lang="ru-RU" sz="1400" b="0" i="0">
              <a:solidFill>
                <a:schemeClr val="tx1"/>
              </a:solidFill>
              <a:cs typeface="Arial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400" b="0" i="0">
                <a:solidFill>
                  <a:schemeClr val="tx1"/>
                </a:solidFill>
                <a:cs typeface="Arial" pitchFamily="34" charset="0"/>
              </a:rPr>
              <a:t>Автомобильные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1400" b="0" i="0">
                <a:solidFill>
                  <a:schemeClr val="tx1"/>
                </a:solidFill>
                <a:cs typeface="Arial" pitchFamily="34" charset="0"/>
              </a:rPr>
              <a:t>дороги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400" b="0" i="0">
                <a:solidFill>
                  <a:schemeClr val="tx1"/>
                </a:solidFill>
                <a:cs typeface="Arial" pitchFamily="34" charset="0"/>
              </a:rPr>
              <a:t>Железные дороги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400" b="0" i="0">
                <a:solidFill>
                  <a:schemeClr val="tx1"/>
                </a:solidFill>
                <a:cs typeface="Arial" pitchFamily="34" charset="0"/>
              </a:rPr>
              <a:t>Пути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1400" b="0" i="0">
                <a:solidFill>
                  <a:schemeClr val="tx1"/>
                </a:solidFill>
                <a:cs typeface="Arial" pitchFamily="34" charset="0"/>
              </a:rPr>
              <a:t>авиасообщения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400" b="0" i="0">
                <a:solidFill>
                  <a:schemeClr val="tx1"/>
                </a:solidFill>
                <a:cs typeface="Arial" pitchFamily="34" charset="0"/>
              </a:rPr>
              <a:t>Морские пути</a:t>
            </a:r>
          </a:p>
          <a:p>
            <a:pPr>
              <a:buClr>
                <a:schemeClr val="bg2"/>
              </a:buClr>
              <a:buFont typeface="Wingdings" pitchFamily="2" charset="2"/>
              <a:buChar char="§"/>
            </a:pPr>
            <a:endParaRPr lang="ru-RU" sz="1400" b="0" i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AutoShape 25"/>
          <p:cNvSpPr>
            <a:spLocks noChangeArrowheads="1"/>
          </p:cNvSpPr>
          <p:nvPr/>
        </p:nvSpPr>
        <p:spPr bwMode="auto">
          <a:xfrm>
            <a:off x="6362673" y="2752714"/>
            <a:ext cx="1571625" cy="117635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§"/>
            </a:pPr>
            <a:r>
              <a:rPr lang="ru-RU" sz="1400" b="0" i="0" dirty="0" smtClean="0">
                <a:solidFill>
                  <a:schemeClr val="tx1"/>
                </a:solidFill>
                <a:cs typeface="Arial" pitchFamily="34" charset="0"/>
              </a:rPr>
              <a:t>Сети </a:t>
            </a:r>
            <a:endParaRPr lang="ru-RU" sz="1400" b="0" i="0" dirty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1400" b="0" i="0" dirty="0">
                <a:solidFill>
                  <a:schemeClr val="tx1"/>
                </a:solidFill>
                <a:cs typeface="Arial" pitchFamily="34" charset="0"/>
              </a:rPr>
              <a:t>электросвязи</a:t>
            </a:r>
          </a:p>
          <a:p>
            <a:pPr>
              <a:buFont typeface="Wingdings" pitchFamily="2" charset="2"/>
              <a:buChar char="§"/>
            </a:pPr>
            <a:r>
              <a:rPr lang="ru-RU" sz="1400" b="0" i="0" dirty="0">
                <a:solidFill>
                  <a:schemeClr val="tx1"/>
                </a:solidFill>
                <a:cs typeface="Arial" pitchFamily="34" charset="0"/>
              </a:rPr>
              <a:t>Линии связи</a:t>
            </a:r>
          </a:p>
          <a:p>
            <a:pPr>
              <a:buFont typeface="Wingdings" pitchFamily="2" charset="2"/>
              <a:buChar char="§"/>
            </a:pPr>
            <a:r>
              <a:rPr lang="ru-RU" sz="1400" b="0" i="0" dirty="0">
                <a:solidFill>
                  <a:schemeClr val="tx1"/>
                </a:solidFill>
                <a:cs typeface="Arial" pitchFamily="34" charset="0"/>
              </a:rPr>
              <a:t>Радиопередачи</a:t>
            </a:r>
          </a:p>
          <a:p>
            <a:pPr>
              <a:buFont typeface="Wingdings" pitchFamily="2" charset="2"/>
              <a:buChar char="§"/>
            </a:pPr>
            <a:r>
              <a:rPr lang="ru-RU" sz="1400" b="0" i="0" dirty="0">
                <a:solidFill>
                  <a:schemeClr val="tx1"/>
                </a:solidFill>
                <a:cs typeface="Arial" pitchFamily="34" charset="0"/>
              </a:rPr>
              <a:t>Телевидение</a:t>
            </a: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3270223" y="4779952"/>
            <a:ext cx="1571625" cy="6762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§"/>
            </a:pPr>
            <a:r>
              <a:rPr lang="ru-RU" sz="1400" b="0" i="0">
                <a:solidFill>
                  <a:schemeClr val="tx1"/>
                </a:solidFill>
                <a:cs typeface="Arial" pitchFamily="34" charset="0"/>
              </a:rPr>
              <a:t>Ирригационная </a:t>
            </a:r>
          </a:p>
          <a:p>
            <a:pPr>
              <a:buFont typeface="Wingdings" pitchFamily="2" charset="2"/>
              <a:buNone/>
            </a:pPr>
            <a:r>
              <a:rPr lang="ru-RU" sz="1400" b="0" i="0">
                <a:solidFill>
                  <a:schemeClr val="tx1"/>
                </a:solidFill>
                <a:cs typeface="Arial" pitchFamily="34" charset="0"/>
              </a:rPr>
              <a:t>сеть</a:t>
            </a:r>
          </a:p>
          <a:p>
            <a:pPr>
              <a:buFont typeface="Wingdings" pitchFamily="2" charset="2"/>
              <a:buChar char="§"/>
            </a:pPr>
            <a:r>
              <a:rPr lang="ru-RU" sz="1400" b="0" i="0">
                <a:solidFill>
                  <a:schemeClr val="tx1"/>
                </a:solidFill>
                <a:cs typeface="Arial" pitchFamily="34" charset="0"/>
              </a:rPr>
              <a:t>Каналы</a:t>
            </a:r>
          </a:p>
        </p:txBody>
      </p:sp>
      <p:cxnSp>
        <p:nvCxnSpPr>
          <p:cNvPr id="16" name="Прямая со стрелкой 17"/>
          <p:cNvCxnSpPr>
            <a:cxnSpLocks noChangeShapeType="1"/>
            <a:stCxn id="4" idx="2"/>
            <a:endCxn id="11" idx="0"/>
          </p:cNvCxnSpPr>
          <p:nvPr/>
        </p:nvCxnSpPr>
        <p:spPr bwMode="auto">
          <a:xfrm rot="5400000">
            <a:off x="1626367" y="2646352"/>
            <a:ext cx="152400" cy="317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7" name="Прямая со стрелкой 16"/>
          <p:cNvCxnSpPr>
            <a:stCxn id="5" idx="2"/>
            <a:endCxn id="12" idx="0"/>
          </p:cNvCxnSpPr>
          <p:nvPr/>
        </p:nvCxnSpPr>
        <p:spPr>
          <a:xfrm rot="5400000">
            <a:off x="3507158" y="2641986"/>
            <a:ext cx="152400" cy="11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9"/>
          <p:cNvCxnSpPr>
            <a:cxnSpLocks noChangeShapeType="1"/>
            <a:stCxn id="8" idx="2"/>
            <a:endCxn id="13" idx="0"/>
          </p:cNvCxnSpPr>
          <p:nvPr/>
        </p:nvCxnSpPr>
        <p:spPr bwMode="auto">
          <a:xfrm rot="5400000">
            <a:off x="5307780" y="2645558"/>
            <a:ext cx="128587" cy="317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9" name="Прямая со стрелкой 20"/>
          <p:cNvCxnSpPr>
            <a:cxnSpLocks noChangeShapeType="1"/>
            <a:stCxn id="7" idx="2"/>
            <a:endCxn id="14" idx="0"/>
          </p:cNvCxnSpPr>
          <p:nvPr/>
        </p:nvCxnSpPr>
        <p:spPr bwMode="auto">
          <a:xfrm rot="5400000">
            <a:off x="7061592" y="2658636"/>
            <a:ext cx="180973" cy="718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0" name="Прямая со стрелкой 21"/>
          <p:cNvCxnSpPr>
            <a:cxnSpLocks noChangeShapeType="1"/>
            <a:stCxn id="6" idx="2"/>
            <a:endCxn id="15" idx="0"/>
          </p:cNvCxnSpPr>
          <p:nvPr/>
        </p:nvCxnSpPr>
        <p:spPr bwMode="auto">
          <a:xfrm flipH="1">
            <a:off x="4056035" y="4635489"/>
            <a:ext cx="11113" cy="14446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1" name="AutoShape 9"/>
          <p:cNvSpPr>
            <a:spLocks noChangeArrowheads="1"/>
          </p:cNvSpPr>
          <p:nvPr/>
        </p:nvSpPr>
        <p:spPr bwMode="auto">
          <a:xfrm flipV="1">
            <a:off x="3387698" y="1187439"/>
            <a:ext cx="2016125" cy="533400"/>
          </a:xfrm>
          <a:prstGeom prst="roundRect">
            <a:avLst>
              <a:gd name="adj" fmla="val 879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ru-RU" sz="1400" b="0" i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3571868" y="1285860"/>
            <a:ext cx="18515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i="0" dirty="0">
                <a:solidFill>
                  <a:schemeClr val="tx1"/>
                </a:solidFill>
                <a:cs typeface="Arial" pitchFamily="34" charset="0"/>
              </a:rPr>
              <a:t>Инженерные сети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5"/>
          <p:cNvSpPr>
            <a:spLocks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chemeClr val="tx2"/>
                </a:solidFill>
              </a:rPr>
              <a:t>Направление прокалки коммуникаций</a:t>
            </a:r>
            <a:endParaRPr lang="ru-RU" altLang="ru-RU" sz="4000" b="1" dirty="0">
              <a:solidFill>
                <a:schemeClr val="tx2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85720" y="1285860"/>
            <a:ext cx="885828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</a:pPr>
            <a:r>
              <a:rPr lang="ru-RU" sz="3200" u="sng" dirty="0" smtClean="0">
                <a:solidFill>
                  <a:srgbClr val="000000"/>
                </a:solidFill>
                <a:cs typeface="Times New Roman" pitchFamily="18" charset="0"/>
              </a:rPr>
              <a:t>Ситуационные ограничения:</a:t>
            </a:r>
            <a:r>
              <a:rPr lang="ru-RU" sz="2800" u="sng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2800" u="sng" dirty="0">
              <a:solidFill>
                <a:srgbClr val="000000"/>
              </a:solidFill>
              <a:cs typeface="Times New Roman" pitchFamily="18" charset="0"/>
            </a:endParaRPr>
          </a:p>
          <a:p>
            <a:pPr marL="273050" indent="-273050" algn="just" eaLnBrk="0" hangingPunct="0">
              <a:buClrTx/>
              <a:buSzTx/>
              <a:buFont typeface="Wingdings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  <a:sym typeface="Symbol"/>
              </a:rPr>
              <a:t>На сетке  введем области запрета </a:t>
            </a:r>
            <a:r>
              <a:rPr lang="en-US" sz="2200" baseline="-25000" dirty="0" smtClean="0">
                <a:solidFill>
                  <a:schemeClr val="tx1"/>
                </a:solidFill>
              </a:rPr>
              <a:t>s</a:t>
            </a:r>
            <a:r>
              <a:rPr lang="ru-RU" sz="2200" dirty="0" smtClean="0">
                <a:solidFill>
                  <a:schemeClr val="tx1"/>
                </a:solidFill>
                <a:sym typeface="Symbol"/>
              </a:rPr>
              <a:t>, </a:t>
            </a:r>
            <a:r>
              <a:rPr lang="en-US" sz="2200" dirty="0" smtClean="0">
                <a:solidFill>
                  <a:schemeClr val="tx1"/>
                </a:solidFill>
                <a:sym typeface="Symbol"/>
              </a:rPr>
              <a:t>s=1,2,…,S</a:t>
            </a:r>
            <a:r>
              <a:rPr lang="ru-RU" sz="2200" dirty="0" smtClean="0">
                <a:solidFill>
                  <a:schemeClr val="tx1"/>
                </a:solidFill>
                <a:sym typeface="Symbol"/>
              </a:rPr>
              <a:t>,  такие что </a:t>
            </a:r>
            <a:r>
              <a:rPr lang="en-US" sz="2200" baseline="-25000" dirty="0" smtClean="0">
                <a:solidFill>
                  <a:schemeClr val="tx1"/>
                </a:solidFill>
              </a:rPr>
              <a:t> s</a:t>
            </a:r>
            <a:r>
              <a:rPr lang="ru-RU" sz="2200" dirty="0" smtClean="0">
                <a:solidFill>
                  <a:schemeClr val="tx1"/>
                </a:solidFill>
                <a:sym typeface="Symbol"/>
              </a:rPr>
              <a:t>  и </a:t>
            </a:r>
            <a:r>
              <a:rPr lang="en-US" sz="2200" dirty="0" smtClean="0">
                <a:solidFill>
                  <a:schemeClr val="tx1"/>
                </a:solidFill>
                <a:sym typeface="Symbol"/>
              </a:rPr>
              <a:t>s</a:t>
            </a:r>
            <a:r>
              <a:rPr lang="ru-RU" sz="2200" dirty="0" smtClean="0">
                <a:solidFill>
                  <a:schemeClr val="tx1"/>
                </a:solidFill>
                <a:sym typeface="Symbol"/>
              </a:rPr>
              <a:t>  </a:t>
            </a:r>
            <a:r>
              <a:rPr lang="en-US" sz="2200" dirty="0" smtClean="0">
                <a:solidFill>
                  <a:schemeClr val="tx1"/>
                </a:solidFill>
                <a:sym typeface="Symbol"/>
              </a:rPr>
              <a:t>q: </a:t>
            </a:r>
            <a:r>
              <a:rPr lang="ru-RU" sz="2200" dirty="0" smtClean="0">
                <a:solidFill>
                  <a:schemeClr val="tx1"/>
                </a:solidFill>
                <a:sym typeface="Symbol"/>
              </a:rPr>
              <a:t></a:t>
            </a:r>
            <a:r>
              <a:rPr lang="en-US" sz="2200" baseline="-25000" dirty="0" err="1" smtClean="0">
                <a:solidFill>
                  <a:schemeClr val="tx1"/>
                </a:solidFill>
              </a:rPr>
              <a:t>s</a:t>
            </a:r>
            <a:r>
              <a:rPr lang="en-US" sz="2200" dirty="0" err="1" smtClean="0">
                <a:solidFill>
                  <a:schemeClr val="tx1"/>
                </a:solidFill>
                <a:sym typeface="Symbol"/>
              </a:rPr>
              <a:t>U</a:t>
            </a:r>
            <a:r>
              <a:rPr lang="ru-RU" sz="2200" dirty="0" smtClean="0">
                <a:solidFill>
                  <a:schemeClr val="tx1"/>
                </a:solidFill>
                <a:sym typeface="Symbol"/>
              </a:rPr>
              <a:t></a:t>
            </a:r>
            <a:r>
              <a:rPr lang="en-US" sz="2200" baseline="-25000" dirty="0" smtClean="0">
                <a:solidFill>
                  <a:schemeClr val="tx1"/>
                </a:solidFill>
              </a:rPr>
              <a:t>q</a:t>
            </a:r>
            <a:r>
              <a:rPr lang="en-US" sz="2200" dirty="0" smtClean="0">
                <a:solidFill>
                  <a:schemeClr val="tx1"/>
                </a:solidFill>
                <a:sym typeface="Symbol"/>
              </a:rPr>
              <a:t>=</a:t>
            </a:r>
            <a:r>
              <a:rPr lang="en-US" sz="2200" i="1" dirty="0" smtClean="0">
                <a:solidFill>
                  <a:schemeClr val="tx1"/>
                </a:solidFill>
                <a:sym typeface="Symbol"/>
              </a:rPr>
              <a:t></a:t>
            </a:r>
            <a:r>
              <a:rPr lang="ru-RU" sz="2200" i="1" dirty="0" smtClean="0">
                <a:solidFill>
                  <a:schemeClr val="tx1"/>
                </a:solidFill>
                <a:sym typeface="Symbol"/>
              </a:rPr>
              <a:t>,</a:t>
            </a:r>
            <a:r>
              <a:rPr lang="ru-RU" sz="22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sym typeface="Symbol"/>
              </a:rPr>
              <a:t>s,q</a:t>
            </a:r>
            <a:r>
              <a:rPr lang="en-US" sz="2200" dirty="0" smtClean="0">
                <a:solidFill>
                  <a:schemeClr val="tx1"/>
                </a:solidFill>
                <a:sym typeface="Symbol"/>
              </a:rPr>
              <a:t>=1,2,…,S</a:t>
            </a:r>
            <a:r>
              <a:rPr lang="ru-RU" sz="2200" dirty="0" smtClean="0">
                <a:solidFill>
                  <a:schemeClr val="tx1"/>
                </a:solidFill>
                <a:sym typeface="Symbol"/>
              </a:rPr>
              <a:t>(овраги, водоемы, заболоченные или лесистые участки, территории промышленных предприятий, населенные пункты, территории оборонных объектов, заповедные зоны и т.д.);</a:t>
            </a:r>
          </a:p>
          <a:p>
            <a:pPr marL="273050" indent="-273050" algn="just" eaLnBrk="0" hangingPunct="0">
              <a:buClrTx/>
              <a:buSzTx/>
              <a:buFont typeface="Wingdings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Пусть  некоторый маршрут на сетке </a:t>
            </a:r>
            <a:r>
              <a:rPr lang="ru-RU" sz="2200" dirty="0" smtClean="0">
                <a:solidFill>
                  <a:schemeClr val="tx1"/>
                </a:solidFill>
                <a:sym typeface="Symbol"/>
              </a:rPr>
              <a:t>, соединяющий некоторых пар вершин. Для </a:t>
            </a: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 возможны следующие ограничения:</a:t>
            </a:r>
          </a:p>
          <a:p>
            <a:pPr marL="273050" indent="-273050" algn="just" eaLnBrk="0" hangingPunct="0">
              <a:buClrTx/>
              <a:buSzTx/>
            </a:pP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4.  </a:t>
            </a:r>
            <a:r>
              <a:rPr lang="ru-RU" sz="2200" dirty="0" smtClean="0">
                <a:solidFill>
                  <a:schemeClr val="tx1"/>
                </a:solidFill>
                <a:sym typeface="Symbol"/>
              </a:rPr>
              <a:t>    - нахождения маршрута внутри исследуемой области;</a:t>
            </a:r>
          </a:p>
          <a:p>
            <a:pPr marL="273050" indent="-273050" algn="just" eaLnBrk="0" hangingPunct="0">
              <a:buClrTx/>
              <a:buSzTx/>
            </a:pP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5. </a:t>
            </a:r>
            <a:r>
              <a:rPr lang="ru-RU" sz="2200" dirty="0" smtClean="0">
                <a:solidFill>
                  <a:schemeClr val="tx1"/>
                </a:solidFill>
                <a:sym typeface="Symbol"/>
              </a:rPr>
              <a:t>  </a:t>
            </a:r>
            <a:r>
              <a:rPr lang="en-US" sz="2200" baseline="-25000" dirty="0" smtClean="0">
                <a:solidFill>
                  <a:schemeClr val="tx1"/>
                </a:solidFill>
              </a:rPr>
              <a:t>s</a:t>
            </a:r>
            <a:r>
              <a:rPr lang="ru-RU" sz="2200" dirty="0" smtClean="0">
                <a:solidFill>
                  <a:schemeClr val="tx1"/>
                </a:solidFill>
                <a:sym typeface="Symbol"/>
              </a:rPr>
              <a:t> - непрохождение маршрута через области запрета.</a:t>
            </a:r>
          </a:p>
          <a:p>
            <a:pPr marL="273050" indent="-273050" algn="just" eaLnBrk="0" hangingPunct="0">
              <a:buClrTx/>
              <a:buSzTx/>
            </a:pPr>
            <a:endParaRPr lang="ru-RU" sz="2200" dirty="0" smtClean="0">
              <a:solidFill>
                <a:schemeClr val="tx1"/>
              </a:solidFill>
              <a:sym typeface="Symbol"/>
            </a:endParaRPr>
          </a:p>
          <a:p>
            <a:pPr algn="just" eaLnBrk="0" hangingPunct="0">
              <a:buClrTx/>
              <a:buSzTx/>
              <a:buFont typeface="Wingdings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  <a:sym typeface="Symbol"/>
              </a:rPr>
              <a:t> На сетке  построим граф, удовлетворяющий условиям 1-5 назовем его графом ситуационных или всевозможных трасс.</a:t>
            </a:r>
          </a:p>
          <a:p>
            <a:pPr marL="273050" indent="-273050" algn="just" eaLnBrk="0" hangingPunct="0">
              <a:buClrTx/>
              <a:buSzTx/>
            </a:pPr>
            <a:endParaRPr lang="ru-RU" sz="2200" dirty="0" smtClean="0">
              <a:solidFill>
                <a:schemeClr val="tx1"/>
              </a:solidFill>
              <a:cs typeface="Times New Roman" pitchFamily="18" charset="0"/>
              <a:sym typeface="Symbol"/>
            </a:endParaRPr>
          </a:p>
          <a:p>
            <a:pPr marL="273050" indent="-273050" algn="just" eaLnBrk="0" hangingPunct="0">
              <a:buClrTx/>
              <a:buSzTx/>
            </a:pP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273050" indent="-273050" algn="just">
              <a:spcBef>
                <a:spcPts val="800"/>
              </a:spcBef>
            </a:pPr>
            <a:endParaRPr lang="ru-RU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marL="273050" indent="-273050" algn="just">
              <a:spcBef>
                <a:spcPts val="800"/>
              </a:spcBef>
            </a:pPr>
            <a:endParaRPr lang="ru-RU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AutoShape 34"/>
          <p:cNvSpPr>
            <a:spLocks noChangeArrowheads="1"/>
          </p:cNvSpPr>
          <p:nvPr/>
        </p:nvSpPr>
        <p:spPr bwMode="auto">
          <a:xfrm>
            <a:off x="2267743" y="3943350"/>
            <a:ext cx="2520157" cy="1357313"/>
          </a:xfrm>
          <a:prstGeom prst="roundRect">
            <a:avLst>
              <a:gd name="adj" fmla="val 3454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solidFill>
                <a:schemeClr val="tx1"/>
              </a:solidFill>
            </a:endParaRP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4954588" y="4746625"/>
          <a:ext cx="18161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84" name="Формула" r:id="rId3" imgW="1815840" imgH="228600" progId="Equation.3">
                  <p:embed/>
                </p:oleObj>
              </mc:Choice>
              <mc:Fallback>
                <p:oleObj name="Формула" r:id="rId3" imgW="181584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4746625"/>
                        <a:ext cx="1816100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27"/>
          <p:cNvGraphicFramePr>
            <a:graphicFrameLocks noChangeAspect="1"/>
          </p:cNvGraphicFramePr>
          <p:nvPr/>
        </p:nvGraphicFramePr>
        <p:xfrm>
          <a:off x="5213350" y="4014788"/>
          <a:ext cx="1223963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85" name="Формула" r:id="rId5" imgW="1040948" imgH="228501" progId="Equation.3">
                  <p:embed/>
                </p:oleObj>
              </mc:Choice>
              <mc:Fallback>
                <p:oleObj name="Формула" r:id="rId5" imgW="1040948" imgH="228501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4014788"/>
                        <a:ext cx="1223963" cy="26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28"/>
          <p:cNvGraphicFramePr>
            <a:graphicFrameLocks noChangeAspect="1"/>
          </p:cNvGraphicFramePr>
          <p:nvPr/>
        </p:nvGraphicFramePr>
        <p:xfrm>
          <a:off x="5262563" y="3348038"/>
          <a:ext cx="11652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86" name="Формула" r:id="rId7" imgW="1168200" imgH="215640" progId="Equation.3">
                  <p:embed/>
                </p:oleObj>
              </mc:Choice>
              <mc:Fallback>
                <p:oleObj name="Формула" r:id="rId7" imgW="1168200" imgH="21564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563" y="3348038"/>
                        <a:ext cx="11652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29"/>
          <p:cNvGraphicFramePr>
            <a:graphicFrameLocks noChangeAspect="1"/>
          </p:cNvGraphicFramePr>
          <p:nvPr/>
        </p:nvGraphicFramePr>
        <p:xfrm>
          <a:off x="5175250" y="2657475"/>
          <a:ext cx="131603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87" name="Формула" r:id="rId9" imgW="1180800" imgH="215640" progId="Equation.3">
                  <p:embed/>
                </p:oleObj>
              </mc:Choice>
              <mc:Fallback>
                <p:oleObj name="Формула" r:id="rId9" imgW="1180800" imgH="2156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2657475"/>
                        <a:ext cx="131603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30"/>
          <p:cNvGraphicFramePr>
            <a:graphicFrameLocks noChangeAspect="1"/>
          </p:cNvGraphicFramePr>
          <p:nvPr/>
        </p:nvGraphicFramePr>
        <p:xfrm>
          <a:off x="5051425" y="2014538"/>
          <a:ext cx="1368425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88" name="Формула" r:id="rId11" imgW="1206360" imgH="228600" progId="Equation.3">
                  <p:embed/>
                </p:oleObj>
              </mc:Choice>
              <mc:Fallback>
                <p:oleObj name="Формула" r:id="rId11" imgW="120636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2014538"/>
                        <a:ext cx="1368425" cy="25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AutoShape 35"/>
          <p:cNvSpPr>
            <a:spLocks noChangeArrowheads="1"/>
          </p:cNvSpPr>
          <p:nvPr/>
        </p:nvSpPr>
        <p:spPr bwMode="auto">
          <a:xfrm>
            <a:off x="5713413" y="4300538"/>
            <a:ext cx="250825" cy="288925"/>
          </a:xfrm>
          <a:prstGeom prst="downArrow">
            <a:avLst>
              <a:gd name="adj1" fmla="val 50000"/>
              <a:gd name="adj2" fmla="val 6636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4110" name="AutoShape 34"/>
          <p:cNvSpPr>
            <a:spLocks noChangeArrowheads="1"/>
          </p:cNvSpPr>
          <p:nvPr/>
        </p:nvSpPr>
        <p:spPr bwMode="auto">
          <a:xfrm>
            <a:off x="4835525" y="4616450"/>
            <a:ext cx="2012950" cy="555625"/>
          </a:xfrm>
          <a:prstGeom prst="roundRect">
            <a:avLst>
              <a:gd name="adj" fmla="val 7963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59" name="AutoShape 24"/>
          <p:cNvSpPr>
            <a:spLocks noChangeArrowheads="1"/>
          </p:cNvSpPr>
          <p:nvPr/>
        </p:nvSpPr>
        <p:spPr bwMode="auto">
          <a:xfrm>
            <a:off x="2411413" y="1911350"/>
            <a:ext cx="2274887" cy="484188"/>
          </a:xfrm>
          <a:prstGeom prst="roundRect">
            <a:avLst>
              <a:gd name="adj" fmla="val 1437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 sz="2400">
              <a:solidFill>
                <a:schemeClr val="tx1"/>
              </a:solidFill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4112" name="Прямоугольник 59"/>
          <p:cNvSpPr>
            <a:spLocks noChangeArrowheads="1"/>
          </p:cNvSpPr>
          <p:nvPr/>
        </p:nvSpPr>
        <p:spPr bwMode="auto">
          <a:xfrm>
            <a:off x="2466528" y="1903363"/>
            <a:ext cx="22494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Граф вторичных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сетей </a:t>
            </a:r>
          </a:p>
        </p:txBody>
      </p:sp>
      <p:sp>
        <p:nvSpPr>
          <p:cNvPr id="4113" name="Прямоугольник 61"/>
          <p:cNvSpPr>
            <a:spLocks noChangeArrowheads="1"/>
          </p:cNvSpPr>
          <p:nvPr/>
        </p:nvSpPr>
        <p:spPr bwMode="auto">
          <a:xfrm>
            <a:off x="2527916" y="2617748"/>
            <a:ext cx="2116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Граф трассы </a:t>
            </a:r>
            <a:r>
              <a:rPr lang="ru-RU" sz="1400" dirty="0" smtClean="0">
                <a:solidFill>
                  <a:schemeClr val="tx1"/>
                </a:solidFill>
              </a:rPr>
              <a:t>(траншеи,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коллекторы, опоры и др.)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114" name="Прямоугольник 63"/>
          <p:cNvSpPr>
            <a:spLocks noChangeArrowheads="1"/>
          </p:cNvSpPr>
          <p:nvPr/>
        </p:nvSpPr>
        <p:spPr bwMode="auto">
          <a:xfrm>
            <a:off x="2411760" y="3265820"/>
            <a:ext cx="2201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Граф ситуационных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(возможных) трасс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115" name="Прямоугольник 65"/>
          <p:cNvSpPr>
            <a:spLocks noChangeArrowheads="1"/>
          </p:cNvSpPr>
          <p:nvPr/>
        </p:nvSpPr>
        <p:spPr bwMode="auto">
          <a:xfrm>
            <a:off x="2908300" y="4071938"/>
            <a:ext cx="1114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chemeClr val="tx1"/>
                </a:solidFill>
              </a:rPr>
              <a:t>Граф сетки</a:t>
            </a:r>
          </a:p>
        </p:txBody>
      </p:sp>
      <p:sp>
        <p:nvSpPr>
          <p:cNvPr id="68" name="AutoShape 24"/>
          <p:cNvSpPr>
            <a:spLocks noChangeArrowheads="1"/>
          </p:cNvSpPr>
          <p:nvPr/>
        </p:nvSpPr>
        <p:spPr bwMode="auto">
          <a:xfrm>
            <a:off x="2346325" y="4638675"/>
            <a:ext cx="2349500" cy="577850"/>
          </a:xfrm>
          <a:prstGeom prst="roundRect">
            <a:avLst>
              <a:gd name="adj" fmla="val 1437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 sz="2400">
              <a:solidFill>
                <a:schemeClr val="tx1"/>
              </a:solidFill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4117" name="Прямоугольник 68"/>
          <p:cNvSpPr>
            <a:spLocks noChangeArrowheads="1"/>
          </p:cNvSpPr>
          <p:nvPr/>
        </p:nvSpPr>
        <p:spPr bwMode="auto">
          <a:xfrm>
            <a:off x="2427288" y="4657725"/>
            <a:ext cx="22113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Сеточное метрическое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пространство</a:t>
            </a:r>
          </a:p>
        </p:txBody>
      </p:sp>
      <p:graphicFrame>
        <p:nvGraphicFramePr>
          <p:cNvPr id="4103" name="Object 36"/>
          <p:cNvGraphicFramePr>
            <a:graphicFrameLocks noChangeAspect="1"/>
          </p:cNvGraphicFramePr>
          <p:nvPr/>
        </p:nvGraphicFramePr>
        <p:xfrm>
          <a:off x="4240213" y="4954588"/>
          <a:ext cx="192087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89" name="Формула" r:id="rId13" imgW="164880" imgH="164880" progId="Equation.3">
                  <p:embed/>
                </p:oleObj>
              </mc:Choice>
              <mc:Fallback>
                <p:oleObj name="Формула" r:id="rId13" imgW="164880" imgH="1648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213" y="4954588"/>
                        <a:ext cx="192087" cy="195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AutoShape 24"/>
          <p:cNvSpPr>
            <a:spLocks noChangeArrowheads="1"/>
          </p:cNvSpPr>
          <p:nvPr/>
        </p:nvSpPr>
        <p:spPr bwMode="auto">
          <a:xfrm>
            <a:off x="2392363" y="2593975"/>
            <a:ext cx="2309812" cy="546993"/>
          </a:xfrm>
          <a:prstGeom prst="roundRect">
            <a:avLst>
              <a:gd name="adj" fmla="val 1437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 sz="2400">
              <a:solidFill>
                <a:schemeClr val="tx1"/>
              </a:solidFill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98" name="AutoShape 24"/>
          <p:cNvSpPr>
            <a:spLocks noChangeArrowheads="1"/>
          </p:cNvSpPr>
          <p:nvPr/>
        </p:nvSpPr>
        <p:spPr bwMode="auto">
          <a:xfrm>
            <a:off x="2392363" y="3284984"/>
            <a:ext cx="2298700" cy="451991"/>
          </a:xfrm>
          <a:prstGeom prst="roundRect">
            <a:avLst>
              <a:gd name="adj" fmla="val 1437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 sz="2400">
              <a:solidFill>
                <a:schemeClr val="tx1"/>
              </a:solidFill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99" name="AutoShape 24"/>
          <p:cNvSpPr>
            <a:spLocks noChangeArrowheads="1"/>
          </p:cNvSpPr>
          <p:nvPr/>
        </p:nvSpPr>
        <p:spPr bwMode="auto">
          <a:xfrm>
            <a:off x="2405063" y="4014788"/>
            <a:ext cx="2286000" cy="425450"/>
          </a:xfrm>
          <a:prstGeom prst="roundRect">
            <a:avLst>
              <a:gd name="adj" fmla="val 1437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 sz="2400">
              <a:solidFill>
                <a:schemeClr val="tx1"/>
              </a:solidFill>
              <a:latin typeface="Times New Roman" pitchFamily="16" charset="0"/>
              <a:ea typeface="+mn-ea"/>
              <a:cs typeface="+mn-cs"/>
            </a:endParaRPr>
          </a:p>
        </p:txBody>
      </p:sp>
      <p:cxnSp>
        <p:nvCxnSpPr>
          <p:cNvPr id="117" name="Прямая со стрелкой 116"/>
          <p:cNvCxnSpPr/>
          <p:nvPr/>
        </p:nvCxnSpPr>
        <p:spPr>
          <a:xfrm rot="5400000">
            <a:off x="3262139" y="2506614"/>
            <a:ext cx="17303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 rot="5400000">
            <a:off x="3394869" y="3170755"/>
            <a:ext cx="1730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 rot="5400000">
            <a:off x="3411538" y="4514857"/>
            <a:ext cx="173037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rot="5400000">
            <a:off x="5601494" y="2483644"/>
            <a:ext cx="5095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rot="5400000">
            <a:off x="5601494" y="3126582"/>
            <a:ext cx="5095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rot="5400000">
            <a:off x="5601494" y="3769519"/>
            <a:ext cx="5095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2" name="Номер слайда 5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</a:ln>
        </p:spPr>
        <p:txBody>
          <a:bodyPr tIns="45720" bIns="45720"/>
          <a:lstStyle/>
          <a:p>
            <a:pPr>
              <a:buFont typeface="Times New Roman" pitchFamily="18" charset="0"/>
              <a:buNone/>
              <a:defRPr/>
            </a:pPr>
            <a:fld id="{84CA1186-DA84-4171-80DF-7BB14439CCB5}" type="slidenum">
              <a:rPr lang="ru-RU" smtClean="0">
                <a:latin typeface="Times New Roman" pitchFamily="18" charset="0"/>
              </a:rPr>
              <a:pPr>
                <a:buFont typeface="Times New Roman" pitchFamily="18" charset="0"/>
                <a:buNone/>
                <a:defRPr/>
              </a:pPr>
              <a:t>21</a:t>
            </a:fld>
            <a:endParaRPr lang="ru-RU" smtClean="0">
              <a:latin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>
            <a:off x="3412331" y="3801271"/>
            <a:ext cx="1730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04" name="Object 37"/>
          <p:cNvGraphicFramePr>
            <a:graphicFrameLocks noChangeAspect="1"/>
          </p:cNvGraphicFramePr>
          <p:nvPr/>
        </p:nvGraphicFramePr>
        <p:xfrm>
          <a:off x="5499100" y="3657600"/>
          <a:ext cx="163513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90" name="Формула" r:id="rId15" imgW="164880" imgH="215640" progId="Equation.3">
                  <p:embed/>
                </p:oleObj>
              </mc:Choice>
              <mc:Fallback>
                <p:oleObj name="Формула" r:id="rId15" imgW="164880" imgH="21564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3657600"/>
                        <a:ext cx="163513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38"/>
          <p:cNvGraphicFramePr>
            <a:graphicFrameLocks noChangeAspect="1"/>
          </p:cNvGraphicFramePr>
          <p:nvPr/>
        </p:nvGraphicFramePr>
        <p:xfrm>
          <a:off x="5499100" y="3014663"/>
          <a:ext cx="176213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91" name="Формула" r:id="rId17" imgW="177480" imgH="215640" progId="Equation.3">
                  <p:embed/>
                </p:oleObj>
              </mc:Choice>
              <mc:Fallback>
                <p:oleObj name="Формула" r:id="rId17" imgW="177480" imgH="21564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3014663"/>
                        <a:ext cx="176213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39"/>
          <p:cNvGraphicFramePr>
            <a:graphicFrameLocks noChangeAspect="1"/>
          </p:cNvGraphicFramePr>
          <p:nvPr/>
        </p:nvGraphicFramePr>
        <p:xfrm>
          <a:off x="5499100" y="2300288"/>
          <a:ext cx="176213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92" name="Формула" r:id="rId19" imgW="177480" imgH="228600" progId="Equation.3">
                  <p:embed/>
                </p:oleObj>
              </mc:Choice>
              <mc:Fallback>
                <p:oleObj name="Формула" r:id="rId19" imgW="177480" imgH="2286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2300288"/>
                        <a:ext cx="176213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Группа 43"/>
          <p:cNvGrpSpPr/>
          <p:nvPr/>
        </p:nvGrpSpPr>
        <p:grpSpPr>
          <a:xfrm>
            <a:off x="4999038" y="2014538"/>
            <a:ext cx="3359150" cy="2428875"/>
            <a:chOff x="4999038" y="2014538"/>
            <a:chExt cx="3359150" cy="2428875"/>
          </a:xfrm>
        </p:grpSpPr>
        <p:sp>
          <p:nvSpPr>
            <p:cNvPr id="47" name="AutoShape 34"/>
            <p:cNvSpPr>
              <a:spLocks noChangeArrowheads="1"/>
            </p:cNvSpPr>
            <p:nvPr/>
          </p:nvSpPr>
          <p:spPr bwMode="auto">
            <a:xfrm>
              <a:off x="4999038" y="2514600"/>
              <a:ext cx="1643062" cy="1857375"/>
            </a:xfrm>
            <a:prstGeom prst="roundRect">
              <a:avLst>
                <a:gd name="adj" fmla="val 36838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49" name="Правая фигурная скобка 48"/>
            <p:cNvSpPr>
              <a:spLocks/>
            </p:cNvSpPr>
            <p:nvPr/>
          </p:nvSpPr>
          <p:spPr bwMode="auto">
            <a:xfrm>
              <a:off x="6642100" y="2014538"/>
              <a:ext cx="357188" cy="2428875"/>
            </a:xfrm>
            <a:prstGeom prst="rightBrace">
              <a:avLst>
                <a:gd name="adj1" fmla="val 8343"/>
                <a:gd name="adj2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/>
            </a:p>
          </p:txBody>
        </p:sp>
        <p:graphicFrame>
          <p:nvGraphicFramePr>
            <p:cNvPr id="50" name="Object 40"/>
            <p:cNvGraphicFramePr>
              <a:graphicFrameLocks noChangeAspect="1"/>
            </p:cNvGraphicFramePr>
            <p:nvPr/>
          </p:nvGraphicFramePr>
          <p:xfrm>
            <a:off x="7070725" y="3086100"/>
            <a:ext cx="1287463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393" name="Формула" r:id="rId21" imgW="1015920" imgH="203040" progId="Equation.3">
                    <p:embed/>
                  </p:oleObj>
                </mc:Choice>
                <mc:Fallback>
                  <p:oleObj name="Формула" r:id="rId21" imgW="1015920" imgH="203040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0725" y="3086100"/>
                          <a:ext cx="1287463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Содержимое 2"/>
          <p:cNvSpPr txBox="1">
            <a:spLocks/>
          </p:cNvSpPr>
          <p:nvPr/>
        </p:nvSpPr>
        <p:spPr>
          <a:xfrm>
            <a:off x="928662" y="4500570"/>
            <a:ext cx="1366837" cy="28575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1-й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уровень</a:t>
            </a:r>
          </a:p>
        </p:txBody>
      </p:sp>
      <p:sp>
        <p:nvSpPr>
          <p:cNvPr id="38" name="Содержимое 2"/>
          <p:cNvSpPr txBox="1">
            <a:spLocks/>
          </p:cNvSpPr>
          <p:nvPr/>
        </p:nvSpPr>
        <p:spPr>
          <a:xfrm>
            <a:off x="928688" y="3357563"/>
            <a:ext cx="1366837" cy="28575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2-й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уровень</a:t>
            </a: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>
          <a:xfrm>
            <a:off x="928688" y="2714625"/>
            <a:ext cx="1366837" cy="28575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3-й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уровень</a:t>
            </a: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>
          <a:xfrm>
            <a:off x="928688" y="2000250"/>
            <a:ext cx="1366837" cy="28575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4-й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уровень</a:t>
            </a:r>
          </a:p>
        </p:txBody>
      </p:sp>
      <p:sp>
        <p:nvSpPr>
          <p:cNvPr id="43" name="Rectangle 35"/>
          <p:cNvSpPr>
            <a:spLocks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chemeClr val="tx2"/>
                </a:solidFill>
              </a:rPr>
              <a:t>Гиперсетевая технология</a:t>
            </a:r>
            <a:endParaRPr lang="ru-RU" altLang="ru-RU" sz="4000" b="1" dirty="0">
              <a:solidFill>
                <a:schemeClr val="tx2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rot="5400000">
            <a:off x="3435010" y="2457011"/>
            <a:ext cx="17303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 sz="2400"/>
          </a:p>
        </p:txBody>
      </p:sp>
      <p:sp>
        <p:nvSpPr>
          <p:cNvPr id="2662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28596" y="1071546"/>
            <a:ext cx="8501062" cy="39290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60363" indent="-360363" algn="just"/>
            <a:r>
              <a:rPr lang="ru-RU" sz="2400" dirty="0" smtClean="0">
                <a:solidFill>
                  <a:schemeClr val="tx1"/>
                </a:solidFill>
              </a:rPr>
              <a:t>Известны:</a:t>
            </a:r>
          </a:p>
          <a:p>
            <a:pPr marL="360363" indent="-360363"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Граф </a:t>
            </a:r>
            <a:r>
              <a:rPr lang="en-US" sz="2000" dirty="0" smtClean="0">
                <a:solidFill>
                  <a:schemeClr val="tx1"/>
                </a:solidFill>
              </a:rPr>
              <a:t>PS=(X,V)</a:t>
            </a:r>
            <a:r>
              <a:rPr lang="ru-RU" sz="2000" dirty="0" smtClean="0">
                <a:solidFill>
                  <a:schemeClr val="tx1"/>
                </a:solidFill>
              </a:rPr>
              <a:t> первичной сети (взвешенная решетка):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68288" lvl="1" indent="-268288">
              <a:buFont typeface="Times New Roman" pitchFamily="18" charset="0"/>
              <a:buChar char="–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l-GR" sz="2000" i="1" kern="0" dirty="0" smtClean="0">
                <a:solidFill>
                  <a:srgbClr val="000000"/>
                </a:solidFill>
                <a:ea typeface="+mn-ea"/>
                <a:cs typeface="+mn-cs"/>
              </a:rPr>
              <a:t>ρ</a:t>
            </a:r>
            <a:r>
              <a:rPr lang="ru-RU" sz="2000" i="1" kern="0" dirty="0">
                <a:solidFill>
                  <a:srgbClr val="000000"/>
                </a:solidFill>
                <a:ea typeface="+mn-ea"/>
                <a:cs typeface="+mn-cs"/>
              </a:rPr>
              <a:t>(</a:t>
            </a:r>
            <a:r>
              <a:rPr lang="en-US" sz="2000" i="1" kern="0" dirty="0">
                <a:solidFill>
                  <a:srgbClr val="000000"/>
                </a:solidFill>
                <a:ea typeface="+mn-ea"/>
                <a:cs typeface="+mn-cs"/>
              </a:rPr>
              <a:t>v) – </a:t>
            </a:r>
            <a:r>
              <a:rPr lang="ru-RU" sz="2000" kern="0" dirty="0">
                <a:solidFill>
                  <a:srgbClr val="000000"/>
                </a:solidFill>
                <a:ea typeface="+mn-ea"/>
                <a:cs typeface="+mn-cs"/>
              </a:rPr>
              <a:t>длина ветви </a:t>
            </a:r>
            <a:r>
              <a:rPr lang="en-US" sz="2000" i="1" kern="0" dirty="0">
                <a:solidFill>
                  <a:srgbClr val="000000"/>
                </a:solidFill>
                <a:ea typeface="+mn-ea"/>
                <a:cs typeface="+mn-cs"/>
              </a:rPr>
              <a:t>v</a:t>
            </a:r>
            <a:r>
              <a:rPr lang="el-GR" sz="2000" kern="0" dirty="0">
                <a:solidFill>
                  <a:srgbClr val="000000"/>
                </a:solidFill>
                <a:ea typeface="+mn-ea"/>
                <a:cs typeface="+mn-cs"/>
              </a:rPr>
              <a:t>ϵ</a:t>
            </a:r>
            <a:r>
              <a:rPr lang="en-US" sz="2000" i="1" kern="0" dirty="0">
                <a:solidFill>
                  <a:srgbClr val="000000"/>
                </a:solidFill>
                <a:ea typeface="+mn-ea"/>
                <a:cs typeface="+mn-cs"/>
              </a:rPr>
              <a:t>V</a:t>
            </a:r>
            <a:r>
              <a:rPr lang="ru-RU" sz="2000" kern="0" dirty="0">
                <a:solidFill>
                  <a:srgbClr val="000000"/>
                </a:solidFill>
                <a:ea typeface="+mn-ea"/>
                <a:cs typeface="+mn-cs"/>
              </a:rPr>
              <a:t>;</a:t>
            </a:r>
          </a:p>
          <a:p>
            <a:pPr marL="269875" lvl="1" indent="-268288">
              <a:buFont typeface="Times New Roman" pitchFamily="18" charset="0"/>
              <a:buChar char="–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US" sz="2000" i="1" kern="0" dirty="0" err="1" smtClean="0">
                <a:solidFill>
                  <a:srgbClr val="000000"/>
                </a:solidFill>
                <a:ea typeface="+mn-ea"/>
                <a:cs typeface="+mn-cs"/>
              </a:rPr>
              <a:t>a</a:t>
            </a:r>
            <a:r>
              <a:rPr lang="en-US" sz="2000" i="1" kern="0" baseline="-33000" dirty="0" err="1" smtClean="0">
                <a:solidFill>
                  <a:srgbClr val="000000"/>
                </a:solidFill>
              </a:rPr>
              <a:t>r</a:t>
            </a:r>
            <a:r>
              <a:rPr lang="en-US" sz="2000" i="1" kern="0" baseline="-33000" dirty="0" smtClean="0">
                <a:solidFill>
                  <a:srgbClr val="000000"/>
                </a:solidFill>
              </a:rPr>
              <a:t> </a:t>
            </a:r>
            <a:r>
              <a:rPr lang="en-US" sz="2000" i="1" kern="0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(</a:t>
            </a:r>
            <a:r>
              <a:rPr lang="en-US" sz="2000" i="1" kern="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v)</a:t>
            </a:r>
            <a:r>
              <a:rPr lang="en-US" sz="2000" kern="0" baseline="-3300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 </a:t>
            </a:r>
            <a:r>
              <a:rPr lang="ru-RU" sz="2000" i="1" kern="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–</a:t>
            </a:r>
            <a:r>
              <a:rPr lang="ru-RU" sz="2000" kern="0" dirty="0" smtClean="0">
                <a:solidFill>
                  <a:srgbClr val="000000"/>
                </a:solidFill>
                <a:cs typeface="Times New Roman" pitchFamily="18" charset="0"/>
              </a:rPr>
              <a:t>стоимость </a:t>
            </a:r>
            <a:r>
              <a:rPr lang="ru-RU" sz="2000" kern="0" dirty="0" err="1" smtClean="0">
                <a:solidFill>
                  <a:srgbClr val="000000"/>
                </a:solidFill>
                <a:cs typeface="Times New Roman" pitchFamily="18" charset="0"/>
              </a:rPr>
              <a:t>подг</a:t>
            </a:r>
            <a:r>
              <a:rPr lang="ru-RU" sz="2000" kern="0" dirty="0" smtClean="0">
                <a:solidFill>
                  <a:srgbClr val="000000"/>
                </a:solidFill>
                <a:cs typeface="Times New Roman" pitchFamily="18" charset="0"/>
              </a:rPr>
              <a:t>. и земляных работ на участке </a:t>
            </a:r>
            <a:r>
              <a:rPr lang="en-US" sz="2000" i="1" dirty="0" smtClean="0">
                <a:solidFill>
                  <a:schemeClr val="tx1"/>
                </a:solidFill>
              </a:rPr>
              <a:t>vϵ</a:t>
            </a:r>
            <a:r>
              <a:rPr lang="ru-RU" sz="2000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V</a:t>
            </a:r>
            <a:r>
              <a:rPr lang="en-US" sz="2000" kern="0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для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kern="0" dirty="0" smtClean="0">
                <a:solidFill>
                  <a:srgbClr val="000000"/>
                </a:solidFill>
              </a:rPr>
              <a:t>r</a:t>
            </a:r>
            <a:r>
              <a:rPr lang="el-GR" sz="2000" i="1" kern="0" dirty="0" smtClean="0">
                <a:solidFill>
                  <a:srgbClr val="000000"/>
                </a:solidFill>
              </a:rPr>
              <a:t> ϵ</a:t>
            </a:r>
            <a:r>
              <a:rPr lang="en-US" sz="2000" i="1" kern="0" dirty="0" smtClean="0">
                <a:solidFill>
                  <a:srgbClr val="000000"/>
                </a:solidFill>
              </a:rPr>
              <a:t>R</a:t>
            </a:r>
            <a:r>
              <a:rPr lang="en-US" sz="2000" kern="0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;</a:t>
            </a:r>
            <a:endParaRPr lang="en-US" sz="2000" kern="0" dirty="0">
              <a:solidFill>
                <a:srgbClr val="000000"/>
              </a:solidFill>
              <a:ea typeface="+mn-ea"/>
              <a:cs typeface="Times New Roman" pitchFamily="18" charset="0"/>
            </a:endParaRPr>
          </a:p>
          <a:p>
            <a:pPr marL="0" lvl="1" indent="-268288">
              <a:spcBef>
                <a:spcPts val="0"/>
              </a:spcBef>
              <a:buFont typeface="Times New Roman" pitchFamily="18" charset="0"/>
              <a:buChar char="–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US" sz="2000" i="1" kern="0" dirty="0" err="1" smtClean="0">
                <a:solidFill>
                  <a:srgbClr val="000000"/>
                </a:solidFill>
                <a:ea typeface="+mn-ea"/>
                <a:cs typeface="+mn-cs"/>
              </a:rPr>
              <a:t>b</a:t>
            </a:r>
            <a:r>
              <a:rPr lang="en-US" sz="2000" i="1" kern="0" baseline="-33000" dirty="0" err="1" smtClean="0">
                <a:solidFill>
                  <a:srgbClr val="000000"/>
                </a:solidFill>
                <a:ea typeface="+mn-ea"/>
                <a:cs typeface="+mn-cs"/>
              </a:rPr>
              <a:t>r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 </a:t>
            </a:r>
            <a:r>
              <a:rPr lang="en-US" sz="2000" i="1" kern="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(v)</a:t>
            </a:r>
            <a:r>
              <a:rPr lang="en-US" sz="2000" kern="0" baseline="-3300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 </a:t>
            </a:r>
            <a:r>
              <a:rPr lang="ru-RU" sz="2000" kern="0" dirty="0" smtClean="0">
                <a:solidFill>
                  <a:srgbClr val="000000"/>
                </a:solidFill>
                <a:cs typeface="Times New Roman" pitchFamily="18" charset="0"/>
              </a:rPr>
              <a:t>стоимость земли и аренды ресурсов на участке </a:t>
            </a:r>
            <a:r>
              <a:rPr lang="en-US" sz="2000" i="1" dirty="0" smtClean="0">
                <a:solidFill>
                  <a:schemeClr val="tx1"/>
                </a:solidFill>
              </a:rPr>
              <a:t>vϵ</a:t>
            </a:r>
            <a:r>
              <a:rPr lang="ru-RU" sz="2000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V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для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kern="0" dirty="0" smtClean="0">
                <a:solidFill>
                  <a:srgbClr val="000000"/>
                </a:solidFill>
              </a:rPr>
              <a:t>r</a:t>
            </a:r>
            <a:r>
              <a:rPr lang="el-GR" sz="2000" i="1" kern="0" dirty="0" smtClean="0">
                <a:solidFill>
                  <a:srgbClr val="000000"/>
                </a:solidFill>
              </a:rPr>
              <a:t> ϵ</a:t>
            </a:r>
            <a:r>
              <a:rPr lang="en-US" sz="2000" i="1" kern="0" dirty="0" smtClean="0">
                <a:solidFill>
                  <a:srgbClr val="000000"/>
                </a:solidFill>
              </a:rPr>
              <a:t>R</a:t>
            </a:r>
            <a:r>
              <a:rPr lang="en-US" sz="2000" kern="0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;</a:t>
            </a:r>
            <a:endParaRPr lang="en-US" sz="2000" kern="0" dirty="0">
              <a:solidFill>
                <a:srgbClr val="000000"/>
              </a:solidFill>
              <a:ea typeface="+mn-ea"/>
              <a:cs typeface="Times New Roman" pitchFamily="18" charset="0"/>
            </a:endParaRPr>
          </a:p>
          <a:p>
            <a:pPr marL="0" lvl="1" indent="-268288">
              <a:spcBef>
                <a:spcPts val="0"/>
              </a:spcBef>
              <a:buFont typeface="Times New Roman" pitchFamily="18" charset="0"/>
              <a:buChar char="–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US" sz="2000" kern="0" dirty="0">
                <a:solidFill>
                  <a:srgbClr val="000000"/>
                </a:solidFill>
                <a:cs typeface="Times New Roman" pitchFamily="18" charset="0"/>
                <a:sym typeface="Symbol"/>
              </a:rPr>
              <a:t></a:t>
            </a:r>
            <a:r>
              <a:rPr lang="en-US" sz="2000" i="1" kern="0" baseline="-33000" dirty="0">
                <a:solidFill>
                  <a:srgbClr val="000000"/>
                </a:solidFill>
                <a:cs typeface="Times New Roman" pitchFamily="18" charset="0"/>
                <a:sym typeface="Symbol"/>
              </a:rPr>
              <a:t>1</a:t>
            </a:r>
            <a:r>
              <a:rPr lang="en-US" sz="2000" kern="0" dirty="0">
                <a:solidFill>
                  <a:srgbClr val="000000"/>
                </a:solidFill>
                <a:cs typeface="Times New Roman" pitchFamily="18" charset="0"/>
              </a:rPr>
              <a:t>– </a:t>
            </a:r>
            <a:r>
              <a:rPr lang="ru-RU" sz="2000" kern="0" dirty="0">
                <a:solidFill>
                  <a:srgbClr val="000000"/>
                </a:solidFill>
                <a:cs typeface="Times New Roman" pitchFamily="18" charset="0"/>
              </a:rPr>
              <a:t>коэффициент дисконтирования по </a:t>
            </a:r>
            <a:r>
              <a:rPr lang="ru-RU" sz="2000" kern="0" dirty="0" smtClean="0">
                <a:solidFill>
                  <a:srgbClr val="000000"/>
                </a:solidFill>
                <a:cs typeface="Times New Roman" pitchFamily="18" charset="0"/>
              </a:rPr>
              <a:t>стоимости подготовительных и земляных работ;</a:t>
            </a:r>
            <a:endParaRPr lang="en-US" sz="2000" kern="0" dirty="0">
              <a:solidFill>
                <a:srgbClr val="000000"/>
              </a:solidFill>
              <a:cs typeface="Times New Roman" pitchFamily="18" charset="0"/>
            </a:endParaRPr>
          </a:p>
          <a:p>
            <a:pPr indent="-266700">
              <a:spcBef>
                <a:spcPts val="0"/>
              </a:spcBef>
              <a:buFont typeface="Wingdings" pitchFamily="2" charset="2"/>
              <a:buChar char="q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2000" kern="0" dirty="0" smtClean="0">
                <a:solidFill>
                  <a:srgbClr val="000000"/>
                </a:solidFill>
                <a:ea typeface="+mn-ea"/>
                <a:cs typeface="+mn-cs"/>
              </a:rPr>
              <a:t>Граф </a:t>
            </a:r>
            <a:r>
              <a:rPr lang="ru-RU" sz="2000" i="1" kern="0" dirty="0" smtClean="0">
                <a:solidFill>
                  <a:srgbClr val="000000"/>
                </a:solidFill>
                <a:ea typeface="+mn-ea"/>
                <a:cs typeface="+mn-cs"/>
              </a:rPr>
              <a:t>WS</a:t>
            </a:r>
            <a:r>
              <a:rPr lang="en-US" sz="2000" i="1" kern="0" dirty="0" smtClean="0">
                <a:solidFill>
                  <a:srgbClr val="000000"/>
                </a:solidFill>
                <a:ea typeface="+mn-ea"/>
                <a:cs typeface="+mn-cs"/>
              </a:rPr>
              <a:t>=(</a:t>
            </a:r>
            <a:r>
              <a:rPr lang="en-US" sz="2000" i="1" dirty="0" smtClean="0">
                <a:solidFill>
                  <a:schemeClr val="tx1"/>
                </a:solidFill>
              </a:rPr>
              <a:t>Y</a:t>
            </a:r>
            <a:r>
              <a:rPr lang="en-US" sz="2000" i="1" kern="0" dirty="0" smtClean="0">
                <a:solidFill>
                  <a:srgbClr val="000000"/>
                </a:solidFill>
                <a:ea typeface="+mn-ea"/>
                <a:cs typeface="+mn-cs"/>
              </a:rPr>
              <a:t>,R)</a:t>
            </a:r>
            <a:r>
              <a:rPr lang="ru-RU" sz="2000" kern="0" dirty="0" smtClean="0">
                <a:solidFill>
                  <a:srgbClr val="000000"/>
                </a:solidFill>
                <a:ea typeface="+mn-ea"/>
                <a:cs typeface="+mn-cs"/>
              </a:rPr>
              <a:t> вторичной сети </a:t>
            </a:r>
            <a:r>
              <a:rPr lang="ru-RU" sz="2000" dirty="0" smtClean="0">
                <a:solidFill>
                  <a:schemeClr val="tx1"/>
                </a:solidFill>
              </a:rPr>
              <a:t>с вершинами </a:t>
            </a:r>
            <a:r>
              <a:rPr lang="en-US" sz="2000" i="1" dirty="0" smtClean="0">
                <a:solidFill>
                  <a:schemeClr val="tx1"/>
                </a:solidFill>
              </a:rPr>
              <a:t>Y</a:t>
            </a:r>
            <a:r>
              <a:rPr lang="ru-RU" sz="2000" i="1" dirty="0" smtClean="0">
                <a:solidFill>
                  <a:schemeClr val="tx1"/>
                </a:solidFill>
              </a:rPr>
              <a:t>ист.,</a:t>
            </a:r>
            <a:r>
              <a:rPr lang="en-US" sz="2000" i="1" dirty="0" smtClean="0">
                <a:solidFill>
                  <a:schemeClr val="tx1"/>
                </a:solidFill>
              </a:rPr>
              <a:t> Y</a:t>
            </a:r>
            <a:r>
              <a:rPr lang="ru-RU" sz="2000" i="1" dirty="0" err="1" smtClean="0">
                <a:solidFill>
                  <a:schemeClr val="tx1"/>
                </a:solidFill>
              </a:rPr>
              <a:t>потр</a:t>
            </a:r>
            <a:r>
              <a:rPr lang="ru-RU" sz="2000" dirty="0" smtClean="0">
                <a:solidFill>
                  <a:schemeClr val="tx1"/>
                </a:solidFill>
              </a:rPr>
              <a:t>. и </a:t>
            </a:r>
            <a:r>
              <a:rPr lang="en-US" sz="2000" i="1" dirty="0" smtClean="0">
                <a:solidFill>
                  <a:schemeClr val="tx1"/>
                </a:solidFill>
              </a:rPr>
              <a:t>Y</a:t>
            </a:r>
            <a:r>
              <a:rPr lang="ru-RU" sz="2000" i="1" dirty="0" smtClean="0">
                <a:solidFill>
                  <a:schemeClr val="tx1"/>
                </a:solidFill>
              </a:rPr>
              <a:t>доп.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  <a:endParaRPr lang="ru-RU" sz="2000" kern="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0" lvl="1" indent="-268288">
              <a:spcBef>
                <a:spcPts val="0"/>
              </a:spcBef>
              <a:buFont typeface="Times New Roman" pitchFamily="18" charset="0"/>
              <a:buChar char="–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l-GR" sz="2000" i="1" kern="0" dirty="0" smtClean="0">
                <a:solidFill>
                  <a:srgbClr val="000000"/>
                </a:solidFill>
                <a:ea typeface="+mn-ea"/>
                <a:cs typeface="+mn-cs"/>
              </a:rPr>
              <a:t>ρ</a:t>
            </a:r>
            <a:r>
              <a:rPr lang="ru-RU" sz="2000" i="1" kern="0" dirty="0">
                <a:solidFill>
                  <a:srgbClr val="000000"/>
                </a:solidFill>
                <a:ea typeface="+mn-ea"/>
                <a:cs typeface="+mn-cs"/>
              </a:rPr>
              <a:t>(</a:t>
            </a:r>
            <a:r>
              <a:rPr lang="en-US" sz="2000" i="1" kern="0" dirty="0" smtClean="0">
                <a:solidFill>
                  <a:srgbClr val="000000"/>
                </a:solidFill>
                <a:ea typeface="+mn-ea"/>
                <a:cs typeface="+mn-cs"/>
              </a:rPr>
              <a:t>r)=</a:t>
            </a:r>
            <a:r>
              <a:rPr lang="el-GR" sz="2000" kern="0" dirty="0">
                <a:solidFill>
                  <a:srgbClr val="000000"/>
                </a:solidFill>
                <a:ea typeface="+mn-ea"/>
                <a:cs typeface="+mn-cs"/>
              </a:rPr>
              <a:t>Σ</a:t>
            </a:r>
            <a:r>
              <a:rPr lang="el-GR" sz="2000" i="1" kern="0" dirty="0">
                <a:solidFill>
                  <a:srgbClr val="000000"/>
                </a:solidFill>
                <a:ea typeface="+mn-ea"/>
                <a:cs typeface="+mn-cs"/>
              </a:rPr>
              <a:t> ρ</a:t>
            </a:r>
            <a:r>
              <a:rPr lang="ru-RU" sz="2000" i="1" kern="0" dirty="0">
                <a:solidFill>
                  <a:srgbClr val="000000"/>
                </a:solidFill>
                <a:ea typeface="+mn-ea"/>
                <a:cs typeface="+mn-cs"/>
              </a:rPr>
              <a:t>(</a:t>
            </a:r>
            <a:r>
              <a:rPr lang="en-US" sz="2000" i="1" kern="0" dirty="0">
                <a:solidFill>
                  <a:srgbClr val="000000"/>
                </a:solidFill>
                <a:ea typeface="+mn-ea"/>
                <a:cs typeface="+mn-cs"/>
              </a:rPr>
              <a:t>v) ,v</a:t>
            </a:r>
            <a:r>
              <a:rPr lang="el-GR" sz="2000" kern="0" dirty="0">
                <a:solidFill>
                  <a:srgbClr val="000000"/>
                </a:solidFill>
                <a:ea typeface="+mn-ea"/>
                <a:cs typeface="+mn-cs"/>
              </a:rPr>
              <a:t>ϵ</a:t>
            </a:r>
            <a:r>
              <a:rPr lang="en-US" sz="2000" i="1" kern="0" dirty="0" smtClean="0">
                <a:solidFill>
                  <a:srgbClr val="000000"/>
                </a:solidFill>
                <a:ea typeface="+mn-ea"/>
                <a:cs typeface="+mn-cs"/>
              </a:rPr>
              <a:t>F(r) </a:t>
            </a:r>
            <a:r>
              <a:rPr lang="en-US" sz="2000" kern="0" dirty="0">
                <a:solidFill>
                  <a:srgbClr val="000000"/>
                </a:solidFill>
                <a:ea typeface="+mn-ea"/>
                <a:cs typeface="+mn-cs"/>
              </a:rPr>
              <a:t>–</a:t>
            </a:r>
            <a:r>
              <a:rPr lang="ru-RU" sz="2000" kern="0" dirty="0">
                <a:solidFill>
                  <a:srgbClr val="000000"/>
                </a:solidFill>
                <a:ea typeface="+mn-ea"/>
                <a:cs typeface="+mn-cs"/>
              </a:rPr>
              <a:t> длина </a:t>
            </a:r>
            <a:r>
              <a:rPr lang="ru-RU" sz="2000" kern="0" dirty="0" smtClean="0">
                <a:solidFill>
                  <a:srgbClr val="000000"/>
                </a:solidFill>
                <a:ea typeface="+mn-ea"/>
                <a:cs typeface="+mn-cs"/>
              </a:rPr>
              <a:t>проектируемой линии </a:t>
            </a:r>
            <a:r>
              <a:rPr lang="en-US" sz="2000" i="1" kern="0" dirty="0" smtClean="0">
                <a:solidFill>
                  <a:srgbClr val="000000"/>
                </a:solidFill>
              </a:rPr>
              <a:t>r</a:t>
            </a:r>
            <a:r>
              <a:rPr lang="el-GR" sz="2000" i="1" kern="0" dirty="0" smtClean="0">
                <a:solidFill>
                  <a:srgbClr val="000000"/>
                </a:solidFill>
              </a:rPr>
              <a:t> </a:t>
            </a:r>
            <a:r>
              <a:rPr lang="el-GR" sz="2000" i="1" kern="0" dirty="0">
                <a:solidFill>
                  <a:srgbClr val="000000"/>
                </a:solidFill>
              </a:rPr>
              <a:t>ϵ</a:t>
            </a:r>
            <a:r>
              <a:rPr lang="en-US" sz="2000" i="1" kern="0" dirty="0" smtClean="0">
                <a:solidFill>
                  <a:srgbClr val="000000"/>
                </a:solidFill>
              </a:rPr>
              <a:t>R</a:t>
            </a:r>
            <a:r>
              <a:rPr lang="ru-RU" sz="2000" kern="0" dirty="0" smtClean="0">
                <a:solidFill>
                  <a:srgbClr val="000000"/>
                </a:solidFill>
                <a:ea typeface="+mn-ea"/>
                <a:cs typeface="+mn-cs"/>
              </a:rPr>
              <a:t>;</a:t>
            </a:r>
            <a:endParaRPr lang="ru-RU" sz="2000" i="1" kern="0" dirty="0">
              <a:solidFill>
                <a:srgbClr val="000000"/>
              </a:solidFill>
              <a:ea typeface="+mn-ea"/>
              <a:cs typeface="+mn-cs"/>
            </a:endParaRPr>
          </a:p>
          <a:p>
            <a:pPr marL="0" lvl="1" indent="-268288">
              <a:spcBef>
                <a:spcPts val="0"/>
              </a:spcBef>
              <a:buFont typeface="Times New Roman" pitchFamily="18" charset="0"/>
              <a:buChar char="–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US" sz="2000" i="1" kern="0" dirty="0" err="1" smtClean="0">
                <a:solidFill>
                  <a:srgbClr val="000000"/>
                </a:solidFill>
                <a:ea typeface="+mn-ea"/>
                <a:cs typeface="+mn-cs"/>
              </a:rPr>
              <a:t>c</a:t>
            </a:r>
            <a:r>
              <a:rPr lang="en-US" sz="2000" i="1" kern="0" baseline="-33000" dirty="0" err="1" smtClean="0">
                <a:solidFill>
                  <a:srgbClr val="000000"/>
                </a:solidFill>
              </a:rPr>
              <a:t>v</a:t>
            </a:r>
            <a:r>
              <a:rPr lang="en-US" sz="2000" i="1" kern="0" baseline="-33000" dirty="0" smtClean="0">
                <a:solidFill>
                  <a:srgbClr val="000000"/>
                </a:solidFill>
              </a:rPr>
              <a:t> </a:t>
            </a:r>
            <a:r>
              <a:rPr lang="en-US" sz="2000" i="1" kern="0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(r)</a:t>
            </a:r>
            <a:r>
              <a:rPr lang="ru-RU" sz="2000" i="1" kern="0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 </a:t>
            </a:r>
            <a:r>
              <a:rPr lang="ru-RU" sz="2000" kern="0" dirty="0" smtClean="0">
                <a:solidFill>
                  <a:srgbClr val="000000"/>
                </a:solidFill>
                <a:cs typeface="Times New Roman" pitchFamily="18" charset="0"/>
              </a:rPr>
              <a:t>стоимость коммуникаций </a:t>
            </a:r>
            <a:r>
              <a:rPr lang="en-US" sz="2000" i="1" kern="0" dirty="0" smtClean="0">
                <a:solidFill>
                  <a:srgbClr val="000000"/>
                </a:solidFill>
              </a:rPr>
              <a:t>r</a:t>
            </a:r>
            <a:r>
              <a:rPr lang="el-GR" sz="2000" kern="0" dirty="0" smtClean="0">
                <a:solidFill>
                  <a:srgbClr val="000000"/>
                </a:solidFill>
              </a:rPr>
              <a:t> </a:t>
            </a:r>
            <a:r>
              <a:rPr lang="el-GR" sz="2000" i="1" kern="0" dirty="0" smtClean="0">
                <a:solidFill>
                  <a:srgbClr val="000000"/>
                </a:solidFill>
              </a:rPr>
              <a:t>ϵ</a:t>
            </a:r>
            <a:r>
              <a:rPr lang="en-US" sz="2000" i="1" kern="0" dirty="0" smtClean="0">
                <a:solidFill>
                  <a:srgbClr val="000000"/>
                </a:solidFill>
              </a:rPr>
              <a:t>R</a:t>
            </a:r>
            <a:r>
              <a:rPr lang="ru-RU" sz="2000" kern="0" dirty="0" smtClean="0">
                <a:solidFill>
                  <a:srgbClr val="000000"/>
                </a:solidFill>
                <a:cs typeface="Times New Roman" pitchFamily="18" charset="0"/>
              </a:rPr>
              <a:t> и их монтажа на участке </a:t>
            </a:r>
            <a:r>
              <a:rPr lang="en-US" sz="2000" i="1" dirty="0" smtClean="0">
                <a:solidFill>
                  <a:schemeClr val="tx1"/>
                </a:solidFill>
              </a:rPr>
              <a:t>vϵ</a:t>
            </a:r>
            <a:r>
              <a:rPr lang="ru-RU" sz="2000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V</a:t>
            </a:r>
            <a:r>
              <a:rPr lang="en-US" sz="2000" kern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kern="0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;</a:t>
            </a:r>
            <a:endParaRPr lang="ru-RU" sz="2000" kern="0" dirty="0">
              <a:solidFill>
                <a:srgbClr val="000000"/>
              </a:solidFill>
              <a:ea typeface="+mn-ea"/>
              <a:cs typeface="Times New Roman" pitchFamily="18" charset="0"/>
            </a:endParaRPr>
          </a:p>
          <a:p>
            <a:pPr marL="268288" lvl="1" indent="-268288">
              <a:buFont typeface="Times New Roman" pitchFamily="18" charset="0"/>
              <a:buChar char="–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US" sz="2000" kern="0" dirty="0" smtClean="0">
                <a:solidFill>
                  <a:srgbClr val="000000"/>
                </a:solidFill>
                <a:cs typeface="Times New Roman" pitchFamily="18" charset="0"/>
                <a:sym typeface="Symbol"/>
              </a:rPr>
              <a:t></a:t>
            </a:r>
            <a:r>
              <a:rPr lang="en-US" sz="2000" i="1" kern="0" dirty="0" err="1" smtClean="0">
                <a:solidFill>
                  <a:srgbClr val="000000"/>
                </a:solidFill>
                <a:ea typeface="+mn-ea"/>
                <a:cs typeface="+mn-cs"/>
              </a:rPr>
              <a:t>d</a:t>
            </a:r>
            <a:r>
              <a:rPr lang="en-US" sz="2000" i="1" kern="0" baseline="-33000" dirty="0" err="1" smtClean="0">
                <a:solidFill>
                  <a:srgbClr val="000000"/>
                </a:solidFill>
                <a:ea typeface="+mn-ea"/>
                <a:cs typeface="+mn-cs"/>
              </a:rPr>
              <a:t>v</a:t>
            </a:r>
            <a:r>
              <a:rPr lang="en-US" sz="2000" i="1" kern="0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(r</a:t>
            </a:r>
            <a:r>
              <a:rPr lang="el-GR" sz="2000" kern="0" dirty="0" smtClean="0">
                <a:solidFill>
                  <a:srgbClr val="000000"/>
                </a:solidFill>
              </a:rPr>
              <a:t> </a:t>
            </a:r>
            <a:r>
              <a:rPr lang="en-US" sz="2000" i="1" kern="0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)</a:t>
            </a:r>
            <a:r>
              <a:rPr lang="ru-RU" sz="2000" i="1" kern="0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 – </a:t>
            </a:r>
            <a:r>
              <a:rPr lang="ru-RU" sz="2000" kern="0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стоимость эксплуатации коммуникаций </a:t>
            </a:r>
            <a:r>
              <a:rPr lang="en-US" sz="2000" i="1" kern="0" dirty="0" smtClean="0">
                <a:solidFill>
                  <a:srgbClr val="000000"/>
                </a:solidFill>
              </a:rPr>
              <a:t>r</a:t>
            </a:r>
            <a:r>
              <a:rPr lang="el-GR" sz="2000" i="1" kern="0" dirty="0" smtClean="0">
                <a:solidFill>
                  <a:srgbClr val="000000"/>
                </a:solidFill>
              </a:rPr>
              <a:t> ϵ</a:t>
            </a:r>
            <a:r>
              <a:rPr lang="en-US" sz="2000" i="1" kern="0" dirty="0" smtClean="0">
                <a:solidFill>
                  <a:srgbClr val="000000"/>
                </a:solidFill>
              </a:rPr>
              <a:t>R</a:t>
            </a:r>
            <a:r>
              <a:rPr lang="en-US" sz="2000" i="1" kern="0" baseline="-25000" dirty="0" smtClean="0">
                <a:solidFill>
                  <a:schemeClr val="tx1"/>
                </a:solidFill>
              </a:rPr>
              <a:t> </a:t>
            </a:r>
            <a:r>
              <a:rPr lang="ru-RU" sz="2000" i="1" kern="0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 </a:t>
            </a:r>
            <a:r>
              <a:rPr lang="ru-RU" sz="2000" kern="0" dirty="0" smtClean="0">
                <a:solidFill>
                  <a:srgbClr val="000000"/>
                </a:solidFill>
              </a:rPr>
              <a:t>на участках </a:t>
            </a:r>
            <a:r>
              <a:rPr lang="en-US" sz="2000" i="1" kern="0" dirty="0" smtClean="0">
                <a:solidFill>
                  <a:srgbClr val="000000"/>
                </a:solidFill>
              </a:rPr>
              <a:t>v</a:t>
            </a:r>
            <a:r>
              <a:rPr lang="el-GR" sz="2000" kern="0" dirty="0" smtClean="0">
                <a:solidFill>
                  <a:srgbClr val="000000"/>
                </a:solidFill>
              </a:rPr>
              <a:t>ϵ</a:t>
            </a:r>
            <a:r>
              <a:rPr lang="en-US" sz="2000" i="1" kern="0" dirty="0" smtClean="0">
                <a:solidFill>
                  <a:srgbClr val="000000"/>
                </a:solidFill>
              </a:rPr>
              <a:t>V</a:t>
            </a:r>
            <a:r>
              <a:rPr lang="ru-RU" sz="2000" kern="0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; </a:t>
            </a:r>
            <a:endParaRPr lang="en-US" sz="2000" kern="0" dirty="0" smtClean="0">
              <a:solidFill>
                <a:srgbClr val="000000"/>
              </a:solidFill>
              <a:ea typeface="+mn-ea"/>
              <a:cs typeface="Times New Roman" pitchFamily="18" charset="0"/>
            </a:endParaRPr>
          </a:p>
          <a:p>
            <a:pPr marL="268288" lvl="1" indent="-268288">
              <a:buFont typeface="Times New Roman" pitchFamily="18" charset="0"/>
              <a:buChar char="–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US" sz="2000" kern="0" dirty="0" smtClean="0">
                <a:solidFill>
                  <a:srgbClr val="000000"/>
                </a:solidFill>
                <a:cs typeface="Times New Roman" pitchFamily="18" charset="0"/>
                <a:sym typeface="Symbol"/>
              </a:rPr>
              <a:t></a:t>
            </a:r>
            <a:r>
              <a:rPr lang="ru-RU" sz="2000" i="1" kern="0" baseline="-33000" dirty="0" smtClean="0">
                <a:solidFill>
                  <a:srgbClr val="000000"/>
                </a:solidFill>
                <a:cs typeface="Times New Roman" pitchFamily="18" charset="0"/>
                <a:sym typeface="Symbol"/>
              </a:rPr>
              <a:t>2</a:t>
            </a:r>
            <a:r>
              <a:rPr lang="en-US" sz="2000" kern="0" dirty="0" smtClean="0">
                <a:solidFill>
                  <a:srgbClr val="000000"/>
                </a:solidFill>
                <a:cs typeface="Times New Roman" pitchFamily="18" charset="0"/>
              </a:rPr>
              <a:t>– </a:t>
            </a:r>
            <a:r>
              <a:rPr lang="ru-RU" sz="2000" kern="0" dirty="0" smtClean="0">
                <a:solidFill>
                  <a:srgbClr val="000000"/>
                </a:solidFill>
                <a:cs typeface="Times New Roman" pitchFamily="18" charset="0"/>
              </a:rPr>
              <a:t>коэффициент дисконтирования по стоимости коммуникаций:</a:t>
            </a:r>
          </a:p>
          <a:p>
            <a:pPr marL="268288" lvl="1" indent="-268288"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lang="en-US" sz="2000" kern="0" dirty="0">
              <a:solidFill>
                <a:srgbClr val="000000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2662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A40062A-8B3E-40FF-A06C-5FBBC9B9CC85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6631" name="Rectangle 9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chemeClr val="tx2"/>
                </a:solidFill>
              </a:rPr>
              <a:t>Задача1</a:t>
            </a:r>
            <a:r>
              <a:rPr lang="ru-RU" altLang="ru-RU" sz="4000" b="1" dirty="0" smtClean="0">
                <a:solidFill>
                  <a:schemeClr val="tx2"/>
                </a:solidFill>
              </a:rPr>
              <a:t>. Общая постановка</a:t>
            </a:r>
            <a:endParaRPr lang="ru-RU" altLang="ru-RU" sz="4000" b="1" dirty="0">
              <a:solidFill>
                <a:schemeClr val="tx2"/>
              </a:solidFill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357158" y="4869160"/>
            <a:ext cx="8535322" cy="1703088"/>
            <a:chOff x="357158" y="4869160"/>
            <a:chExt cx="8535322" cy="1703088"/>
          </a:xfrm>
        </p:grpSpPr>
        <p:sp>
          <p:nvSpPr>
            <p:cNvPr id="14" name="Rectangle 2"/>
            <p:cNvSpPr txBox="1">
              <a:spLocks noChangeArrowheads="1"/>
            </p:cNvSpPr>
            <p:nvPr/>
          </p:nvSpPr>
          <p:spPr bwMode="auto">
            <a:xfrm>
              <a:off x="357158" y="4869160"/>
              <a:ext cx="8535322" cy="12030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268288" lvl="1" indent="-268288">
                <a:tabLst>
                  <a:tab pos="1687513" algn="l"/>
                  <a:tab pos="2136775" algn="l"/>
                  <a:tab pos="2586038" algn="l"/>
                  <a:tab pos="3035300" algn="l"/>
                  <a:tab pos="3484563" algn="l"/>
                  <a:tab pos="3933825" algn="l"/>
                  <a:tab pos="4383088" algn="l"/>
                  <a:tab pos="4832350" algn="l"/>
                  <a:tab pos="5281613" algn="l"/>
                  <a:tab pos="5730875" algn="l"/>
                  <a:tab pos="6180138" algn="l"/>
                  <a:tab pos="6629400" algn="l"/>
                  <a:tab pos="7078663" algn="l"/>
                  <a:tab pos="7527925" algn="l"/>
                  <a:tab pos="7977188" algn="l"/>
                  <a:tab pos="8426450" algn="l"/>
                  <a:tab pos="8875713" algn="l"/>
                  <a:tab pos="9324975" algn="l"/>
                </a:tabLst>
                <a:defRPr/>
              </a:pPr>
              <a:r>
                <a:rPr lang="ru-RU" sz="2400" kern="0" dirty="0" smtClean="0">
                  <a:solidFill>
                    <a:srgbClr val="000000"/>
                  </a:solidFill>
                  <a:ea typeface="+mn-ea"/>
                  <a:cs typeface="Times New Roman" pitchFamily="18" charset="0"/>
                </a:rPr>
                <a:t>Задача:</a:t>
              </a:r>
            </a:p>
            <a:p>
              <a:pPr marL="360363" lvl="1" indent="-360363">
                <a:buFont typeface="Wingdings" pitchFamily="2" charset="2"/>
                <a:buChar char="q"/>
                <a:tabLst>
                  <a:tab pos="1687513" algn="l"/>
                  <a:tab pos="2136775" algn="l"/>
                  <a:tab pos="2586038" algn="l"/>
                  <a:tab pos="3035300" algn="l"/>
                  <a:tab pos="3484563" algn="l"/>
                  <a:tab pos="3933825" algn="l"/>
                  <a:tab pos="4383088" algn="l"/>
                  <a:tab pos="4832350" algn="l"/>
                  <a:tab pos="5281613" algn="l"/>
                  <a:tab pos="5730875" algn="l"/>
                  <a:tab pos="6180138" algn="l"/>
                  <a:tab pos="6629400" algn="l"/>
                  <a:tab pos="7078663" algn="l"/>
                  <a:tab pos="7527925" algn="l"/>
                  <a:tab pos="7977188" algn="l"/>
                  <a:tab pos="8426450" algn="l"/>
                  <a:tab pos="8875713" algn="l"/>
                  <a:tab pos="9324975" algn="l"/>
                </a:tabLst>
                <a:defRPr/>
              </a:pPr>
              <a:r>
                <a:rPr lang="ru-RU" sz="2000" kern="0" dirty="0" smtClean="0">
                  <a:solidFill>
                    <a:srgbClr val="000000"/>
                  </a:solidFill>
                  <a:cs typeface="Times New Roman" pitchFamily="18" charset="0"/>
                </a:rPr>
                <a:t>найти гиперсеть </a:t>
              </a:r>
              <a:r>
                <a:rPr lang="en-US" sz="2000" kern="0" dirty="0" smtClean="0">
                  <a:solidFill>
                    <a:srgbClr val="000000"/>
                  </a:solidFill>
                  <a:cs typeface="Times New Roman" pitchFamily="18" charset="0"/>
                </a:rPr>
                <a:t>S (</a:t>
              </a:r>
              <a:r>
                <a:rPr lang="ru-RU" sz="2000" kern="0" dirty="0" smtClean="0">
                  <a:solidFill>
                    <a:srgbClr val="000000"/>
                  </a:solidFill>
                  <a:cs typeface="Times New Roman" pitchFamily="18" charset="0"/>
                </a:rPr>
                <a:t>вложение </a:t>
              </a:r>
              <a:r>
                <a:rPr lang="en-US" sz="2000" kern="0" dirty="0" smtClean="0">
                  <a:solidFill>
                    <a:srgbClr val="000000"/>
                  </a:solidFill>
                  <a:cs typeface="Times New Roman" pitchFamily="18" charset="0"/>
                </a:rPr>
                <a:t>WS </a:t>
              </a:r>
              <a:r>
                <a:rPr lang="ru-RU" sz="2000" kern="0" dirty="0" smtClean="0">
                  <a:solidFill>
                    <a:srgbClr val="000000"/>
                  </a:solidFill>
                  <a:cs typeface="Times New Roman" pitchFamily="18" charset="0"/>
                </a:rPr>
                <a:t>в </a:t>
              </a:r>
              <a:r>
                <a:rPr lang="en-US" sz="2000" kern="0" dirty="0" smtClean="0">
                  <a:solidFill>
                    <a:srgbClr val="000000"/>
                  </a:solidFill>
                  <a:cs typeface="Times New Roman" pitchFamily="18" charset="0"/>
                </a:rPr>
                <a:t>PS)</a:t>
              </a:r>
              <a:r>
                <a:rPr lang="ru-RU" sz="2000" kern="0" dirty="0" smtClean="0">
                  <a:solidFill>
                    <a:srgbClr val="000000"/>
                  </a:solidFill>
                  <a:cs typeface="Times New Roman" pitchFamily="18" charset="0"/>
                </a:rPr>
                <a:t>, для которой функционал</a:t>
              </a:r>
            </a:p>
            <a:p>
              <a:pPr marL="268288" lvl="1" indent="-268288">
                <a:tabLst>
                  <a:tab pos="1687513" algn="l"/>
                  <a:tab pos="2136775" algn="l"/>
                  <a:tab pos="2586038" algn="l"/>
                  <a:tab pos="3035300" algn="l"/>
                  <a:tab pos="3484563" algn="l"/>
                  <a:tab pos="3933825" algn="l"/>
                  <a:tab pos="4383088" algn="l"/>
                  <a:tab pos="4832350" algn="l"/>
                  <a:tab pos="5281613" algn="l"/>
                  <a:tab pos="5730875" algn="l"/>
                  <a:tab pos="6180138" algn="l"/>
                  <a:tab pos="6629400" algn="l"/>
                  <a:tab pos="7078663" algn="l"/>
                  <a:tab pos="7527925" algn="l"/>
                  <a:tab pos="7977188" algn="l"/>
                  <a:tab pos="8426450" algn="l"/>
                  <a:tab pos="8875713" algn="l"/>
                  <a:tab pos="9324975" algn="l"/>
                </a:tabLst>
                <a:defRPr/>
              </a:pPr>
              <a:endParaRPr lang="en-US" sz="2000" kern="0" dirty="0">
                <a:solidFill>
                  <a:srgbClr val="000000"/>
                </a:solidFill>
                <a:ea typeface="+mn-ea"/>
                <a:cs typeface="Times New Roman" pitchFamily="18" charset="0"/>
              </a:endParaRPr>
            </a:p>
          </p:txBody>
        </p:sp>
        <p:graphicFrame>
          <p:nvGraphicFramePr>
            <p:cNvPr id="26641" name="Object 6"/>
            <p:cNvGraphicFramePr>
              <a:graphicFrameLocks noChangeAspect="1"/>
            </p:cNvGraphicFramePr>
            <p:nvPr/>
          </p:nvGraphicFramePr>
          <p:xfrm>
            <a:off x="785813" y="5695950"/>
            <a:ext cx="6718300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8" name="Формула" r:id="rId4" imgW="3962160" imgH="355320" progId="Equation.3">
                    <p:embed/>
                  </p:oleObj>
                </mc:Choice>
                <mc:Fallback>
                  <p:oleObj name="Формула" r:id="rId4" imgW="3962160" imgH="35532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813" y="5695950"/>
                          <a:ext cx="6718300" cy="590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2143108" y="6143644"/>
              <a:ext cx="6429420" cy="4286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268288" lvl="1" indent="-268288">
                <a:tabLst>
                  <a:tab pos="1687513" algn="l"/>
                  <a:tab pos="2136775" algn="l"/>
                  <a:tab pos="2586038" algn="l"/>
                  <a:tab pos="3035300" algn="l"/>
                  <a:tab pos="3484563" algn="l"/>
                  <a:tab pos="3933825" algn="l"/>
                  <a:tab pos="4383088" algn="l"/>
                  <a:tab pos="4832350" algn="l"/>
                  <a:tab pos="5281613" algn="l"/>
                  <a:tab pos="5730875" algn="l"/>
                  <a:tab pos="6180138" algn="l"/>
                  <a:tab pos="6629400" algn="l"/>
                  <a:tab pos="7078663" algn="l"/>
                  <a:tab pos="7527925" algn="l"/>
                  <a:tab pos="7977188" algn="l"/>
                  <a:tab pos="8426450" algn="l"/>
                  <a:tab pos="8875713" algn="l"/>
                  <a:tab pos="9324975" algn="l"/>
                </a:tabLst>
                <a:defRPr/>
              </a:pPr>
              <a:r>
                <a:rPr lang="ru-RU" sz="2000" kern="0" dirty="0" smtClean="0">
                  <a:solidFill>
                    <a:srgbClr val="000000"/>
                  </a:solidFill>
                  <a:cs typeface="Times New Roman" pitchFamily="18" charset="0"/>
                </a:rPr>
                <a:t>принимает минимальное значение при ограничениях 1-5.</a:t>
              </a:r>
            </a:p>
            <a:p>
              <a:pPr marL="268288" lvl="1" indent="-268288">
                <a:tabLst>
                  <a:tab pos="1687513" algn="l"/>
                  <a:tab pos="2136775" algn="l"/>
                  <a:tab pos="2586038" algn="l"/>
                  <a:tab pos="3035300" algn="l"/>
                  <a:tab pos="3484563" algn="l"/>
                  <a:tab pos="3933825" algn="l"/>
                  <a:tab pos="4383088" algn="l"/>
                  <a:tab pos="4832350" algn="l"/>
                  <a:tab pos="5281613" algn="l"/>
                  <a:tab pos="5730875" algn="l"/>
                  <a:tab pos="6180138" algn="l"/>
                  <a:tab pos="6629400" algn="l"/>
                  <a:tab pos="7078663" algn="l"/>
                  <a:tab pos="7527925" algn="l"/>
                  <a:tab pos="7977188" algn="l"/>
                  <a:tab pos="8426450" algn="l"/>
                  <a:tab pos="8875713" algn="l"/>
                  <a:tab pos="9324975" algn="l"/>
                </a:tabLst>
                <a:defRPr/>
              </a:pPr>
              <a:endParaRPr lang="en-US" sz="2000" kern="0" dirty="0">
                <a:solidFill>
                  <a:srgbClr val="000000"/>
                </a:solidFill>
                <a:ea typeface="+mn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chemeClr val="tx2"/>
                </a:solidFill>
              </a:rPr>
              <a:t>Задача2. Построения нестационарной гиперсети</a:t>
            </a:r>
            <a:endParaRPr lang="ru-RU" altLang="ru-RU" sz="40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71612"/>
            <a:ext cx="85725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При оптимизации сетей, параметры элементов которой зависит от фактора времени используется нестационарная гиперсеть </a:t>
            </a:r>
            <a:r>
              <a:rPr lang="en-US" sz="1800" dirty="0" smtClean="0">
                <a:solidFill>
                  <a:schemeClr val="tx1"/>
                </a:solidFill>
              </a:rPr>
              <a:t>S(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</a:t>
            </a:r>
            <a:r>
              <a:rPr lang="en-US" sz="1800" dirty="0" smtClean="0">
                <a:solidFill>
                  <a:schemeClr val="tx1"/>
                </a:solidFill>
              </a:rPr>
              <a:t>)=(X,V,R)</a:t>
            </a:r>
            <a:r>
              <a:rPr lang="ru-RU" sz="1800" dirty="0" smtClean="0">
                <a:solidFill>
                  <a:schemeClr val="tx1"/>
                </a:solidFill>
              </a:rPr>
              <a:t>, где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</a:t>
            </a:r>
            <a:r>
              <a:rPr lang="ru-RU" sz="1800" dirty="0" smtClean="0">
                <a:solidFill>
                  <a:schemeClr val="tx1"/>
                </a:solidFill>
                <a:sym typeface="Symbol"/>
              </a:rPr>
              <a:t>0;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T - </a:t>
            </a:r>
            <a:r>
              <a:rPr lang="ru-RU" sz="1800" dirty="0" smtClean="0">
                <a:solidFill>
                  <a:schemeClr val="tx1"/>
                </a:solidFill>
                <a:sym typeface="Symbol"/>
              </a:rPr>
              <a:t>интервал времени. В частности для поиска маршрутов прокладки сети автомобильных дорог, проектируемых в лавиноопасных участках предложена следующая методика: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>
                <a:solidFill>
                  <a:schemeClr val="tx1"/>
                </a:solidFill>
              </a:rPr>
              <a:t> 0≤</a:t>
            </a:r>
            <a:r>
              <a:rPr lang="en-US" sz="1800" i="1" dirty="0" smtClean="0">
                <a:solidFill>
                  <a:schemeClr val="tx1"/>
                </a:solidFill>
                <a:sym typeface="Symbol" pitchFamily="18" charset="2"/>
              </a:rPr>
              <a:t> </a:t>
            </a:r>
            <a:r>
              <a:rPr lang="ru-RU" sz="1800" i="1" dirty="0" smtClean="0">
                <a:solidFill>
                  <a:schemeClr val="tx1"/>
                </a:solidFill>
                <a:sym typeface="Symbol" pitchFamily="18" charset="2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</a:t>
            </a:r>
            <a:r>
              <a:rPr lang="ru-RU" sz="1800" dirty="0" smtClean="0">
                <a:solidFill>
                  <a:schemeClr val="tx1"/>
                </a:solidFill>
                <a:sym typeface="Symbol"/>
              </a:rPr>
              <a:t>)</a:t>
            </a:r>
            <a:r>
              <a:rPr lang="ru-RU" sz="1800" dirty="0" smtClean="0">
                <a:solidFill>
                  <a:schemeClr val="tx1"/>
                </a:solidFill>
              </a:rPr>
              <a:t>≤1</a:t>
            </a:r>
            <a:r>
              <a:rPr lang="ru-RU" sz="18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коэффициент разрушения ветви </a:t>
            </a:r>
            <a:r>
              <a:rPr lang="en-US" sz="1800" i="1" dirty="0" smtClean="0">
                <a:solidFill>
                  <a:schemeClr val="tx1"/>
                </a:solidFill>
              </a:rPr>
              <a:t>vϵ</a:t>
            </a:r>
            <a:r>
              <a:rPr lang="ru-RU" sz="1800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</a:rPr>
              <a:t>V</a:t>
            </a:r>
            <a:r>
              <a:rPr lang="ru-RU" sz="1800" dirty="0" smtClean="0">
                <a:solidFill>
                  <a:schemeClr val="tx1"/>
                </a:solidFill>
              </a:rPr>
              <a:t>  (автодорог);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>
                <a:solidFill>
                  <a:schemeClr val="tx1"/>
                </a:solidFill>
              </a:rPr>
              <a:t> 0≤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()</a:t>
            </a:r>
            <a:r>
              <a:rPr lang="ru-RU" sz="1800" dirty="0" smtClean="0">
                <a:solidFill>
                  <a:schemeClr val="tx1"/>
                </a:solidFill>
              </a:rPr>
              <a:t>≤1 коэффициент разрушения ребра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</a:rPr>
              <a:t>rϵ</a:t>
            </a:r>
            <a:r>
              <a:rPr lang="ru-RU" sz="1800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  <a:cs typeface="Times New Roman" pitchFamily="18" charset="0"/>
              </a:rPr>
              <a:t>R</a:t>
            </a:r>
            <a:r>
              <a:rPr lang="ru-RU" sz="1800" dirty="0" smtClean="0">
                <a:solidFill>
                  <a:schemeClr val="tx1"/>
                </a:solidFill>
              </a:rPr>
              <a:t> и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(r)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sym typeface="Symbol"/>
              </a:rPr>
              <a:t>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0 – </a:t>
            </a:r>
            <a:r>
              <a:rPr lang="ru-RU" sz="1800" dirty="0" smtClean="0">
                <a:solidFill>
                  <a:schemeClr val="tx1"/>
                </a:solidFill>
              </a:rPr>
              <a:t>задержка целевой продукции (</a:t>
            </a:r>
            <a:r>
              <a:rPr lang="ru-RU" sz="1800" dirty="0" err="1" smtClean="0">
                <a:solidFill>
                  <a:schemeClr val="tx1"/>
                </a:solidFill>
              </a:rPr>
              <a:t>грузо</a:t>
            </a:r>
            <a:r>
              <a:rPr lang="ru-RU" sz="1800" dirty="0" smtClean="0">
                <a:solidFill>
                  <a:schemeClr val="tx1"/>
                </a:solidFill>
              </a:rPr>
              <a:t>- и пассажиропоток) по ребру;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>
                <a:solidFill>
                  <a:schemeClr val="tx1"/>
                </a:solidFill>
                <a:sym typeface="Symbol"/>
              </a:rPr>
              <a:t>прогнозируется наиболее вероятные причины возникновения снежных лавин на период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</a:t>
            </a:r>
            <a:r>
              <a:rPr lang="ru-RU" sz="1800" dirty="0" smtClean="0">
                <a:solidFill>
                  <a:schemeClr val="tx1"/>
                </a:solidFill>
                <a:sym typeface="Symbol"/>
              </a:rPr>
              <a:t>=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</a:t>
            </a:r>
            <a:r>
              <a:rPr lang="ru-RU" sz="1800" dirty="0" smtClean="0">
                <a:solidFill>
                  <a:schemeClr val="tx1"/>
                </a:solidFill>
                <a:sym typeface="Symbol"/>
              </a:rPr>
              <a:t>0;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t </a:t>
            </a:r>
            <a:r>
              <a:rPr lang="ru-RU" sz="1800" dirty="0" smtClean="0">
                <a:solidFill>
                  <a:schemeClr val="tx1"/>
                </a:solidFill>
                <a:sym typeface="Symbol"/>
              </a:rPr>
              <a:t>на участке </a:t>
            </a:r>
            <a:r>
              <a:rPr lang="en-US" sz="1800" i="1" dirty="0" smtClean="0">
                <a:solidFill>
                  <a:schemeClr val="tx1"/>
                </a:solidFill>
              </a:rPr>
              <a:t>vϵ</a:t>
            </a:r>
            <a:r>
              <a:rPr lang="ru-RU" sz="1800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</a:rPr>
              <a:t>V</a:t>
            </a:r>
            <a:r>
              <a:rPr lang="ru-RU" sz="1800" dirty="0" smtClean="0">
                <a:solidFill>
                  <a:schemeClr val="tx1"/>
                </a:solidFill>
              </a:rPr>
              <a:t> . Если участок: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sym typeface="Symbol"/>
              </a:rPr>
              <a:t> - нелавиноопасно то строиться гиперсеть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S</a:t>
            </a:r>
            <a:r>
              <a:rPr lang="ru-RU" sz="1800" dirty="0" smtClean="0">
                <a:solidFill>
                  <a:schemeClr val="tx1"/>
                </a:solidFill>
                <a:sym typeface="Symbol"/>
              </a:rPr>
              <a:t>, для которой функционал (1) принимает минимальное значение при ограничениях 1-5;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sym typeface="Symbol"/>
              </a:rPr>
              <a:t> - лавиноопасно или исключительно лавиноопасно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sym typeface="Symbol"/>
              </a:rPr>
              <a:t>то строиться гиперсеть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S</a:t>
            </a:r>
            <a:r>
              <a:rPr lang="ru-RU" sz="1800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</a:t>
            </a:r>
            <a:r>
              <a:rPr lang="ru-RU" sz="1800" dirty="0" smtClean="0">
                <a:solidFill>
                  <a:schemeClr val="tx1"/>
                </a:solidFill>
                <a:sym typeface="Symbol"/>
              </a:rPr>
              <a:t>), для которой функционал (1) принимает минимальное значение при ограничениях 1-5 (т.е. некоторые ветви или ребра гиперсети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S</a:t>
            </a:r>
            <a:r>
              <a:rPr lang="ru-RU" sz="1800" dirty="0" smtClean="0">
                <a:solidFill>
                  <a:schemeClr val="tx1"/>
                </a:solidFill>
                <a:sym typeface="Symbol"/>
              </a:rPr>
              <a:t> на период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</a:t>
            </a:r>
            <a:r>
              <a:rPr lang="ru-RU" sz="1800" dirty="0" smtClean="0">
                <a:solidFill>
                  <a:schemeClr val="tx1"/>
                </a:solidFill>
                <a:sym typeface="Symbol"/>
              </a:rPr>
              <a:t>=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</a:t>
            </a:r>
            <a:r>
              <a:rPr lang="ru-RU" sz="1800" dirty="0" smtClean="0">
                <a:solidFill>
                  <a:schemeClr val="tx1"/>
                </a:solidFill>
                <a:sym typeface="Symbol"/>
              </a:rPr>
              <a:t>0;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t </a:t>
            </a:r>
            <a:r>
              <a:rPr lang="ru-RU" sz="1800" dirty="0" smtClean="0">
                <a:solidFill>
                  <a:schemeClr val="tx1"/>
                </a:solidFill>
                <a:sym typeface="Symbol"/>
              </a:rPr>
              <a:t>отсутствует).</a:t>
            </a:r>
          </a:p>
          <a:p>
            <a:endParaRPr lang="ru-RU" sz="2000" dirty="0" smtClean="0">
              <a:solidFill>
                <a:schemeClr val="tx1"/>
              </a:solidFill>
              <a:sym typeface="Symbol"/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chemeClr val="tx2"/>
                </a:solidFill>
              </a:rPr>
              <a:t>Задача 3. Построения структурированной гиперсети</a:t>
            </a:r>
            <a:endParaRPr lang="ru-RU" altLang="ru-RU" sz="40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71612"/>
            <a:ext cx="8572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000" dirty="0" smtClean="0">
                <a:solidFill>
                  <a:schemeClr val="tx1"/>
                </a:solidFill>
              </a:rPr>
              <a:t>Для решения задач совмещенного размещения различных инженерных сетей в одном коллекторе возникает необходимость заменить узлы </a:t>
            </a:r>
            <a:r>
              <a:rPr lang="en-US" sz="2000" i="1" dirty="0" smtClean="0">
                <a:solidFill>
                  <a:schemeClr val="tx1"/>
                </a:solidFill>
              </a:rPr>
              <a:t>y</a:t>
            </a:r>
            <a:r>
              <a:rPr lang="ru-RU" sz="2000" i="1" dirty="0" smtClean="0">
                <a:solidFill>
                  <a:schemeClr val="tx1"/>
                </a:solidFill>
                <a:sym typeface="Symbol" pitchFamily="18" charset="2"/>
              </a:rPr>
              <a:t>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Y</a:t>
            </a:r>
            <a:r>
              <a:rPr lang="en-US" sz="20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sym typeface="Symbol" pitchFamily="18" charset="2"/>
              </a:rPr>
              <a:t>гиперсети 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S</a:t>
            </a:r>
            <a:r>
              <a:rPr lang="ru-RU" sz="2000" dirty="0" smtClean="0">
                <a:solidFill>
                  <a:schemeClr val="tx1"/>
                </a:solidFill>
                <a:sym typeface="Symbol" pitchFamily="18" charset="2"/>
              </a:rPr>
              <a:t> на некоторым графом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y</a:t>
            </a:r>
            <a:r>
              <a:rPr lang="ru-RU" sz="2000" i="1" dirty="0" smtClean="0">
                <a:solidFill>
                  <a:schemeClr val="tx1"/>
                </a:solidFill>
                <a:sym typeface="Symbol" pitchFamily="18" charset="2"/>
              </a:rPr>
              <a:t>=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{</a:t>
            </a:r>
            <a:r>
              <a:rPr lang="en-US" sz="2000" i="1" dirty="0" err="1" smtClean="0">
                <a:solidFill>
                  <a:schemeClr val="tx1"/>
                </a:solidFill>
                <a:sym typeface="Symbol" pitchFamily="18" charset="2"/>
              </a:rPr>
              <a:t>x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j</a:t>
            </a:r>
            <a:r>
              <a:rPr lang="en-US" sz="2000" i="1" baseline="30000" dirty="0" err="1" smtClean="0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, </a:t>
            </a:r>
            <a:r>
              <a:rPr lang="en-US" sz="2000" i="1" dirty="0" err="1" smtClean="0">
                <a:solidFill>
                  <a:schemeClr val="tx1"/>
                </a:solidFill>
                <a:sym typeface="Symbol" pitchFamily="18" charset="2"/>
              </a:rPr>
              <a:t>E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j</a:t>
            </a:r>
            <a:r>
              <a:rPr lang="en-US" sz="2000" i="1" dirty="0" smtClean="0">
                <a:solidFill>
                  <a:schemeClr val="tx1"/>
                </a:solidFill>
              </a:rPr>
              <a:t>}</a:t>
            </a:r>
            <a:r>
              <a:rPr lang="ru-RU" sz="2000" i="1" dirty="0" smtClean="0">
                <a:solidFill>
                  <a:schemeClr val="tx1"/>
                </a:solidFill>
                <a:sym typeface="Symbol"/>
              </a:rPr>
              <a:t> , </a:t>
            </a:r>
            <a:r>
              <a:rPr lang="ru-RU" sz="2000" dirty="0" smtClean="0">
                <a:solidFill>
                  <a:schemeClr val="tx1"/>
                </a:solidFill>
              </a:rPr>
              <a:t>где </a:t>
            </a:r>
            <a:r>
              <a:rPr lang="en-US" sz="2000" i="1" dirty="0" err="1" smtClean="0">
                <a:solidFill>
                  <a:schemeClr val="tx1"/>
                </a:solidFill>
                <a:sym typeface="Symbol" pitchFamily="18" charset="2"/>
              </a:rPr>
              <a:t>x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j</a:t>
            </a:r>
            <a:r>
              <a:rPr lang="en-US" sz="2000" i="1" baseline="30000" dirty="0" err="1" smtClean="0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ru-RU" sz="2000" dirty="0" smtClean="0">
                <a:solidFill>
                  <a:schemeClr val="tx1"/>
                </a:solidFill>
              </a:rPr>
              <a:t> - 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ru-RU" sz="2000" dirty="0" smtClean="0">
                <a:solidFill>
                  <a:schemeClr val="tx1"/>
                </a:solidFill>
              </a:rPr>
              <a:t>-я вершина вторичной сети </a:t>
            </a:r>
            <a:r>
              <a:rPr lang="en-US" sz="2000" i="1" dirty="0" err="1" smtClean="0">
                <a:solidFill>
                  <a:schemeClr val="tx1"/>
                </a:solidFill>
              </a:rPr>
              <a:t>WS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j</a:t>
            </a:r>
            <a:r>
              <a:rPr lang="ru-RU" sz="2000" dirty="0" smtClean="0">
                <a:solidFill>
                  <a:schemeClr val="tx1"/>
                </a:solidFill>
              </a:rPr>
              <a:t>, отображенная в узел </a:t>
            </a:r>
            <a:r>
              <a:rPr lang="en-US" sz="2000" i="1" dirty="0" smtClean="0">
                <a:solidFill>
                  <a:schemeClr val="tx1"/>
                </a:solidFill>
              </a:rPr>
              <a:t>y</a:t>
            </a:r>
            <a:r>
              <a:rPr lang="ru-RU" sz="2000" i="1" dirty="0" smtClean="0">
                <a:solidFill>
                  <a:schemeClr val="tx1"/>
                </a:solidFill>
              </a:rPr>
              <a:t>.</a:t>
            </a:r>
            <a:endParaRPr lang="ru-RU" sz="2000" i="1" dirty="0" smtClean="0"/>
          </a:p>
          <a:p>
            <a:pPr algn="just" eaLnBrk="0" hangingPunct="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для этого заданного множества графов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G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0</a:t>
            </a:r>
            <a:r>
              <a:rPr lang="en-US" sz="2000" i="1" dirty="0" smtClean="0">
                <a:solidFill>
                  <a:schemeClr val="tx1"/>
                </a:solidFill>
              </a:rPr>
              <a:t>=(X</a:t>
            </a:r>
            <a:r>
              <a:rPr lang="en-US" sz="2000" i="1" baseline="30000" dirty="0" smtClean="0">
                <a:solidFill>
                  <a:schemeClr val="tx1"/>
                </a:solidFill>
                <a:sym typeface="Symbol" pitchFamily="18" charset="2"/>
              </a:rPr>
              <a:t>0</a:t>
            </a:r>
            <a:r>
              <a:rPr lang="en-US" sz="2000" i="1" dirty="0" smtClean="0">
                <a:solidFill>
                  <a:schemeClr val="tx1"/>
                </a:solidFill>
              </a:rPr>
              <a:t>,V), G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1</a:t>
            </a:r>
            <a:r>
              <a:rPr lang="en-US" sz="2000" i="1" dirty="0" smtClean="0">
                <a:solidFill>
                  <a:schemeClr val="tx1"/>
                </a:solidFill>
              </a:rPr>
              <a:t>=(X</a:t>
            </a:r>
            <a:r>
              <a:rPr lang="en-US" sz="2000" i="1" baseline="30000" dirty="0" smtClean="0">
                <a:solidFill>
                  <a:schemeClr val="tx1"/>
                </a:solidFill>
                <a:sym typeface="Symbol" pitchFamily="18" charset="2"/>
              </a:rPr>
              <a:t>1</a:t>
            </a:r>
            <a:r>
              <a:rPr lang="en-US" sz="2000" i="1" dirty="0" smtClean="0">
                <a:solidFill>
                  <a:schemeClr val="tx1"/>
                </a:solidFill>
              </a:rPr>
              <a:t>,U</a:t>
            </a:r>
            <a:r>
              <a:rPr lang="en-US" sz="2000" i="1" baseline="30000" dirty="0" smtClean="0">
                <a:solidFill>
                  <a:schemeClr val="tx1"/>
                </a:solidFill>
                <a:sym typeface="Symbol" pitchFamily="18" charset="2"/>
              </a:rPr>
              <a:t>1</a:t>
            </a:r>
            <a:r>
              <a:rPr lang="en-US" sz="2000" i="1" dirty="0" smtClean="0">
                <a:solidFill>
                  <a:schemeClr val="tx1"/>
                </a:solidFill>
              </a:rPr>
              <a:t>),…,G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k</a:t>
            </a:r>
            <a:r>
              <a:rPr lang="en-US" sz="2000" i="1" dirty="0" smtClean="0">
                <a:solidFill>
                  <a:schemeClr val="tx1"/>
                </a:solidFill>
              </a:rPr>
              <a:t>=(</a:t>
            </a:r>
            <a:r>
              <a:rPr lang="en-US" sz="2000" i="1" dirty="0" err="1" smtClean="0">
                <a:solidFill>
                  <a:schemeClr val="tx1"/>
                </a:solidFill>
              </a:rPr>
              <a:t>X</a:t>
            </a:r>
            <a:r>
              <a:rPr lang="en-US" sz="2000" i="1" baseline="30000" dirty="0" err="1" smtClean="0">
                <a:solidFill>
                  <a:schemeClr val="tx1"/>
                </a:solidFill>
                <a:sym typeface="Symbol" pitchFamily="18" charset="2"/>
              </a:rPr>
              <a:t>k</a:t>
            </a:r>
            <a:r>
              <a:rPr lang="en-US" sz="2000" i="1" dirty="0" err="1" smtClean="0">
                <a:solidFill>
                  <a:schemeClr val="tx1"/>
                </a:solidFill>
              </a:rPr>
              <a:t>,U</a:t>
            </a:r>
            <a:r>
              <a:rPr lang="en-US" sz="2000" i="1" baseline="30000" dirty="0" err="1" smtClean="0">
                <a:solidFill>
                  <a:schemeClr val="tx1"/>
                </a:solidFill>
                <a:sym typeface="Symbol" pitchFamily="18" charset="2"/>
              </a:rPr>
              <a:t>k</a:t>
            </a:r>
            <a:r>
              <a:rPr lang="en-US" sz="2000" i="1" dirty="0" smtClean="0">
                <a:solidFill>
                  <a:schemeClr val="tx1"/>
                </a:solidFill>
              </a:rPr>
              <a:t>)</a:t>
            </a:r>
            <a:r>
              <a:rPr lang="ru-RU" sz="2000" i="1" dirty="0" smtClean="0">
                <a:solidFill>
                  <a:schemeClr val="tx1"/>
                </a:solidFill>
              </a:rPr>
              <a:t> –</a:t>
            </a:r>
            <a:r>
              <a:rPr lang="ru-RU" sz="2000" dirty="0" smtClean="0">
                <a:solidFill>
                  <a:schemeClr val="tx1"/>
                </a:solidFill>
              </a:rPr>
              <a:t> соответствующее сетям различного назначения, задается корневое дерево </a:t>
            </a:r>
            <a:r>
              <a:rPr lang="en-US" sz="2000" i="1" dirty="0" smtClean="0">
                <a:solidFill>
                  <a:schemeClr val="tx1"/>
                </a:solidFill>
              </a:rPr>
              <a:t>T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0</a:t>
            </a:r>
            <a:r>
              <a:rPr lang="en-US" sz="2000" i="1" dirty="0" smtClean="0">
                <a:solidFill>
                  <a:schemeClr val="tx1"/>
                </a:solidFill>
              </a:rPr>
              <a:t>=(Z,R)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где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Z=</a:t>
            </a:r>
            <a:r>
              <a:rPr lang="en-US" sz="2000" dirty="0" smtClean="0">
                <a:solidFill>
                  <a:schemeClr val="tx1"/>
                </a:solidFill>
              </a:rPr>
              <a:t> z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0</a:t>
            </a:r>
            <a:r>
              <a:rPr lang="en-US" sz="2000" i="1" dirty="0" smtClean="0">
                <a:solidFill>
                  <a:schemeClr val="tx1"/>
                </a:solidFill>
              </a:rPr>
              <a:t>,</a:t>
            </a:r>
            <a:r>
              <a:rPr lang="en-US" sz="2000" dirty="0" smtClean="0">
                <a:solidFill>
                  <a:schemeClr val="tx1"/>
                </a:solidFill>
              </a:rPr>
              <a:t> z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1</a:t>
            </a:r>
            <a:r>
              <a:rPr lang="en-US" sz="2000" i="1" dirty="0" smtClean="0">
                <a:solidFill>
                  <a:schemeClr val="tx1"/>
                </a:solidFill>
              </a:rPr>
              <a:t>,…,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z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k</a:t>
            </a:r>
            <a:r>
              <a:rPr lang="en-US" sz="2000" i="1" dirty="0" smtClean="0">
                <a:solidFill>
                  <a:schemeClr val="tx1"/>
                </a:solidFill>
              </a:rPr>
              <a:t>,  R=</a:t>
            </a:r>
            <a:r>
              <a:rPr lang="en-US" sz="2000" dirty="0" smtClean="0">
                <a:solidFill>
                  <a:schemeClr val="tx1"/>
                </a:solidFill>
              </a:rPr>
              <a:t> r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1</a:t>
            </a:r>
            <a:r>
              <a:rPr lang="en-US" sz="2000" i="1" dirty="0" smtClean="0">
                <a:solidFill>
                  <a:schemeClr val="tx1"/>
                </a:solidFill>
              </a:rPr>
              <a:t>,…,</a:t>
            </a:r>
            <a:r>
              <a:rPr lang="en-US" sz="2000" i="1" dirty="0" err="1" smtClean="0">
                <a:solidFill>
                  <a:schemeClr val="tx1"/>
                </a:solidFill>
              </a:rPr>
              <a:t>r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k</a:t>
            </a:r>
            <a:r>
              <a:rPr lang="en-US" sz="2000" i="1" dirty="0" smtClean="0">
                <a:solidFill>
                  <a:schemeClr val="tx1"/>
                </a:solidFill>
              </a:rPr>
              <a:t>-</a:t>
            </a:r>
            <a:r>
              <a:rPr lang="ru-RU" sz="2000" dirty="0" smtClean="0">
                <a:solidFill>
                  <a:schemeClr val="tx1"/>
                </a:solidFill>
              </a:rPr>
              <a:t>определяющее </a:t>
            </a:r>
            <a:r>
              <a:rPr lang="ru-RU" sz="2000" dirty="0" err="1" smtClean="0">
                <a:solidFill>
                  <a:schemeClr val="tx1"/>
                </a:solidFill>
              </a:rPr>
              <a:t>вложеннности</a:t>
            </a:r>
            <a:r>
              <a:rPr lang="ru-RU" sz="2000" dirty="0" smtClean="0">
                <a:solidFill>
                  <a:schemeClr val="tx1"/>
                </a:solidFill>
              </a:rPr>
              <a:t> этих графов, т.е. </a:t>
            </a:r>
            <a:r>
              <a:rPr lang="en-US" sz="2000" i="1" dirty="0" err="1" smtClean="0">
                <a:solidFill>
                  <a:schemeClr val="tx1"/>
                </a:solidFill>
              </a:rPr>
              <a:t>G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j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в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G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i</a:t>
            </a:r>
            <a:r>
              <a:rPr lang="ru-RU" sz="2000" i="1" dirty="0" smtClean="0">
                <a:solidFill>
                  <a:schemeClr val="tx1"/>
                </a:solidFill>
              </a:rPr>
              <a:t> (</a:t>
            </a:r>
            <a:r>
              <a:rPr lang="en-US" sz="2000" i="1" dirty="0" err="1" smtClean="0">
                <a:solidFill>
                  <a:schemeClr val="tx1"/>
                </a:solidFill>
              </a:rPr>
              <a:t>i</a:t>
            </a:r>
            <a:r>
              <a:rPr lang="en-US" sz="2000" i="1" dirty="0" smtClean="0">
                <a:solidFill>
                  <a:schemeClr val="tx1"/>
                </a:solidFill>
              </a:rPr>
              <a:t>&lt;j</a:t>
            </a:r>
            <a:r>
              <a:rPr lang="ru-RU" sz="2000" i="1" dirty="0" smtClean="0">
                <a:solidFill>
                  <a:schemeClr val="tx1"/>
                </a:solidFill>
              </a:rPr>
              <a:t>), </a:t>
            </a:r>
            <a:r>
              <a:rPr lang="ru-RU" sz="2000" dirty="0" smtClean="0">
                <a:solidFill>
                  <a:schemeClr val="tx1"/>
                </a:solidFill>
              </a:rPr>
              <a:t>за тем исключением, что вершины  </a:t>
            </a:r>
            <a:r>
              <a:rPr lang="en-US" sz="2000" i="1" dirty="0" err="1" smtClean="0">
                <a:solidFill>
                  <a:schemeClr val="tx1"/>
                </a:solidFill>
                <a:sym typeface="Symbol" pitchFamily="18" charset="2"/>
              </a:rPr>
              <a:t>x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k</a:t>
            </a:r>
            <a:r>
              <a:rPr lang="en-US" sz="2000" i="1" baseline="30000" dirty="0" err="1" smtClean="0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и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x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l</a:t>
            </a:r>
            <a:r>
              <a:rPr lang="en-US" sz="2000" i="1" baseline="30000" dirty="0" smtClean="0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графов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G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i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и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G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j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не тождественны, а инцидентны; </a:t>
            </a:r>
            <a:endParaRPr lang="ru-RU" sz="2000" i="1" dirty="0" smtClean="0">
              <a:solidFill>
                <a:schemeClr val="tx1"/>
              </a:solidFill>
              <a:sym typeface="Symbol" pitchFamily="18" charset="2"/>
            </a:endParaRPr>
          </a:p>
          <a:p>
            <a:pPr algn="just" eaLnBrk="0" hangingPunct="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sym typeface="Symbol" pitchFamily="18" charset="2"/>
              </a:rPr>
              <a:t>на множестве вершин 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y </a:t>
            </a:r>
            <a:r>
              <a:rPr lang="ru-RU" sz="2000" dirty="0" smtClean="0">
                <a:solidFill>
                  <a:schemeClr val="tx1"/>
                </a:solidFill>
                <a:sym typeface="Symbol" pitchFamily="18" charset="2"/>
              </a:rPr>
              <a:t>определяется граф 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y</a:t>
            </a:r>
            <a:r>
              <a:rPr lang="ru-RU" sz="2000" i="1" dirty="0" smtClean="0">
                <a:solidFill>
                  <a:schemeClr val="tx1"/>
                </a:solidFill>
                <a:sym typeface="Symbol" pitchFamily="18" charset="2"/>
              </a:rPr>
              <a:t>=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{</a:t>
            </a:r>
            <a:r>
              <a:rPr lang="en-US" sz="2000" i="1" dirty="0" err="1" smtClean="0">
                <a:solidFill>
                  <a:schemeClr val="tx1"/>
                </a:solidFill>
                <a:sym typeface="Symbol" pitchFamily="18" charset="2"/>
              </a:rPr>
              <a:t>x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j</a:t>
            </a:r>
            <a:r>
              <a:rPr lang="en-US" sz="2000" i="1" baseline="30000" dirty="0" err="1" smtClean="0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, </a:t>
            </a:r>
            <a:r>
              <a:rPr lang="en-US" sz="2000" i="1" dirty="0" err="1" smtClean="0">
                <a:solidFill>
                  <a:schemeClr val="tx1"/>
                </a:solidFill>
                <a:sym typeface="Symbol" pitchFamily="18" charset="2"/>
              </a:rPr>
              <a:t>E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j</a:t>
            </a:r>
            <a:r>
              <a:rPr lang="en-US" sz="2000" i="1" dirty="0" smtClean="0">
                <a:solidFill>
                  <a:schemeClr val="tx1"/>
                </a:solidFill>
              </a:rPr>
              <a:t>}</a:t>
            </a:r>
            <a:r>
              <a:rPr lang="ru-RU" sz="2000" i="1" dirty="0" smtClean="0">
                <a:solidFill>
                  <a:schemeClr val="tx1"/>
                </a:solidFill>
                <a:sym typeface="Symbol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sym typeface="Symbol"/>
              </a:rPr>
              <a:t> при этом сети </a:t>
            </a:r>
            <a:r>
              <a:rPr lang="en-US" sz="2000" i="1" dirty="0" err="1" smtClean="0">
                <a:solidFill>
                  <a:schemeClr val="tx1"/>
                </a:solidFill>
              </a:rPr>
              <a:t>G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i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и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G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j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являются совместимыми, если они имеют некоторую системообразующую связь</a:t>
            </a:r>
            <a:r>
              <a:rPr lang="en-US" sz="2000" i="1" dirty="0" smtClean="0">
                <a:solidFill>
                  <a:schemeClr val="tx1"/>
                </a:solidFill>
              </a:rPr>
              <a:t> l(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x</a:t>
            </a:r>
            <a:r>
              <a:rPr lang="en-US" sz="2000" i="1" baseline="30000" dirty="0" smtClean="0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ru-RU" sz="2000" i="1" dirty="0" smtClean="0">
                <a:solidFill>
                  <a:schemeClr val="tx1"/>
                </a:solidFill>
                <a:sym typeface="Symbol" pitchFamily="18" charset="2"/>
              </a:rPr>
              <a:t> ,</a:t>
            </a:r>
            <a:r>
              <a:rPr lang="en-US" sz="2000" i="1" dirty="0" err="1" smtClean="0">
                <a:solidFill>
                  <a:schemeClr val="tx1"/>
                </a:solidFill>
                <a:sym typeface="Symbol" pitchFamily="18" charset="2"/>
              </a:rPr>
              <a:t>x</a:t>
            </a:r>
            <a:r>
              <a:rPr lang="en-US" sz="2000" i="1" baseline="30000" dirty="0" err="1" smtClean="0">
                <a:solidFill>
                  <a:schemeClr val="tx1"/>
                </a:solidFill>
                <a:sym typeface="Symbol" pitchFamily="18" charset="2"/>
              </a:rPr>
              <a:t>j</a:t>
            </a:r>
            <a:r>
              <a:rPr lang="en-US" sz="2000" i="1" dirty="0" smtClean="0">
                <a:solidFill>
                  <a:schemeClr val="tx1"/>
                </a:solidFill>
              </a:rPr>
              <a:t>)</a:t>
            </a:r>
            <a:r>
              <a:rPr lang="ru-RU" sz="2000" i="1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sym typeface="Symbol" pitchFamily="18" charset="2"/>
              </a:rPr>
              <a:t>в вершине </a:t>
            </a:r>
            <a:r>
              <a:rPr lang="en-US" sz="2000" i="1" dirty="0" err="1" smtClean="0">
                <a:solidFill>
                  <a:schemeClr val="tx1"/>
                </a:solidFill>
                <a:sym typeface="Symbol" pitchFamily="18" charset="2"/>
              </a:rPr>
              <a:t>x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k</a:t>
            </a:r>
            <a:r>
              <a:rPr lang="ru-RU" sz="2000" i="1" dirty="0" smtClean="0">
                <a:solidFill>
                  <a:schemeClr val="tx1"/>
                </a:solidFill>
                <a:sym typeface="Symbol" pitchFamily="18" charset="2"/>
              </a:rPr>
              <a:t> , </a:t>
            </a:r>
            <a:r>
              <a:rPr lang="ru-RU" sz="2000" dirty="0" smtClean="0">
                <a:solidFill>
                  <a:schemeClr val="tx1"/>
                </a:solidFill>
                <a:sym typeface="Symbol" pitchFamily="18" charset="2"/>
              </a:rPr>
              <a:t>т.е. вершины </a:t>
            </a:r>
            <a:r>
              <a:rPr lang="en-US" sz="2000" i="1" dirty="0" err="1" smtClean="0">
                <a:solidFill>
                  <a:schemeClr val="tx1"/>
                </a:solidFill>
                <a:sym typeface="Symbol" pitchFamily="18" charset="2"/>
              </a:rPr>
              <a:t>x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k</a:t>
            </a:r>
            <a:r>
              <a:rPr lang="en-US" sz="2000" i="1" baseline="30000" dirty="0" err="1" smtClean="0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ru-RU" sz="2000" i="1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sym typeface="Symbol" pitchFamily="18" charset="2"/>
              </a:rPr>
              <a:t>и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sym typeface="Symbol" pitchFamily="18" charset="2"/>
              </a:rPr>
              <a:t>x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k</a:t>
            </a:r>
            <a:r>
              <a:rPr lang="en-US" sz="2000" i="1" baseline="30000" dirty="0" err="1" smtClean="0">
                <a:solidFill>
                  <a:schemeClr val="tx1"/>
                </a:solidFill>
                <a:sym typeface="Symbol" pitchFamily="18" charset="2"/>
              </a:rPr>
              <a:t>j</a:t>
            </a:r>
            <a:r>
              <a:rPr lang="ru-RU" sz="2000" i="1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sym typeface="Symbol" pitchFamily="18" charset="2"/>
              </a:rPr>
              <a:t>смежны в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 y</a:t>
            </a:r>
            <a:r>
              <a:rPr lang="ru-RU" sz="2000" i="1" dirty="0" smtClean="0">
                <a:solidFill>
                  <a:schemeClr val="tx1"/>
                </a:solidFill>
                <a:sym typeface="Symbol" pitchFamily="18" charset="2"/>
              </a:rPr>
              <a:t>=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{</a:t>
            </a:r>
            <a:r>
              <a:rPr lang="en-US" sz="2000" i="1" dirty="0" err="1" smtClean="0">
                <a:solidFill>
                  <a:schemeClr val="tx1"/>
                </a:solidFill>
                <a:sym typeface="Symbol" pitchFamily="18" charset="2"/>
              </a:rPr>
              <a:t>x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j</a:t>
            </a:r>
            <a:r>
              <a:rPr lang="en-US" sz="2000" i="1" baseline="30000" dirty="0" err="1" smtClean="0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, </a:t>
            </a:r>
            <a:r>
              <a:rPr lang="en-US" sz="2000" i="1" dirty="0" err="1" smtClean="0">
                <a:solidFill>
                  <a:schemeClr val="tx1"/>
                </a:solidFill>
                <a:sym typeface="Symbol" pitchFamily="18" charset="2"/>
              </a:rPr>
              <a:t>E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j</a:t>
            </a:r>
            <a:r>
              <a:rPr lang="en-US" sz="2000" i="1" dirty="0" smtClean="0">
                <a:solidFill>
                  <a:schemeClr val="tx1"/>
                </a:solidFill>
              </a:rPr>
              <a:t>}</a:t>
            </a:r>
            <a:r>
              <a:rPr lang="ru-RU" sz="2000" i="1" dirty="0" smtClean="0">
                <a:solidFill>
                  <a:schemeClr val="tx1"/>
                </a:solidFill>
              </a:rPr>
              <a:t>;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 algn="just" eaLnBrk="0" hangingPunct="0">
              <a:buFont typeface="Wingdings" pitchFamily="2" charset="2"/>
              <a:buChar char="q"/>
            </a:pPr>
            <a:r>
              <a:rPr lang="en-US" sz="2000" i="1" dirty="0" smtClean="0">
                <a:solidFill>
                  <a:schemeClr val="tx1"/>
                </a:solidFill>
              </a:rPr>
              <a:t>l(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x</a:t>
            </a:r>
            <a:r>
              <a:rPr lang="en-US" sz="2000" i="1" baseline="30000" dirty="0" smtClean="0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ru-RU" sz="2000" i="1" dirty="0" smtClean="0">
                <a:solidFill>
                  <a:schemeClr val="tx1"/>
                </a:solidFill>
                <a:sym typeface="Symbol" pitchFamily="18" charset="2"/>
              </a:rPr>
              <a:t> ,</a:t>
            </a:r>
            <a:r>
              <a:rPr lang="en-US" sz="2000" i="1" dirty="0" err="1" smtClean="0">
                <a:solidFill>
                  <a:schemeClr val="tx1"/>
                </a:solidFill>
                <a:sym typeface="Symbol" pitchFamily="18" charset="2"/>
              </a:rPr>
              <a:t>x</a:t>
            </a:r>
            <a:r>
              <a:rPr lang="en-US" sz="2000" i="1" baseline="30000" dirty="0" err="1" smtClean="0">
                <a:solidFill>
                  <a:schemeClr val="tx1"/>
                </a:solidFill>
                <a:sym typeface="Symbol" pitchFamily="18" charset="2"/>
              </a:rPr>
              <a:t>j</a:t>
            </a:r>
            <a:r>
              <a:rPr lang="en-US" sz="2000" i="1" dirty="0" smtClean="0">
                <a:solidFill>
                  <a:schemeClr val="tx1"/>
                </a:solidFill>
              </a:rPr>
              <a:t>)</a:t>
            </a:r>
            <a:r>
              <a:rPr lang="ru-RU" sz="2000" i="1" dirty="0" smtClean="0">
                <a:solidFill>
                  <a:schemeClr val="tx1"/>
                </a:solidFill>
                <a:sym typeface="Symbol" pitchFamily="18" charset="2"/>
              </a:rPr>
              <a:t>  - </a:t>
            </a:r>
            <a:r>
              <a:rPr lang="ru-RU" sz="2000" dirty="0" smtClean="0">
                <a:solidFill>
                  <a:schemeClr val="tx1"/>
                </a:solidFill>
              </a:rPr>
              <a:t>интерпретируется как нормативное расстояние между различными сетями прокладываемых в одном коллекторе.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chemeClr val="tx2"/>
                </a:solidFill>
              </a:rPr>
              <a:t>Задача 3. Построения структурированной гиперсети</a:t>
            </a:r>
            <a:endParaRPr lang="ru-RU" altLang="ru-RU" sz="40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71612"/>
            <a:ext cx="8572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000" dirty="0" smtClean="0">
                <a:solidFill>
                  <a:schemeClr val="tx1"/>
                </a:solidFill>
              </a:rPr>
              <a:t>Задачи совмещенного размещения сетей кроме ограничений 1-5 предполагают и ограничения технического характера:</a:t>
            </a:r>
          </a:p>
          <a:p>
            <a:pPr algn="just" eaLnBrk="0" hangingPunct="0"/>
            <a:r>
              <a:rPr lang="en-US" sz="2000" dirty="0" smtClean="0">
                <a:solidFill>
                  <a:schemeClr val="tx1"/>
                </a:solidFill>
                <a:sym typeface="Symbol" pitchFamily="18" charset="2"/>
              </a:rPr>
              <a:t>6.</a:t>
            </a:r>
            <a:r>
              <a:rPr lang="ru-RU" sz="2000" dirty="0" smtClean="0">
                <a:solidFill>
                  <a:schemeClr val="tx1"/>
                </a:solidFill>
              </a:rPr>
              <a:t> Предельно допустимый размер траншеи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algn="ctr" eaLnBrk="0" hangingPunct="0"/>
            <a:r>
              <a:rPr lang="en-US" sz="20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sym typeface="Symbol" pitchFamily="18" charset="2"/>
              </a:rPr>
              <a:t>X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M</a:t>
            </a:r>
            <a:r>
              <a:rPr lang="en-US" sz="2000" i="1" baseline="30000" dirty="0" err="1" smtClean="0">
                <a:solidFill>
                  <a:schemeClr val="tx1"/>
                </a:solidFill>
                <a:sym typeface="Symbol" pitchFamily="18" charset="2"/>
              </a:rPr>
              <a:t>min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≤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X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M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≤</a:t>
            </a:r>
            <a:r>
              <a:rPr lang="en-US" sz="2000" i="1" dirty="0" err="1" smtClean="0">
                <a:solidFill>
                  <a:schemeClr val="tx1"/>
                </a:solidFill>
                <a:sym typeface="Symbol" pitchFamily="18" charset="2"/>
              </a:rPr>
              <a:t>X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M</a:t>
            </a:r>
            <a:r>
              <a:rPr lang="en-US" sz="2000" i="1" baseline="30000" dirty="0" err="1" smtClean="0">
                <a:solidFill>
                  <a:schemeClr val="tx1"/>
                </a:solidFill>
                <a:sym typeface="Symbol" pitchFamily="18" charset="2"/>
              </a:rPr>
              <a:t>max</a:t>
            </a:r>
            <a:r>
              <a:rPr lang="en-US" sz="2000" i="1" dirty="0" smtClean="0">
                <a:solidFill>
                  <a:schemeClr val="tx1"/>
                </a:solidFill>
              </a:rPr>
              <a:t>; </a:t>
            </a:r>
            <a:r>
              <a:rPr lang="en-US" sz="2000" i="1" dirty="0" err="1" smtClean="0">
                <a:solidFill>
                  <a:schemeClr val="tx1"/>
                </a:solidFill>
              </a:rPr>
              <a:t>Y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M</a:t>
            </a:r>
            <a:r>
              <a:rPr lang="en-US" sz="2000" i="1" baseline="30000" dirty="0" err="1" smtClean="0">
                <a:solidFill>
                  <a:schemeClr val="tx1"/>
                </a:solidFill>
                <a:sym typeface="Symbol" pitchFamily="18" charset="2"/>
              </a:rPr>
              <a:t>min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≤</a:t>
            </a:r>
            <a:r>
              <a:rPr lang="en-US" sz="2000" i="1" dirty="0" smtClean="0">
                <a:solidFill>
                  <a:schemeClr val="tx1"/>
                </a:solidFill>
              </a:rPr>
              <a:t>Y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M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≤</a:t>
            </a:r>
            <a:r>
              <a:rPr lang="en-US" sz="2000" i="1" dirty="0" err="1" smtClean="0">
                <a:solidFill>
                  <a:schemeClr val="tx1"/>
                </a:solidFill>
              </a:rPr>
              <a:t>Y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M</a:t>
            </a:r>
            <a:r>
              <a:rPr lang="en-US" sz="2000" i="1" baseline="30000" dirty="0" err="1" smtClean="0">
                <a:solidFill>
                  <a:schemeClr val="tx1"/>
                </a:solidFill>
                <a:sym typeface="Symbol" pitchFamily="18" charset="2"/>
              </a:rPr>
              <a:t>max</a:t>
            </a:r>
            <a:r>
              <a:rPr lang="en-US" sz="2000" i="1" dirty="0" smtClean="0">
                <a:solidFill>
                  <a:schemeClr val="tx1"/>
                </a:solidFill>
              </a:rPr>
              <a:t>; </a:t>
            </a:r>
            <a:r>
              <a:rPr lang="en-US" sz="2000" i="1" dirty="0" err="1" smtClean="0">
                <a:solidFill>
                  <a:schemeClr val="tx1"/>
                </a:solidFill>
              </a:rPr>
              <a:t>Z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M</a:t>
            </a:r>
            <a:r>
              <a:rPr lang="en-US" sz="2000" i="1" baseline="30000" dirty="0" err="1" smtClean="0">
                <a:solidFill>
                  <a:schemeClr val="tx1"/>
                </a:solidFill>
                <a:sym typeface="Symbol" pitchFamily="18" charset="2"/>
              </a:rPr>
              <a:t>min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≤</a:t>
            </a:r>
            <a:r>
              <a:rPr lang="en-US" sz="2000" dirty="0" smtClean="0">
                <a:solidFill>
                  <a:schemeClr val="tx1"/>
                </a:solidFill>
              </a:rPr>
              <a:t>Z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M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≤</a:t>
            </a:r>
            <a:r>
              <a:rPr lang="en-US" sz="2000" dirty="0" err="1" smtClean="0">
                <a:solidFill>
                  <a:schemeClr val="tx1"/>
                </a:solidFill>
              </a:rPr>
              <a:t>Z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M</a:t>
            </a:r>
            <a:r>
              <a:rPr lang="en-US" sz="2000" i="1" baseline="30000" dirty="0" err="1" smtClean="0">
                <a:solidFill>
                  <a:schemeClr val="tx1"/>
                </a:solidFill>
                <a:sym typeface="Symbol" pitchFamily="18" charset="2"/>
              </a:rPr>
              <a:t>max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 eaLnBrk="0" hangingPunct="0"/>
            <a:r>
              <a:rPr lang="ru-RU" sz="2000" dirty="0" smtClean="0">
                <a:solidFill>
                  <a:schemeClr val="tx1"/>
                </a:solidFill>
              </a:rPr>
              <a:t>7. Размещение </a:t>
            </a:r>
            <a:r>
              <a:rPr lang="en-US" sz="2000" i="1" dirty="0" smtClean="0">
                <a:solidFill>
                  <a:schemeClr val="tx1"/>
                </a:solidFill>
              </a:rPr>
              <a:t>j</a:t>
            </a:r>
            <a:r>
              <a:rPr lang="ru-RU" sz="2000" dirty="0" smtClean="0">
                <a:solidFill>
                  <a:schemeClr val="tx1"/>
                </a:solidFill>
              </a:rPr>
              <a:t>-ой коммуникации в траншее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algn="ctr" eaLnBrk="0" hangingPunct="0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K(j)</a:t>
            </a:r>
            <a:r>
              <a:rPr lang="en-US" sz="2000" i="1" dirty="0" smtClean="0">
                <a:solidFill>
                  <a:schemeClr val="tx1"/>
                </a:solidFill>
                <a:sym typeface="Symbol"/>
              </a:rPr>
              <a:t>K(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X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M</a:t>
            </a:r>
            <a:r>
              <a:rPr lang="en-US" sz="2000" i="1" dirty="0" smtClean="0">
                <a:solidFill>
                  <a:schemeClr val="tx1"/>
                </a:solidFill>
                <a:sym typeface="Symbol"/>
              </a:rPr>
              <a:t>, Y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M</a:t>
            </a:r>
            <a:r>
              <a:rPr lang="en-US" sz="2000" i="1" dirty="0" smtClean="0">
                <a:solidFill>
                  <a:schemeClr val="tx1"/>
                </a:solidFill>
              </a:rPr>
              <a:t>,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 Z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M 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 eaLnBrk="0" hangingPunct="0">
              <a:buAutoNum type="arabicPeriod" startAt="8"/>
            </a:pPr>
            <a:r>
              <a:rPr lang="ru-RU" sz="2000" dirty="0" smtClean="0">
                <a:solidFill>
                  <a:schemeClr val="tx1"/>
                </a:solidFill>
              </a:rPr>
              <a:t> Размещение однотипных коммуникаций  в один ряд;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 eaLnBrk="0" hangingPunct="0"/>
            <a:r>
              <a:rPr lang="en-US" sz="2000" i="1" dirty="0" smtClean="0">
                <a:solidFill>
                  <a:schemeClr val="tx1"/>
                </a:solidFill>
              </a:rPr>
              <a:t>z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i1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=</a:t>
            </a:r>
            <a:r>
              <a:rPr lang="en-US" sz="2000" i="1" dirty="0" smtClean="0">
                <a:solidFill>
                  <a:schemeClr val="tx1"/>
                </a:solidFill>
              </a:rPr>
              <a:t>z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i1 </a:t>
            </a:r>
            <a:r>
              <a:rPr lang="en-US" sz="2000" dirty="0" smtClean="0">
                <a:solidFill>
                  <a:schemeClr val="tx1"/>
                </a:solidFill>
              </a:rPr>
              <a:t>,(</a:t>
            </a:r>
            <a:r>
              <a:rPr lang="en-US" sz="2000" i="1" dirty="0" smtClean="0">
                <a:solidFill>
                  <a:schemeClr val="tx1"/>
                </a:solidFill>
              </a:rPr>
              <a:t>y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i1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=y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i1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(</a:t>
            </a:r>
            <a:r>
              <a:rPr lang="en-US" sz="2000" i="1" dirty="0" smtClean="0">
                <a:solidFill>
                  <a:schemeClr val="tx1"/>
                </a:solidFill>
                <a:sym typeface="Symbol"/>
              </a:rPr>
              <a:t>x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i1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=x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i1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)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 eaLnBrk="0" hangingPunct="0"/>
            <a:r>
              <a:rPr lang="en-US" sz="2000" dirty="0" smtClean="0">
                <a:solidFill>
                  <a:schemeClr val="tx1"/>
                </a:solidFill>
              </a:rPr>
              <a:t>9.</a:t>
            </a:r>
            <a:r>
              <a:rPr lang="ru-RU" sz="2000" dirty="0" smtClean="0">
                <a:solidFill>
                  <a:schemeClr val="tx1"/>
                </a:solidFill>
                <a:sym typeface="Symbol"/>
              </a:rPr>
              <a:t>Обеспечение требуемого расстояние между коммуникациями различного назначения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algn="ctr" eaLnBrk="0" hangingPunct="0"/>
            <a:r>
              <a:rPr lang="en-US" sz="2000" i="1" dirty="0" smtClean="0">
                <a:solidFill>
                  <a:schemeClr val="tx1"/>
                </a:solidFill>
              </a:rPr>
              <a:t>l(</a:t>
            </a:r>
            <a:r>
              <a:rPr lang="en-US" sz="2000" i="1" dirty="0" err="1" smtClean="0">
                <a:solidFill>
                  <a:schemeClr val="tx1"/>
                </a:solidFill>
              </a:rPr>
              <a:t>J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en-US" sz="2000" i="1" dirty="0" err="1" smtClean="0">
                <a:solidFill>
                  <a:schemeClr val="tx1"/>
                </a:solidFill>
              </a:rPr>
              <a:t>,J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k</a:t>
            </a:r>
            <a:r>
              <a:rPr lang="en-US" sz="2000" i="1" dirty="0" smtClean="0">
                <a:solidFill>
                  <a:schemeClr val="tx1"/>
                </a:solidFill>
              </a:rPr>
              <a:t>)</a:t>
            </a:r>
            <a:r>
              <a:rPr lang="en-US" sz="2000" i="1" dirty="0" smtClean="0">
                <a:solidFill>
                  <a:schemeClr val="tx1"/>
                </a:solidFill>
                <a:sym typeface="Symbol"/>
              </a:rPr>
              <a:t>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</a:t>
            </a:r>
            <a:r>
              <a:rPr lang="en-US" sz="2000" i="1" dirty="0" err="1" smtClean="0">
                <a:solidFill>
                  <a:schemeClr val="tx1"/>
                </a:solidFill>
                <a:sym typeface="Symbol"/>
              </a:rPr>
              <a:t>l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ik</a:t>
            </a:r>
            <a:r>
              <a:rPr lang="en-US" sz="2000" dirty="0" err="1" smtClean="0">
                <a:solidFill>
                  <a:schemeClr val="tx1"/>
                </a:solidFill>
                <a:sym typeface="Symbol"/>
              </a:rPr>
              <a:t></a:t>
            </a:r>
            <a:r>
              <a:rPr lang="en-US" sz="2000" i="1" dirty="0" err="1" smtClean="0">
                <a:solidFill>
                  <a:schemeClr val="tx1"/>
                </a:solidFill>
                <a:sym typeface="Symbol"/>
              </a:rPr>
              <a:t>,ik</a:t>
            </a:r>
            <a:r>
              <a:rPr lang="ru-RU" sz="2000" dirty="0" smtClean="0">
                <a:solidFill>
                  <a:schemeClr val="tx1"/>
                </a:solidFill>
                <a:sym typeface="Symbol"/>
              </a:rPr>
              <a:t> , </a:t>
            </a:r>
          </a:p>
          <a:p>
            <a:pPr algn="ctr" eaLnBrk="0" hangingPunct="0"/>
            <a:r>
              <a:rPr lang="ru-RU" sz="2000" dirty="0" smtClean="0">
                <a:solidFill>
                  <a:schemeClr val="tx1"/>
                </a:solidFill>
                <a:sym typeface="Symbol"/>
              </a:rPr>
              <a:t>где </a:t>
            </a:r>
            <a:r>
              <a:rPr lang="en-US" sz="2000" i="1" dirty="0" err="1" smtClean="0">
                <a:solidFill>
                  <a:schemeClr val="tx1"/>
                </a:solidFill>
                <a:sym typeface="Symbol"/>
              </a:rPr>
              <a:t>l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ik</a:t>
            </a:r>
            <a:r>
              <a:rPr lang="ru-RU" sz="2000" dirty="0" smtClean="0">
                <a:solidFill>
                  <a:schemeClr val="tx1"/>
                </a:solidFill>
                <a:sym typeface="Symbol"/>
              </a:rPr>
              <a:t>-нормативное расстояние между сетями </a:t>
            </a:r>
            <a:r>
              <a:rPr lang="en-US" sz="2000" i="1" dirty="0" err="1" smtClean="0">
                <a:solidFill>
                  <a:schemeClr val="tx1"/>
                </a:solidFill>
              </a:rPr>
              <a:t>J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ru-RU" sz="2000" i="1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и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J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k</a:t>
            </a:r>
            <a:r>
              <a:rPr lang="ru-RU" sz="2000" dirty="0" smtClean="0">
                <a:solidFill>
                  <a:schemeClr val="tx1"/>
                </a:solidFill>
                <a:sym typeface="Symbol"/>
              </a:rPr>
              <a:t> определяемое существующими </a:t>
            </a:r>
            <a:r>
              <a:rPr lang="ru-RU" sz="2000" dirty="0" err="1" smtClean="0">
                <a:solidFill>
                  <a:schemeClr val="tx1"/>
                </a:solidFill>
                <a:sym typeface="Symbol"/>
              </a:rPr>
              <a:t>СНиП</a:t>
            </a:r>
            <a:r>
              <a:rPr lang="ru-RU" sz="2000" dirty="0" smtClean="0">
                <a:solidFill>
                  <a:schemeClr val="tx1"/>
                </a:solidFill>
                <a:sym typeface="Symbol"/>
              </a:rPr>
              <a:t>;</a:t>
            </a:r>
            <a:endParaRPr lang="en-US" sz="2000" dirty="0" smtClean="0">
              <a:solidFill>
                <a:schemeClr val="tx1"/>
              </a:solidFill>
              <a:sym typeface="Symbol"/>
            </a:endParaRPr>
          </a:p>
          <a:p>
            <a:pPr algn="ctr" eaLnBrk="0" hangingPunct="0"/>
            <a:endParaRPr lang="ru-RU" sz="2000" dirty="0" smtClean="0">
              <a:solidFill>
                <a:schemeClr val="tx1"/>
              </a:solidFill>
              <a:sym typeface="Symbol"/>
            </a:endParaRPr>
          </a:p>
          <a:p>
            <a:pPr marL="457200" indent="-457200" algn="just" eaLnBrk="0" hangingPunct="0"/>
            <a:endParaRPr lang="ru-RU" sz="20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571612"/>
            <a:ext cx="8572560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000" dirty="0" smtClean="0">
                <a:solidFill>
                  <a:schemeClr val="tx1"/>
                </a:solidFill>
                <a:sym typeface="Symbol"/>
              </a:rPr>
              <a:t>10. </a:t>
            </a:r>
            <a:r>
              <a:rPr lang="ru-RU" sz="2000" dirty="0" smtClean="0">
                <a:solidFill>
                  <a:schemeClr val="tx1"/>
                </a:solidFill>
                <a:sym typeface="Symbol"/>
              </a:rPr>
              <a:t>Ортогональность фрагментов несовместимых коммуникаций:</a:t>
            </a:r>
          </a:p>
          <a:p>
            <a:pPr algn="ctr" eaLnBrk="0" hangingPunct="0"/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i="1" dirty="0" smtClean="0">
                <a:solidFill>
                  <a:schemeClr val="tx1"/>
                </a:solidFill>
              </a:rPr>
              <a:t>x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jn+1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-x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in</a:t>
            </a:r>
            <a:r>
              <a:rPr lang="en-US" sz="2000" dirty="0" smtClean="0">
                <a:solidFill>
                  <a:schemeClr val="tx1"/>
                </a:solidFill>
              </a:rPr>
              <a:t>)(</a:t>
            </a:r>
            <a:r>
              <a:rPr lang="en-US" sz="2000" i="1" dirty="0" smtClean="0">
                <a:solidFill>
                  <a:schemeClr val="tx1"/>
                </a:solidFill>
              </a:rPr>
              <a:t>y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jn+1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-y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jn</a:t>
            </a:r>
            <a:r>
              <a:rPr lang="en-US" sz="2000" dirty="0" smtClean="0">
                <a:solidFill>
                  <a:schemeClr val="tx1"/>
                </a:solidFill>
              </a:rPr>
              <a:t>)=0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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i="1" dirty="0" smtClean="0">
                <a:solidFill>
                  <a:schemeClr val="tx1"/>
                </a:solidFill>
              </a:rPr>
              <a:t>x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jn+1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-x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jn</a:t>
            </a:r>
            <a:r>
              <a:rPr lang="en-US" sz="2000" dirty="0" smtClean="0">
                <a:solidFill>
                  <a:schemeClr val="tx1"/>
                </a:solidFill>
              </a:rPr>
              <a:t>)(</a:t>
            </a:r>
            <a:r>
              <a:rPr lang="en-US" sz="2000" i="1" dirty="0" smtClean="0">
                <a:solidFill>
                  <a:schemeClr val="tx1"/>
                </a:solidFill>
              </a:rPr>
              <a:t>z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jn+1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-z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jn</a:t>
            </a:r>
            <a:r>
              <a:rPr lang="en-US" sz="2000" dirty="0" smtClean="0">
                <a:solidFill>
                  <a:schemeClr val="tx1"/>
                </a:solidFill>
              </a:rPr>
              <a:t>)=0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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i="1" dirty="0" smtClean="0">
                <a:solidFill>
                  <a:schemeClr val="tx1"/>
                </a:solidFill>
              </a:rPr>
              <a:t>y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jn+1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-x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jn</a:t>
            </a:r>
            <a:r>
              <a:rPr lang="en-US" sz="2000" dirty="0" smtClean="0">
                <a:solidFill>
                  <a:schemeClr val="tx1"/>
                </a:solidFill>
              </a:rPr>
              <a:t>)(</a:t>
            </a:r>
            <a:r>
              <a:rPr lang="en-US" sz="2000" i="1" dirty="0" smtClean="0">
                <a:solidFill>
                  <a:schemeClr val="tx1"/>
                </a:solidFill>
              </a:rPr>
              <a:t>y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jn+1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-z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jn</a:t>
            </a:r>
            <a:r>
              <a:rPr lang="en-US" sz="2000" dirty="0" smtClean="0">
                <a:solidFill>
                  <a:schemeClr val="tx1"/>
                </a:solidFill>
              </a:rPr>
              <a:t>)=0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 eaLnBrk="0" hangingPunct="0"/>
            <a:r>
              <a:rPr lang="en-US" sz="2000" dirty="0" smtClean="0">
                <a:solidFill>
                  <a:schemeClr val="tx1"/>
                </a:solidFill>
                <a:sym typeface="Symbol" pitchFamily="18" charset="2"/>
              </a:rPr>
              <a:t>11.</a:t>
            </a:r>
            <a:r>
              <a:rPr lang="ru-RU" sz="2000" dirty="0" smtClean="0">
                <a:solidFill>
                  <a:schemeClr val="tx1"/>
                </a:solidFill>
              </a:rPr>
              <a:t> Непересечения несовместимых коммуникаций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algn="ctr" eaLnBrk="0" hangingPunct="0"/>
            <a:r>
              <a:rPr lang="en-US" sz="20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K</a:t>
            </a:r>
            <a:r>
              <a:rPr lang="en-US" sz="2000" i="1" dirty="0" smtClean="0">
                <a:solidFill>
                  <a:schemeClr val="tx1"/>
                </a:solidFill>
              </a:rPr>
              <a:t>(</a:t>
            </a:r>
            <a:r>
              <a:rPr lang="en-US" sz="2000" i="1" dirty="0" err="1" smtClean="0">
                <a:solidFill>
                  <a:schemeClr val="tx1"/>
                </a:solidFill>
              </a:rPr>
              <a:t>J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en-US" sz="2000" i="1" dirty="0" smtClean="0">
                <a:solidFill>
                  <a:schemeClr val="tx1"/>
                </a:solidFill>
              </a:rPr>
              <a:t>)</a:t>
            </a:r>
            <a:r>
              <a:rPr lang="en-US" sz="2000" i="1" dirty="0" smtClean="0">
                <a:solidFill>
                  <a:schemeClr val="tx1"/>
                </a:solidFill>
                <a:sym typeface="Symbol"/>
              </a:rPr>
              <a:t>K(</a:t>
            </a:r>
            <a:r>
              <a:rPr lang="en-US" sz="2000" i="1" dirty="0" err="1" smtClean="0">
                <a:solidFill>
                  <a:schemeClr val="tx1"/>
                </a:solidFill>
              </a:rPr>
              <a:t>J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k</a:t>
            </a:r>
            <a:r>
              <a:rPr lang="en-US" sz="2000" i="1" dirty="0" smtClean="0">
                <a:solidFill>
                  <a:schemeClr val="tx1"/>
                </a:solidFill>
              </a:rPr>
              <a:t>)=</a:t>
            </a:r>
            <a:r>
              <a:rPr lang="en-US" sz="2000" i="1" dirty="0" smtClean="0">
                <a:solidFill>
                  <a:schemeClr val="tx1"/>
                </a:solidFill>
                <a:sym typeface="Symbol"/>
              </a:rPr>
              <a:t>, </a:t>
            </a:r>
            <a:r>
              <a:rPr lang="en-US" sz="2000" i="1" dirty="0" err="1" smtClean="0">
                <a:solidFill>
                  <a:schemeClr val="tx1"/>
                </a:solidFill>
                <a:sym typeface="Symbol"/>
              </a:rPr>
              <a:t>ik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 eaLnBrk="0" hangingPunct="0"/>
            <a:r>
              <a:rPr lang="en-US" sz="2000" dirty="0" smtClean="0">
                <a:solidFill>
                  <a:schemeClr val="tx1"/>
                </a:solidFill>
              </a:rPr>
              <a:t>12</a:t>
            </a:r>
            <a:r>
              <a:rPr lang="ru-RU" sz="2000" dirty="0" smtClean="0">
                <a:solidFill>
                  <a:schemeClr val="tx1"/>
                </a:solidFill>
              </a:rPr>
              <a:t>. Непересечения трасс несовместимых коммуникаций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algn="ctr" eaLnBrk="0" hangingPunct="0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K</a:t>
            </a:r>
            <a:r>
              <a:rPr lang="en-US" sz="2000" i="1" dirty="0" smtClean="0">
                <a:solidFill>
                  <a:schemeClr val="tx1"/>
                </a:solidFill>
              </a:rPr>
              <a:t>(T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en-US" sz="2000" i="1" dirty="0" smtClean="0">
                <a:solidFill>
                  <a:schemeClr val="tx1"/>
                </a:solidFill>
              </a:rPr>
              <a:t>)</a:t>
            </a:r>
            <a:r>
              <a:rPr lang="en-US" sz="2000" i="1" dirty="0" smtClean="0">
                <a:solidFill>
                  <a:schemeClr val="tx1"/>
                </a:solidFill>
                <a:sym typeface="Symbol"/>
              </a:rPr>
              <a:t>K(</a:t>
            </a:r>
            <a:r>
              <a:rPr lang="en-US" sz="2000" i="1" dirty="0" err="1" smtClean="0">
                <a:solidFill>
                  <a:schemeClr val="tx1"/>
                </a:solidFill>
                <a:sym typeface="Symbol"/>
              </a:rPr>
              <a:t>T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k</a:t>
            </a:r>
            <a:r>
              <a:rPr lang="en-US" sz="2000" i="1" dirty="0" smtClean="0">
                <a:solidFill>
                  <a:schemeClr val="tx1"/>
                </a:solidFill>
              </a:rPr>
              <a:t>)=</a:t>
            </a:r>
            <a:r>
              <a:rPr lang="en-US" sz="2000" i="1" dirty="0" smtClean="0">
                <a:solidFill>
                  <a:schemeClr val="tx1"/>
                </a:solidFill>
                <a:sym typeface="Symbol"/>
              </a:rPr>
              <a:t>, </a:t>
            </a:r>
            <a:r>
              <a:rPr lang="en-US" sz="2000" i="1" dirty="0" err="1" smtClean="0">
                <a:solidFill>
                  <a:schemeClr val="tx1"/>
                </a:solidFill>
                <a:sym typeface="Symbol"/>
              </a:rPr>
              <a:t>ik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 eaLnBrk="0" hangingPunct="0"/>
            <a:r>
              <a:rPr lang="en-US" sz="2000" dirty="0" smtClean="0">
                <a:solidFill>
                  <a:schemeClr val="tx1"/>
                </a:solidFill>
              </a:rPr>
              <a:t>13</a:t>
            </a:r>
            <a:r>
              <a:rPr lang="ru-RU" sz="2000" dirty="0" smtClean="0">
                <a:solidFill>
                  <a:schemeClr val="tx1"/>
                </a:solidFill>
              </a:rPr>
              <a:t>. Непрохождение трасс в зонах обслуживания: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 eaLnBrk="0" hangingPunct="0"/>
            <a:r>
              <a:rPr lang="en-US" sz="2000" i="1" dirty="0" smtClean="0">
                <a:solidFill>
                  <a:schemeClr val="tx1"/>
                </a:solidFill>
                <a:sym typeface="Symbol" pitchFamily="18" charset="2"/>
              </a:rPr>
              <a:t>K</a:t>
            </a:r>
            <a:r>
              <a:rPr lang="en-US" sz="2000" i="1" dirty="0" smtClean="0">
                <a:solidFill>
                  <a:schemeClr val="tx1"/>
                </a:solidFill>
              </a:rPr>
              <a:t>(</a:t>
            </a:r>
            <a:r>
              <a:rPr lang="en-US" sz="2000" i="1" dirty="0" err="1" smtClean="0">
                <a:solidFill>
                  <a:schemeClr val="tx1"/>
                </a:solidFill>
              </a:rPr>
              <a:t>T</a:t>
            </a:r>
            <a:r>
              <a:rPr 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j</a:t>
            </a:r>
            <a:r>
              <a:rPr lang="en-US" sz="2000" i="1" dirty="0" smtClean="0">
                <a:solidFill>
                  <a:schemeClr val="tx1"/>
                </a:solidFill>
              </a:rPr>
              <a:t>)</a:t>
            </a:r>
            <a:r>
              <a:rPr lang="en-US" sz="2000" i="1" dirty="0" smtClean="0">
                <a:solidFill>
                  <a:schemeClr val="tx1"/>
                </a:solidFill>
                <a:sym typeface="Symbol"/>
              </a:rPr>
              <a:t>K(C</a:t>
            </a:r>
            <a:r>
              <a:rPr lang="ru-RU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с</a:t>
            </a:r>
            <a:r>
              <a:rPr lang="ru-RU" sz="2000" i="1" baseline="30000" dirty="0" err="1" smtClean="0">
                <a:solidFill>
                  <a:schemeClr val="tx1"/>
                </a:solidFill>
                <a:sym typeface="Symbol" pitchFamily="18" charset="2"/>
              </a:rPr>
              <a:t>обсл</a:t>
            </a:r>
            <a:r>
              <a:rPr lang="ru-RU" sz="2000" i="1" baseline="30000" dirty="0" smtClean="0">
                <a:solidFill>
                  <a:schemeClr val="tx1"/>
                </a:solidFill>
                <a:sym typeface="Symbol" pitchFamily="18" charset="2"/>
              </a:rPr>
              <a:t>.</a:t>
            </a:r>
            <a:r>
              <a:rPr 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k</a:t>
            </a:r>
            <a:r>
              <a:rPr lang="en-US" sz="2000" i="1" dirty="0" smtClean="0">
                <a:solidFill>
                  <a:schemeClr val="tx1"/>
                </a:solidFill>
              </a:rPr>
              <a:t>)=</a:t>
            </a:r>
            <a:r>
              <a:rPr lang="en-US" sz="2000" i="1" dirty="0" smtClean="0">
                <a:solidFill>
                  <a:schemeClr val="tx1"/>
                </a:solidFill>
                <a:sym typeface="Symbol"/>
              </a:rPr>
              <a:t>, j=1,…,J, c=1,..,</a:t>
            </a:r>
            <a:r>
              <a:rPr lang="ru-RU" sz="2000" i="1" dirty="0" err="1" smtClean="0">
                <a:solidFill>
                  <a:schemeClr val="tx1"/>
                </a:solidFill>
              </a:rPr>
              <a:t>С</a:t>
            </a:r>
            <a:r>
              <a:rPr lang="ru-RU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обсл</a:t>
            </a:r>
            <a:r>
              <a:rPr lang="ru-RU" sz="2000" i="1" baseline="-25000" dirty="0" smtClean="0">
                <a:solidFill>
                  <a:schemeClr val="tx1"/>
                </a:solidFill>
                <a:sym typeface="Symbol" pitchFamily="18" charset="2"/>
              </a:rPr>
              <a:t>.</a:t>
            </a:r>
          </a:p>
          <a:p>
            <a:pPr algn="ctr" eaLnBrk="0" hangingPunct="0"/>
            <a:endParaRPr lang="ru-RU" sz="2000" i="1" baseline="-25000" dirty="0" smtClean="0">
              <a:solidFill>
                <a:schemeClr val="tx1"/>
              </a:solidFill>
              <a:sym typeface="Symbol" pitchFamily="18" charset="2"/>
            </a:endParaRPr>
          </a:p>
          <a:p>
            <a:pPr algn="just" eaLnBrk="0" hangingPunct="0"/>
            <a:r>
              <a:rPr lang="ru-RU" sz="2000" dirty="0" smtClean="0">
                <a:solidFill>
                  <a:schemeClr val="tx1"/>
                </a:solidFill>
              </a:rPr>
              <a:t>В соответствии с новыми правилами, под проезжими частями улиц не должны располагаться инженерные сети, а только пересекать их перпендикулярно.</a:t>
            </a:r>
            <a:endParaRPr lang="ru-RU" sz="2000" i="1" dirty="0" smtClean="0">
              <a:solidFill>
                <a:schemeClr val="tx1"/>
              </a:solidFill>
              <a:sym typeface="Symbol"/>
            </a:endParaRPr>
          </a:p>
          <a:p>
            <a:pPr algn="ctr" eaLnBrk="0" hangingPunct="0"/>
            <a:endParaRPr lang="ru-RU" sz="2000" i="1" dirty="0" smtClean="0">
              <a:solidFill>
                <a:schemeClr val="tx1"/>
              </a:solidFill>
            </a:endParaRPr>
          </a:p>
        </p:txBody>
      </p:sp>
      <p:sp>
        <p:nvSpPr>
          <p:cNvPr id="5" name="Rectangle 9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chemeClr val="tx2"/>
                </a:solidFill>
              </a:rPr>
              <a:t>Задача 3. Построения структурированной гиперсети</a:t>
            </a:r>
            <a:endParaRPr lang="ru-RU" altLang="ru-RU" sz="4000" b="1" dirty="0">
              <a:solidFill>
                <a:schemeClr val="tx2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5720" y="5214950"/>
            <a:ext cx="8535322" cy="12030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0" lvl="1" indent="0" algn="just"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2000" kern="0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Задача заключается во вложении графов </a:t>
            </a:r>
            <a:r>
              <a:rPr lang="en-US" sz="2000" i="1" dirty="0" err="1" smtClean="0">
                <a:solidFill>
                  <a:schemeClr val="tx1"/>
                </a:solidFill>
              </a:rPr>
              <a:t>G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2000" i="1" dirty="0" smtClean="0">
                <a:solidFill>
                  <a:schemeClr val="tx1"/>
                </a:solidFill>
              </a:rPr>
              <a:t>=(</a:t>
            </a:r>
            <a:r>
              <a:rPr lang="en-US" sz="2000" i="1" dirty="0" err="1" smtClean="0">
                <a:solidFill>
                  <a:schemeClr val="tx1"/>
                </a:solidFill>
              </a:rPr>
              <a:t>X</a:t>
            </a:r>
            <a:r>
              <a:rPr lang="en-US" sz="2000" i="1" baseline="30000" dirty="0" err="1" smtClean="0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en-US" sz="2000" i="1" dirty="0" err="1" smtClean="0">
                <a:solidFill>
                  <a:schemeClr val="tx1"/>
                </a:solidFill>
              </a:rPr>
              <a:t>,U</a:t>
            </a:r>
            <a:r>
              <a:rPr lang="en-US" sz="2000" i="1" baseline="30000" dirty="0" err="1" smtClean="0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en-US" sz="2000" i="1" dirty="0" smtClean="0">
                <a:solidFill>
                  <a:schemeClr val="tx1"/>
                </a:solidFill>
              </a:rPr>
              <a:t>), </a:t>
            </a:r>
            <a:r>
              <a:rPr lang="en-US" sz="2000" i="1" dirty="0" err="1" smtClean="0">
                <a:solidFill>
                  <a:schemeClr val="tx1"/>
                </a:solidFill>
              </a:rPr>
              <a:t>i</a:t>
            </a:r>
            <a:r>
              <a:rPr lang="en-US" sz="2000" i="1" dirty="0" smtClean="0">
                <a:solidFill>
                  <a:schemeClr val="tx1"/>
                </a:solidFill>
              </a:rPr>
              <a:t>=1,…,k 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в первичную сеть </a:t>
            </a:r>
            <a:r>
              <a:rPr lang="en-US" sz="2000" dirty="0" smtClean="0">
                <a:solidFill>
                  <a:schemeClr val="tx1"/>
                </a:solidFill>
              </a:rPr>
              <a:t>PS</a:t>
            </a:r>
            <a:r>
              <a:rPr lang="ru-RU" sz="2000" dirty="0" smtClean="0">
                <a:solidFill>
                  <a:schemeClr val="tx1"/>
                </a:solidFill>
              </a:rPr>
              <a:t>, для которой функционал (1) принимает минимальное значение </a:t>
            </a:r>
            <a:r>
              <a:rPr lang="ru-RU" sz="2000" kern="0" dirty="0" smtClean="0">
                <a:solidFill>
                  <a:srgbClr val="000000"/>
                </a:solidFill>
                <a:cs typeface="Times New Roman" pitchFamily="18" charset="0"/>
              </a:rPr>
              <a:t>при ограничениях 1-13</a:t>
            </a:r>
            <a:endParaRPr lang="en-US" sz="2000" kern="0" dirty="0">
              <a:solidFill>
                <a:srgbClr val="000000"/>
              </a:solidFill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100" b="1" dirty="0" smtClean="0">
                <a:solidFill>
                  <a:schemeClr val="tx2"/>
                </a:solidFill>
              </a:rPr>
              <a:t>Метод дифференциальной эволюции</a:t>
            </a:r>
            <a:endParaRPr lang="ru-RU" altLang="ru-RU" sz="41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14488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Построения начального решения:</a:t>
            </a:r>
          </a:p>
          <a:p>
            <a:pPr marL="360363" indent="-360363"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построить матрицы кратчайших путей на графе </a:t>
            </a:r>
            <a:r>
              <a:rPr lang="en-US" sz="2000" dirty="0" smtClean="0">
                <a:solidFill>
                  <a:schemeClr val="tx1"/>
                </a:solidFill>
              </a:rPr>
              <a:t>PS=(X,V);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60363" indent="-360363"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построить минимальное покрывающее дерево</a:t>
            </a:r>
            <a:r>
              <a:rPr lang="en-US" sz="2000" dirty="0" smtClean="0">
                <a:solidFill>
                  <a:schemeClr val="tx1"/>
                </a:solidFill>
              </a:rPr>
              <a:t> TS</a:t>
            </a:r>
            <a:r>
              <a:rPr lang="ru-RU" sz="2000" dirty="0" smtClean="0">
                <a:solidFill>
                  <a:schemeClr val="tx1"/>
                </a:solidFill>
              </a:rPr>
              <a:t> на графе </a:t>
            </a:r>
            <a:r>
              <a:rPr lang="en-US" sz="2000" dirty="0" smtClean="0">
                <a:solidFill>
                  <a:schemeClr val="tx1"/>
                </a:solidFill>
              </a:rPr>
              <a:t>WS=(Y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X,R</a:t>
            </a:r>
            <a:r>
              <a:rPr lang="en-US" sz="2000" dirty="0" smtClean="0">
                <a:solidFill>
                  <a:schemeClr val="tx1"/>
                </a:solidFill>
              </a:rPr>
              <a:t>);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60363" indent="-360363"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минимальное покрывающее дерево </a:t>
            </a:r>
            <a:r>
              <a:rPr lang="en-US" sz="2000" dirty="0" smtClean="0">
                <a:solidFill>
                  <a:schemeClr val="tx1"/>
                </a:solidFill>
              </a:rPr>
              <a:t>TS </a:t>
            </a:r>
            <a:r>
              <a:rPr lang="ru-RU" sz="2000" dirty="0" smtClean="0">
                <a:solidFill>
                  <a:schemeClr val="tx1"/>
                </a:solidFill>
              </a:rPr>
              <a:t>отображаем на граф первичной сети</a:t>
            </a:r>
            <a:r>
              <a:rPr lang="en-US" sz="2000" dirty="0" smtClean="0">
                <a:solidFill>
                  <a:schemeClr val="tx1"/>
                </a:solidFill>
              </a:rPr>
              <a:t> PS</a:t>
            </a:r>
            <a:r>
              <a:rPr lang="ru-RU" sz="2000" dirty="0" smtClean="0">
                <a:solidFill>
                  <a:schemeClr val="tx1"/>
                </a:solidFill>
              </a:rPr>
              <a:t>, при этом каждое ребро дерева отображается в кратчайший путь между соответствующими вершинами.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60363" indent="-360363" algn="just"/>
            <a:r>
              <a:rPr lang="ru-RU" sz="2400" dirty="0" smtClean="0">
                <a:solidFill>
                  <a:schemeClr val="tx1"/>
                </a:solidFill>
              </a:rPr>
              <a:t>2. Улучшение: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60363" indent="-360363"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улучшение начального решения происходит путем свободного размещения произвольного числа </a:t>
            </a:r>
            <a:r>
              <a:rPr lang="ru-RU" sz="2000" i="1" dirty="0" err="1" smtClean="0">
                <a:solidFill>
                  <a:schemeClr val="tx1"/>
                </a:solidFill>
              </a:rPr>
              <a:t>k</a:t>
            </a:r>
            <a:r>
              <a:rPr lang="ru-RU" sz="2000" dirty="0" smtClean="0">
                <a:solidFill>
                  <a:schemeClr val="tx1"/>
                </a:solidFill>
              </a:rPr>
              <a:t> дополнительных точек (ДТ) (станций, подстанций, распределительные пункты или т.н. точек Штейнера) в зависимости от </a:t>
            </a:r>
            <a:r>
              <a:rPr lang="ru-RU" sz="2000" dirty="0" smtClean="0">
                <a:solidFill>
                  <a:schemeClr val="tx1"/>
                </a:solidFill>
                <a:sym typeface="Symbol"/>
              </a:rPr>
              <a:t></a:t>
            </a:r>
            <a:r>
              <a:rPr lang="en-US" sz="2000" dirty="0" smtClean="0">
                <a:solidFill>
                  <a:schemeClr val="tx1"/>
                </a:solidFill>
              </a:rPr>
              <a:t>Y</a:t>
            </a:r>
            <a:r>
              <a:rPr lang="ru-RU" sz="2000" dirty="0" smtClean="0">
                <a:solidFill>
                  <a:schemeClr val="tx1"/>
                </a:solidFill>
                <a:sym typeface="Symbol"/>
              </a:rPr>
              <a:t></a:t>
            </a:r>
            <a:r>
              <a:rPr lang="ru-RU" sz="2000" dirty="0" smtClean="0">
                <a:solidFill>
                  <a:schemeClr val="tx1"/>
                </a:solidFill>
              </a:rPr>
              <a:t>. Для поиска координат ДТ от которых зависит результаты решений используется алгоритм дифференциальной эволюции.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1500174"/>
            <a:ext cx="842968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Пусть координаты ДТ представлены вектором                                     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ru-RU" sz="1800" dirty="0" smtClean="0">
                <a:solidFill>
                  <a:schemeClr val="tx1"/>
                </a:solidFill>
              </a:rPr>
              <a:t>Множество векторов </a:t>
            </a:r>
            <a:r>
              <a:rPr lang="ru-RU" sz="1800" i="1" dirty="0" err="1" smtClean="0">
                <a:solidFill>
                  <a:schemeClr val="tx1"/>
                </a:solidFill>
              </a:rPr>
              <a:t>Gen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определяет множество деревьев </a:t>
            </a:r>
            <a:r>
              <a:rPr lang="en-US" sz="1800" i="1" dirty="0" smtClean="0">
                <a:solidFill>
                  <a:schemeClr val="tx1"/>
                </a:solidFill>
              </a:rPr>
              <a:t>TS(Gen)</a:t>
            </a:r>
            <a:r>
              <a:rPr lang="ru-RU" sz="1800" i="1" dirty="0" smtClean="0">
                <a:solidFill>
                  <a:schemeClr val="tx1"/>
                </a:solidFill>
              </a:rPr>
              <a:t>, </a:t>
            </a:r>
            <a:r>
              <a:rPr lang="ru-RU" sz="1800" dirty="0" smtClean="0">
                <a:solidFill>
                  <a:schemeClr val="tx1"/>
                </a:solidFill>
              </a:rPr>
              <a:t>т.н. популяцией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marL="360363" indent="-360363" algn="just"/>
            <a:r>
              <a:rPr lang="ru-RU" sz="1800" dirty="0" smtClean="0">
                <a:solidFill>
                  <a:schemeClr val="tx1"/>
                </a:solidFill>
              </a:rPr>
              <a:t>Шаг 1. Инициализация множество случайных векторов, называемых поколением, представляющих собой возможные решения задачи оптимизации. </a:t>
            </a:r>
          </a:p>
          <a:p>
            <a:pPr marL="360363" indent="-360363" algn="just"/>
            <a:r>
              <a:rPr lang="ru-RU" sz="1800" dirty="0" smtClean="0">
                <a:solidFill>
                  <a:schemeClr val="tx1"/>
                </a:solidFill>
              </a:rPr>
              <a:t>Шаг 2. Для каждого вектора из старого поколения       (</a:t>
            </a:r>
            <a:r>
              <a:rPr lang="ru-RU" sz="1800" i="1" dirty="0" smtClean="0">
                <a:solidFill>
                  <a:schemeClr val="tx1"/>
                </a:solidFill>
              </a:rPr>
              <a:t>базового вектора</a:t>
            </a:r>
            <a:r>
              <a:rPr lang="ru-RU" sz="1800" dirty="0" smtClean="0">
                <a:solidFill>
                  <a:schemeClr val="tx1"/>
                </a:solidFill>
              </a:rPr>
              <a:t>) выбираются три различных случайных векторов               и генерируется </a:t>
            </a:r>
            <a:r>
              <a:rPr lang="ru-RU" sz="1800" i="1" dirty="0" smtClean="0">
                <a:solidFill>
                  <a:schemeClr val="tx1"/>
                </a:solidFill>
              </a:rPr>
              <a:t>мутантный вектор </a:t>
            </a:r>
            <a:r>
              <a:rPr lang="ru-RU" sz="1800" dirty="0" smtClean="0">
                <a:solidFill>
                  <a:schemeClr val="tx1"/>
                </a:solidFill>
              </a:rPr>
              <a:t>по соотношению:                                , где </a:t>
            </a:r>
            <a:r>
              <a:rPr lang="en-US" sz="1800" i="1" dirty="0" smtClean="0">
                <a:solidFill>
                  <a:schemeClr val="tx1"/>
                </a:solidFill>
              </a:rPr>
              <a:t>F</a:t>
            </a:r>
            <a:r>
              <a:rPr lang="ru-RU" sz="1800" dirty="0" smtClean="0">
                <a:solidFill>
                  <a:schemeClr val="tx1"/>
                </a:solidFill>
              </a:rPr>
              <a:t> –масштабирующий коэффициент при мутации ;</a:t>
            </a:r>
          </a:p>
          <a:p>
            <a:pPr marL="360363" indent="-360363" algn="just"/>
            <a:r>
              <a:rPr lang="ru-RU" sz="1800" dirty="0" smtClean="0">
                <a:solidFill>
                  <a:schemeClr val="tx1"/>
                </a:solidFill>
              </a:rPr>
              <a:t>Шаг 3. Над векторами        выполняется операция  кроссовера (скрещивания). В ходе неё некоторые </a:t>
            </a:r>
            <a:r>
              <a:rPr lang="ru-RU" sz="1800" i="1" dirty="0" smtClean="0">
                <a:solidFill>
                  <a:schemeClr val="tx1"/>
                </a:solidFill>
              </a:rPr>
              <a:t>координаты мутантного вектора </a:t>
            </a:r>
            <a:r>
              <a:rPr lang="ru-RU" sz="1800" dirty="0" smtClean="0">
                <a:solidFill>
                  <a:schemeClr val="tx1"/>
                </a:solidFill>
              </a:rPr>
              <a:t>замещаются соответствующими </a:t>
            </a:r>
            <a:r>
              <a:rPr lang="ru-RU" sz="1800" i="1" dirty="0" smtClean="0">
                <a:solidFill>
                  <a:schemeClr val="tx1"/>
                </a:solidFill>
              </a:rPr>
              <a:t>координатами из базового вектора</a:t>
            </a:r>
            <a:r>
              <a:rPr lang="ru-RU" sz="1800" dirty="0" smtClean="0">
                <a:solidFill>
                  <a:schemeClr val="tx1"/>
                </a:solidFill>
              </a:rPr>
              <a:t>. Полученный после кроссовера вектор называется </a:t>
            </a:r>
            <a:r>
              <a:rPr lang="ru-RU" sz="1800" i="1" dirty="0" smtClean="0">
                <a:solidFill>
                  <a:schemeClr val="tx1"/>
                </a:solidFill>
              </a:rPr>
              <a:t>пробным вектором</a:t>
            </a:r>
            <a:r>
              <a:rPr lang="ru-RU" sz="1800" dirty="0" smtClean="0">
                <a:solidFill>
                  <a:schemeClr val="tx1"/>
                </a:solidFill>
              </a:rPr>
              <a:t>. Если он оказывается лучше базового вектора (значение целевой функции улучшилось), то в новом поколении базовый вектор заменяется на пробный, в противном случае базовый вектор сохраняется в новом поколении. </a:t>
            </a:r>
          </a:p>
          <a:p>
            <a:pPr marL="360363" indent="-360363">
              <a:buFont typeface="Wingdings" pitchFamily="2" charset="2"/>
              <a:buChar char="q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60363" indent="-360363" algn="just">
              <a:buFont typeface="Wingdings" pitchFamily="2" charset="2"/>
              <a:buChar char="q"/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1137" name="Object 1"/>
          <p:cNvGraphicFramePr>
            <a:graphicFrameLocks noChangeAspect="1"/>
          </p:cNvGraphicFramePr>
          <p:nvPr/>
        </p:nvGraphicFramePr>
        <p:xfrm>
          <a:off x="5072066" y="1571612"/>
          <a:ext cx="2286016" cy="2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6" name="Формула" r:id="rId3" imgW="2082800" imgH="228600" progId="Equation.3">
                  <p:embed/>
                </p:oleObj>
              </mc:Choice>
              <mc:Fallback>
                <p:oleObj name="Формула" r:id="rId3" imgW="208280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6" y="1571612"/>
                        <a:ext cx="2286016" cy="2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6286512" y="2928934"/>
          <a:ext cx="214312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7" name="Формула" r:id="rId5" imgW="203040" imgH="241200" progId="Equation.3">
                  <p:embed/>
                </p:oleObj>
              </mc:Choice>
              <mc:Fallback>
                <p:oleObj name="Формула" r:id="rId5" imgW="203040" imgH="24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2928934"/>
                        <a:ext cx="214312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5929322" y="3214686"/>
          <a:ext cx="785818" cy="362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8" name="Формула" r:id="rId7" imgW="672840" imgH="241200" progId="Equation.3">
                  <p:embed/>
                </p:oleObj>
              </mc:Choice>
              <mc:Fallback>
                <p:oleObj name="Формула" r:id="rId7" imgW="67284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22" y="3214686"/>
                        <a:ext cx="785818" cy="3629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/>
        </p:nvGraphicFramePr>
        <p:xfrm>
          <a:off x="4929190" y="3500438"/>
          <a:ext cx="25495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9" name="Формула" r:id="rId9" imgW="2184120" imgH="241200" progId="Equation.3">
                  <p:embed/>
                </p:oleObj>
              </mc:Choice>
              <mc:Fallback>
                <p:oleObj name="Формула" r:id="rId9" imgW="218412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3500438"/>
                        <a:ext cx="254952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/>
        </p:nvGraphicFramePr>
        <p:xfrm>
          <a:off x="2857488" y="4071942"/>
          <a:ext cx="32543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0" name="Формула" r:id="rId11" imgW="279360" imgH="241200" progId="Equation.3">
                  <p:embed/>
                </p:oleObj>
              </mc:Choice>
              <mc:Fallback>
                <p:oleObj name="Формула" r:id="rId11" imgW="27936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4071942"/>
                        <a:ext cx="325437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100" b="1" dirty="0" smtClean="0">
                <a:solidFill>
                  <a:schemeClr val="tx2"/>
                </a:solidFill>
              </a:rPr>
              <a:t>Метод дифференциальной эволюции</a:t>
            </a:r>
            <a:endParaRPr lang="ru-RU" altLang="ru-RU" sz="41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571612"/>
            <a:ext cx="800108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buFont typeface="Wingdings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исчерпано заданное предельное количество шагов эволюции;</a:t>
            </a:r>
          </a:p>
          <a:p>
            <a:pPr marL="360363" indent="-360363" algn="just">
              <a:buFont typeface="Wingdings" pitchFamily="2" charset="2"/>
              <a:buChar char="q"/>
            </a:pPr>
            <a:endParaRPr lang="ru-RU" sz="2200" dirty="0" smtClean="0">
              <a:solidFill>
                <a:schemeClr val="tx1"/>
              </a:solidFill>
            </a:endParaRPr>
          </a:p>
          <a:p>
            <a:pPr marL="360363" indent="-360363" algn="just">
              <a:buFont typeface="Wingdings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исчерпано заданное предельное физическое расчётное время;</a:t>
            </a:r>
          </a:p>
          <a:p>
            <a:pPr marL="360363" indent="-360363">
              <a:buFont typeface="Wingdings" pitchFamily="2" charset="2"/>
              <a:buChar char="q"/>
            </a:pPr>
            <a:endParaRPr lang="ru-RU" sz="2200" dirty="0" smtClean="0">
              <a:solidFill>
                <a:schemeClr val="tx1"/>
              </a:solidFill>
            </a:endParaRPr>
          </a:p>
          <a:p>
            <a:pPr marL="360363" indent="-360363">
              <a:buFont typeface="Wingdings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значение критерия оптимизации лучшего вектора поколения не изменяется на протяжении заданного предельного количества шагов эволюции;</a:t>
            </a:r>
          </a:p>
          <a:p>
            <a:pPr marL="360363" indent="-360363" algn="just">
              <a:buFont typeface="Wingdings" pitchFamily="2" charset="2"/>
              <a:buChar char="q"/>
            </a:pPr>
            <a:endParaRPr lang="ru-RU" sz="2200" dirty="0" smtClean="0">
              <a:solidFill>
                <a:schemeClr val="tx1"/>
              </a:solidFill>
            </a:endParaRPr>
          </a:p>
          <a:p>
            <a:pPr marL="360363" indent="-360363" algn="just">
              <a:buFont typeface="Wingdings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достигнуто удовлетворительное значение критерия оптимизации. </a:t>
            </a:r>
          </a:p>
          <a:p>
            <a:pPr marL="360363" indent="-360363"/>
            <a:endParaRPr lang="ru-RU" sz="2200" dirty="0" smtClean="0">
              <a:solidFill>
                <a:schemeClr val="tx1"/>
              </a:solidFill>
            </a:endParaRPr>
          </a:p>
          <a:p>
            <a:pPr marL="360363" indent="-360363" algn="just"/>
            <a:r>
              <a:rPr lang="ru-RU" sz="2200" dirty="0" smtClean="0">
                <a:solidFill>
                  <a:schemeClr val="tx1"/>
                </a:solidFill>
              </a:rPr>
              <a:t>*  </a:t>
            </a:r>
            <a:r>
              <a:rPr lang="ru-RU" sz="1600" dirty="0" smtClean="0">
                <a:solidFill>
                  <a:schemeClr val="tx1"/>
                </a:solidFill>
              </a:rPr>
              <a:t>значения основных параметров в экспериментах следующие: размер популяции – 100, масштабирующий коэффициент при мутации – 0.6, частота кроссовера – 0.7, число вершин-потребителей - от 10 до 100, число дополнительных вершин - от 3 до 20.</a:t>
            </a:r>
            <a:endParaRPr lang="ru-RU" sz="2200" dirty="0" smtClean="0">
              <a:solidFill>
                <a:schemeClr val="tx1"/>
              </a:solidFill>
            </a:endParaRPr>
          </a:p>
          <a:p>
            <a:pPr marL="360363" indent="-360363">
              <a:buFont typeface="Wingdings" pitchFamily="2" charset="2"/>
              <a:buChar char="q"/>
            </a:pPr>
            <a:endParaRPr lang="ru-RU" sz="2200" dirty="0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100" b="1" dirty="0" smtClean="0">
                <a:solidFill>
                  <a:schemeClr val="tx2"/>
                </a:solidFill>
              </a:rPr>
              <a:t>Критерии остановки ДЭ</a:t>
            </a:r>
            <a:endParaRPr lang="ru-RU" altLang="ru-RU" sz="41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1525429"/>
            <a:ext cx="835824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tabLst>
                <a:tab pos="0" algn="l"/>
              </a:tabLst>
            </a:pPr>
            <a:r>
              <a:rPr lang="ru-RU" sz="2200" dirty="0" smtClean="0">
                <a:solidFill>
                  <a:schemeClr val="tx1"/>
                </a:solidFill>
              </a:rPr>
              <a:t>Основные идеи работы исходить из следующей общей технической задачи:</a:t>
            </a:r>
          </a:p>
          <a:p>
            <a:pPr marL="360363" indent="-360363" algn="just">
              <a:spcAft>
                <a:spcPts val="600"/>
              </a:spcAft>
              <a:buFont typeface="Wingdings" pitchFamily="2" charset="2"/>
              <a:buChar char="q"/>
              <a:tabLst>
                <a:tab pos="0" algn="l"/>
              </a:tabLst>
            </a:pPr>
            <a:r>
              <a:rPr lang="ru-RU" sz="2200" dirty="0" smtClean="0">
                <a:solidFill>
                  <a:schemeClr val="tx1"/>
                </a:solidFill>
              </a:rPr>
              <a:t>Задана некоторая территория </a:t>
            </a:r>
            <a:r>
              <a:rPr lang="en-US" sz="2200" i="1" dirty="0" smtClean="0">
                <a:solidFill>
                  <a:schemeClr val="tx1"/>
                </a:solidFill>
              </a:rPr>
              <a:t>D</a:t>
            </a:r>
            <a:r>
              <a:rPr lang="ru-RU" sz="2200" dirty="0" smtClean="0">
                <a:solidFill>
                  <a:schemeClr val="tx1"/>
                </a:solidFill>
              </a:rPr>
              <a:t> с обозначенными точками над ней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i="1" dirty="0" smtClean="0">
                <a:solidFill>
                  <a:schemeClr val="tx1"/>
                </a:solidFill>
              </a:rPr>
              <a:t>Y=Y</a:t>
            </a:r>
            <a:r>
              <a:rPr lang="ru-RU" sz="2200" i="1" dirty="0" err="1" smtClean="0">
                <a:solidFill>
                  <a:schemeClr val="tx1"/>
                </a:solidFill>
              </a:rPr>
              <a:t>источ.+</a:t>
            </a:r>
            <a:r>
              <a:rPr lang="en-US" sz="2200" i="1" dirty="0" smtClean="0">
                <a:solidFill>
                  <a:schemeClr val="tx1"/>
                </a:solidFill>
              </a:rPr>
              <a:t>Y</a:t>
            </a:r>
            <a:r>
              <a:rPr lang="ru-RU" sz="2200" i="1" dirty="0" err="1" smtClean="0">
                <a:solidFill>
                  <a:schemeClr val="tx1"/>
                </a:solidFill>
              </a:rPr>
              <a:t>потр.+</a:t>
            </a:r>
            <a:r>
              <a:rPr lang="en-US" sz="2200" i="1" dirty="0" smtClean="0">
                <a:solidFill>
                  <a:schemeClr val="tx1"/>
                </a:solidFill>
              </a:rPr>
              <a:t>Y</a:t>
            </a:r>
            <a:r>
              <a:rPr lang="ru-RU" sz="2200" i="1" dirty="0" smtClean="0">
                <a:solidFill>
                  <a:schemeClr val="tx1"/>
                </a:solidFill>
              </a:rPr>
              <a:t>доп</a:t>
            </a:r>
            <a:r>
              <a:rPr lang="ru-RU" sz="2200" dirty="0" smtClean="0">
                <a:solidFill>
                  <a:schemeClr val="tx1"/>
                </a:solidFill>
              </a:rPr>
              <a:t>. </a:t>
            </a:r>
          </a:p>
          <a:p>
            <a:pPr marL="360363" indent="-360363" algn="just">
              <a:spcAft>
                <a:spcPts val="600"/>
              </a:spcAft>
              <a:tabLst>
                <a:tab pos="0" algn="l"/>
              </a:tabLst>
            </a:pPr>
            <a:r>
              <a:rPr lang="ru-RU" sz="2200" dirty="0" smtClean="0">
                <a:solidFill>
                  <a:schemeClr val="tx1"/>
                </a:solidFill>
              </a:rPr>
              <a:t>причем  </a:t>
            </a:r>
            <a:r>
              <a:rPr lang="en-US" sz="2200" i="1" dirty="0" smtClean="0">
                <a:solidFill>
                  <a:schemeClr val="tx1"/>
                </a:solidFill>
              </a:rPr>
              <a:t>Y</a:t>
            </a:r>
            <a:r>
              <a:rPr lang="ru-RU" sz="2200" i="1" dirty="0" err="1" smtClean="0">
                <a:solidFill>
                  <a:schemeClr val="tx1"/>
                </a:solidFill>
              </a:rPr>
              <a:t>источ</a:t>
            </a:r>
            <a:r>
              <a:rPr lang="ru-RU" sz="2200" i="1" dirty="0" smtClean="0">
                <a:solidFill>
                  <a:schemeClr val="tx1"/>
                </a:solidFill>
              </a:rPr>
              <a:t>. </a:t>
            </a:r>
            <a:r>
              <a:rPr lang="ru-RU" sz="2200" dirty="0" smtClean="0">
                <a:solidFill>
                  <a:schemeClr val="tx1"/>
                </a:solidFill>
              </a:rPr>
              <a:t>и </a:t>
            </a:r>
            <a:r>
              <a:rPr lang="en-US" sz="2200" i="1" dirty="0" smtClean="0">
                <a:solidFill>
                  <a:schemeClr val="tx1"/>
                </a:solidFill>
              </a:rPr>
              <a:t>Y</a:t>
            </a:r>
            <a:r>
              <a:rPr lang="ru-RU" sz="2200" i="1" dirty="0" err="1" smtClean="0">
                <a:solidFill>
                  <a:schemeClr val="tx1"/>
                </a:solidFill>
              </a:rPr>
              <a:t>потр</a:t>
            </a:r>
            <a:r>
              <a:rPr lang="ru-RU" sz="2200" i="1" dirty="0" smtClean="0">
                <a:solidFill>
                  <a:schemeClr val="tx1"/>
                </a:solidFill>
              </a:rPr>
              <a:t>. – </a:t>
            </a:r>
            <a:r>
              <a:rPr lang="ru-RU" sz="2200" dirty="0" smtClean="0">
                <a:solidFill>
                  <a:schemeClr val="tx1"/>
                </a:solidFill>
              </a:rPr>
              <a:t>фиксированные точки в пространстве (населенные пункты, источники сырья, промышленные зоны, торговые узлы и др.); </a:t>
            </a:r>
            <a:r>
              <a:rPr lang="en-US" sz="2200" i="1" dirty="0" smtClean="0">
                <a:solidFill>
                  <a:schemeClr val="tx1"/>
                </a:solidFill>
              </a:rPr>
              <a:t>Y</a:t>
            </a:r>
            <a:r>
              <a:rPr lang="ru-RU" sz="2200" i="1" dirty="0" smtClean="0">
                <a:solidFill>
                  <a:schemeClr val="tx1"/>
                </a:solidFill>
              </a:rPr>
              <a:t>доп</a:t>
            </a:r>
            <a:r>
              <a:rPr lang="ru-RU" sz="2200" dirty="0" smtClean="0">
                <a:solidFill>
                  <a:schemeClr val="tx1"/>
                </a:solidFill>
              </a:rPr>
              <a:t>.  - точечный объект, который может менять положения в пространстве (подстанции, распределительные пункты, пункты переработки и др.)</a:t>
            </a:r>
          </a:p>
          <a:p>
            <a:pPr marL="360363" indent="-360363" algn="just">
              <a:spcAft>
                <a:spcPts val="600"/>
              </a:spcAft>
              <a:buFont typeface="Wingdings" pitchFamily="2" charset="2"/>
              <a:buChar char="q"/>
              <a:tabLst>
                <a:tab pos="0" algn="l"/>
              </a:tabLst>
            </a:pPr>
            <a:r>
              <a:rPr lang="ru-RU" sz="2200" dirty="0" smtClean="0">
                <a:solidFill>
                  <a:schemeClr val="tx1"/>
                </a:solidFill>
              </a:rPr>
              <a:t>Требуется построить сеть такую, чтобы стоимость строительства и эксплуатации была минимальной при ограничениях и требованиях, накладываемые на проектируемый тип сети и области размещения.</a:t>
            </a:r>
          </a:p>
        </p:txBody>
      </p:sp>
      <p:sp>
        <p:nvSpPr>
          <p:cNvPr id="6" name="Rectangle 26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100" b="1" dirty="0" smtClean="0">
                <a:solidFill>
                  <a:schemeClr val="tx2"/>
                </a:solidFill>
              </a:rPr>
              <a:t>Техническое задание</a:t>
            </a:r>
            <a:endParaRPr lang="ru-RU" altLang="ru-RU" sz="41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100" b="1" dirty="0" smtClean="0">
                <a:solidFill>
                  <a:schemeClr val="tx2"/>
                </a:solidFill>
              </a:rPr>
              <a:t>Численные эксперименты</a:t>
            </a:r>
            <a:endParaRPr lang="ru-RU" altLang="ru-RU" sz="4100" b="1" dirty="0">
              <a:solidFill>
                <a:schemeClr val="tx2"/>
              </a:solidFill>
            </a:endParaRPr>
          </a:p>
        </p:txBody>
      </p:sp>
      <p:pic>
        <p:nvPicPr>
          <p:cNvPr id="103428" name="Рисунок 1" descr="tree-map-grid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204" y="1000108"/>
            <a:ext cx="2671660" cy="2466977"/>
          </a:xfrm>
          <a:prstGeom prst="rect">
            <a:avLst/>
          </a:prstGeom>
          <a:noFill/>
        </p:spPr>
      </p:pic>
      <p:pic>
        <p:nvPicPr>
          <p:cNvPr id="103427" name="Рисунок 3" descr="tree-map-grid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476" y="1071546"/>
            <a:ext cx="2571768" cy="2367196"/>
          </a:xfrm>
          <a:prstGeom prst="rect">
            <a:avLst/>
          </a:prstGeom>
          <a:noFill/>
        </p:spPr>
      </p:pic>
      <p:pic>
        <p:nvPicPr>
          <p:cNvPr id="103426" name="Рисунок 7" descr="tree-map-grid-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214686"/>
            <a:ext cx="2867932" cy="2643206"/>
          </a:xfrm>
          <a:prstGeom prst="rect">
            <a:avLst/>
          </a:prstGeom>
          <a:noFill/>
        </p:spPr>
      </p:pic>
      <p:pic>
        <p:nvPicPr>
          <p:cNvPr id="103425" name="Рисунок 8" descr="tree-map-grid-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2914" y="3357562"/>
            <a:ext cx="2719482" cy="2500330"/>
          </a:xfrm>
          <a:prstGeom prst="rect">
            <a:avLst/>
          </a:prstGeom>
          <a:noFill/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0" y="9696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5715016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Рис.1. Построение начального решения и его улучшение для 8-ми вершин-потребителей и 3-х дополнительных вершин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1643050"/>
          <a:ext cx="7306026" cy="2872758"/>
        </p:xfrm>
        <a:graphic>
          <a:graphicData uri="http://schemas.openxmlformats.org/drawingml/2006/table">
            <a:tbl>
              <a:tblPr/>
              <a:tblGrid>
                <a:gridCol w="1461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1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ДТ \ П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3.2 (2.4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11.0 (5.7)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11.0 (5.3)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9.0 (2.4)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5.3 (2.1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11.8 (7.7)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11.2 (3.3)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10.3 (2.1)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6.1 (3.0)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8.0 (2.9)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10.6 (4.8)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11.6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(5.4)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0.3 (0.5)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8.8 (4.0)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11.3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(4.9)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12.6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(2.7)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9.7 (5.5)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9.5 (2.6)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10.3 (2.8)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4.6 (3.0)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12.7 (5.3)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12.9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(5.8)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5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100" b="1" dirty="0" smtClean="0">
                <a:solidFill>
                  <a:schemeClr val="tx2"/>
                </a:solidFill>
              </a:rPr>
              <a:t>Численные эксперименты</a:t>
            </a:r>
            <a:endParaRPr lang="ru-RU" altLang="ru-RU" sz="4100" b="1" dirty="0">
              <a:solidFill>
                <a:schemeClr val="tx2"/>
              </a:solidFill>
            </a:endParaRPr>
          </a:p>
        </p:txBody>
      </p:sp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928662" y="4857760"/>
            <a:ext cx="735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Табл. 1. Средняя величина сокращения затрат (в круглых скобках - ее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реднеквадратическое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отклонение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 для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инженерных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NewRomanPSMT"/>
                <a:cs typeface="Times New Roman" pitchFamily="18" charset="0"/>
              </a:rPr>
              <a:t>сетей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%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от начального решения для различного числа дополнительных точек (ДТ) и вершин-потребителей (П)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85720" y="1571612"/>
            <a:ext cx="8643968" cy="407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Построения начального решения:</a:t>
            </a:r>
          </a:p>
          <a:p>
            <a:pPr marL="360363" indent="-360363"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построить матрицы кратчайших путей на графе </a:t>
            </a:r>
            <a:r>
              <a:rPr lang="en-US" sz="2000" dirty="0" smtClean="0">
                <a:solidFill>
                  <a:schemeClr val="tx1"/>
                </a:solidFill>
              </a:rPr>
              <a:t>PS=(X,V);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60363" indent="-360363"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построить минимальное покрывающее дерево</a:t>
            </a:r>
            <a:r>
              <a:rPr lang="en-US" sz="2000" dirty="0" smtClean="0">
                <a:solidFill>
                  <a:schemeClr val="tx1"/>
                </a:solidFill>
              </a:rPr>
              <a:t> TS</a:t>
            </a:r>
            <a:r>
              <a:rPr lang="ru-RU" sz="2000" dirty="0" smtClean="0">
                <a:solidFill>
                  <a:schemeClr val="tx1"/>
                </a:solidFill>
              </a:rPr>
              <a:t> на графе </a:t>
            </a:r>
            <a:r>
              <a:rPr lang="en-US" sz="2000" dirty="0" smtClean="0">
                <a:solidFill>
                  <a:schemeClr val="tx1"/>
                </a:solidFill>
              </a:rPr>
              <a:t>WS=(Y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X,R</a:t>
            </a:r>
            <a:r>
              <a:rPr lang="en-US" sz="2000" dirty="0" smtClean="0">
                <a:solidFill>
                  <a:schemeClr val="tx1"/>
                </a:solidFill>
              </a:rPr>
              <a:t>);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60363" indent="-360363"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минимальное покрывающее дерево </a:t>
            </a:r>
            <a:r>
              <a:rPr lang="en-US" sz="2000" dirty="0" smtClean="0">
                <a:solidFill>
                  <a:schemeClr val="tx1"/>
                </a:solidFill>
              </a:rPr>
              <a:t>TS </a:t>
            </a:r>
            <a:r>
              <a:rPr lang="ru-RU" sz="2000" dirty="0" smtClean="0">
                <a:solidFill>
                  <a:schemeClr val="tx1"/>
                </a:solidFill>
              </a:rPr>
              <a:t>отображаем на граф первичной сети</a:t>
            </a:r>
            <a:r>
              <a:rPr lang="en-US" sz="2000" dirty="0" smtClean="0">
                <a:solidFill>
                  <a:schemeClr val="tx1"/>
                </a:solidFill>
              </a:rPr>
              <a:t> PS</a:t>
            </a:r>
            <a:r>
              <a:rPr lang="ru-RU" sz="2000" dirty="0" smtClean="0">
                <a:solidFill>
                  <a:schemeClr val="tx1"/>
                </a:solidFill>
              </a:rPr>
              <a:t>, по кратчайшим путям между соответствующими вершинами.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2. Улучшение (муравьиный алгоритм):</a:t>
            </a:r>
          </a:p>
          <a:p>
            <a:pPr lvl="0" algn="just"/>
            <a:r>
              <a:rPr lang="en-US" sz="2000" dirty="0" smtClean="0">
                <a:solidFill>
                  <a:schemeClr val="tx1"/>
                </a:solidFill>
              </a:rPr>
              <a:t>2.1.</a:t>
            </a:r>
            <a:r>
              <a:rPr lang="ru-RU" sz="2000" dirty="0" smtClean="0">
                <a:solidFill>
                  <a:schemeClr val="tx1"/>
                </a:solidFill>
              </a:rPr>
              <a:t>Размещение муравьев в вершинах </a:t>
            </a:r>
            <a:r>
              <a:rPr lang="en-US" sz="2000" dirty="0" smtClean="0">
                <a:solidFill>
                  <a:schemeClr val="tx1"/>
                </a:solidFill>
              </a:rPr>
              <a:t>TS</a:t>
            </a:r>
            <a:r>
              <a:rPr lang="ru-RU" sz="2000" dirty="0" smtClean="0">
                <a:solidFill>
                  <a:schemeClr val="tx1"/>
                </a:solidFill>
              </a:rPr>
              <a:t> (количество муравьев </a:t>
            </a:r>
            <a:r>
              <a:rPr lang="en-US" sz="2000" dirty="0" smtClean="0">
                <a:solidFill>
                  <a:schemeClr val="tx1"/>
                </a:solidFill>
              </a:rPr>
              <a:t>m=</a:t>
            </a:r>
            <a:r>
              <a:rPr lang="ru-RU" sz="2000" dirty="0" smtClean="0">
                <a:solidFill>
                  <a:schemeClr val="tx1"/>
                </a:solidFill>
                <a:sym typeface="Symbol"/>
              </a:rPr>
              <a:t> 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R</a:t>
            </a:r>
            <a:r>
              <a:rPr lang="ru-RU" sz="2000" dirty="0" smtClean="0">
                <a:solidFill>
                  <a:schemeClr val="tx1"/>
                </a:solidFill>
                <a:sym typeface="Symbol"/>
              </a:rPr>
              <a:t>, где 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R </a:t>
            </a:r>
            <a:r>
              <a:rPr lang="ru-RU" sz="2000" dirty="0" smtClean="0">
                <a:solidFill>
                  <a:schemeClr val="tx1"/>
                </a:solidFill>
                <a:sym typeface="Symbol"/>
              </a:rPr>
              <a:t>– количество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sym typeface="Symbol"/>
              </a:rPr>
              <a:t>ребер в 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TS)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lvl="0" algn="just"/>
            <a:r>
              <a:rPr lang="ru-RU" sz="2000" dirty="0" smtClean="0">
                <a:solidFill>
                  <a:schemeClr val="tx1"/>
                </a:solidFill>
              </a:rPr>
              <a:t>2.2.Сгененрировать координаты ДТ;</a:t>
            </a:r>
          </a:p>
          <a:p>
            <a:pPr lvl="0" algn="just"/>
            <a:r>
              <a:rPr lang="en-US" sz="2000" dirty="0" smtClean="0">
                <a:solidFill>
                  <a:schemeClr val="tx1"/>
                </a:solidFill>
              </a:rPr>
              <a:t>2.</a:t>
            </a:r>
            <a:r>
              <a:rPr lang="ru-RU" sz="2000" dirty="0" smtClean="0">
                <a:solidFill>
                  <a:schemeClr val="tx1"/>
                </a:solidFill>
              </a:rPr>
              <a:t>3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ru-RU" sz="2000" dirty="0" smtClean="0">
                <a:solidFill>
                  <a:schemeClr val="tx1"/>
                </a:solidFill>
              </a:rPr>
              <a:t>Для каждого муравья найти маршрут в смежную в </a:t>
            </a:r>
            <a:r>
              <a:rPr lang="en-US" sz="2000" dirty="0" smtClean="0">
                <a:solidFill>
                  <a:schemeClr val="tx1"/>
                </a:solidFill>
              </a:rPr>
              <a:t>TS</a:t>
            </a:r>
            <a:r>
              <a:rPr lang="ru-RU" sz="2000" dirty="0" smtClean="0">
                <a:solidFill>
                  <a:schemeClr val="tx1"/>
                </a:solidFill>
              </a:rPr>
              <a:t> вершину; </a:t>
            </a:r>
          </a:p>
          <a:p>
            <a:pPr lvl="0" algn="just"/>
            <a:r>
              <a:rPr lang="en-US" sz="2000" dirty="0" smtClean="0">
                <a:solidFill>
                  <a:schemeClr val="tx1"/>
                </a:solidFill>
              </a:rPr>
              <a:t>2.</a:t>
            </a:r>
            <a:r>
              <a:rPr lang="ru-RU" sz="2000" dirty="0" smtClean="0">
                <a:solidFill>
                  <a:schemeClr val="tx1"/>
                </a:solidFill>
              </a:rPr>
              <a:t>4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ru-RU" sz="2000" dirty="0" smtClean="0">
                <a:solidFill>
                  <a:schemeClr val="tx1"/>
                </a:solidFill>
              </a:rPr>
              <a:t>Испарение феромонов;</a:t>
            </a:r>
          </a:p>
          <a:p>
            <a:pPr lvl="0" algn="just"/>
            <a:r>
              <a:rPr lang="en-US" sz="2000" dirty="0" smtClean="0">
                <a:solidFill>
                  <a:schemeClr val="tx1"/>
                </a:solidFill>
              </a:rPr>
              <a:t>2.</a:t>
            </a:r>
            <a:r>
              <a:rPr lang="ru-RU" sz="2000" dirty="0" smtClean="0">
                <a:solidFill>
                  <a:schemeClr val="tx1"/>
                </a:solidFill>
              </a:rPr>
              <a:t>5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ru-RU" sz="2000" dirty="0" smtClean="0">
                <a:solidFill>
                  <a:schemeClr val="tx1"/>
                </a:solidFill>
              </a:rPr>
              <a:t>Если условие останова не выполнено, то переход к п. 2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ru-RU" sz="2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lvl="0" algn="just"/>
            <a:r>
              <a:rPr lang="en-US" sz="2000" dirty="0" smtClean="0">
                <a:solidFill>
                  <a:schemeClr val="tx1"/>
                </a:solidFill>
              </a:rPr>
              <a:t>2.</a:t>
            </a:r>
            <a:r>
              <a:rPr lang="ru-RU" sz="2000" dirty="0" smtClean="0">
                <a:solidFill>
                  <a:schemeClr val="tx1"/>
                </a:solidFill>
              </a:rPr>
              <a:t>6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ru-RU" sz="2000" dirty="0" smtClean="0">
                <a:solidFill>
                  <a:schemeClr val="tx1"/>
                </a:solidFill>
              </a:rPr>
              <a:t>Конец.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100" b="1" dirty="0" smtClean="0">
                <a:solidFill>
                  <a:schemeClr val="tx2"/>
                </a:solidFill>
              </a:rPr>
              <a:t>Алгоритм муравьиной колонии</a:t>
            </a:r>
            <a:endParaRPr lang="ru-RU" altLang="ru-RU" sz="41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85720" y="1571612"/>
            <a:ext cx="8643968" cy="4214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На шаге 2.3. маршрут прокладывается с использованием ДТ. При этом в текущей ДТ учитываются следующие правила: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i="1" dirty="0" smtClean="0">
                <a:solidFill>
                  <a:schemeClr val="tx1"/>
                </a:solidFill>
              </a:rPr>
              <a:t>П1:</a:t>
            </a:r>
            <a:r>
              <a:rPr lang="ru-RU" sz="1800" dirty="0" smtClean="0">
                <a:solidFill>
                  <a:schemeClr val="tx1"/>
                </a:solidFill>
              </a:rPr>
              <a:t> «ЕСЛИ (смежная вершина  </a:t>
            </a:r>
            <a:r>
              <a:rPr lang="en-US" sz="1800" i="1" dirty="0" err="1" smtClean="0">
                <a:solidFill>
                  <a:schemeClr val="tx1"/>
                </a:solidFill>
              </a:rPr>
              <a:t>j</a:t>
            </a:r>
            <a:r>
              <a:rPr lang="en-US" sz="1800" i="1" dirty="0" err="1" smtClean="0">
                <a:solidFill>
                  <a:schemeClr val="tx1"/>
                </a:solidFill>
                <a:sym typeface="Symbol"/>
              </a:rPr>
              <a:t>T</a:t>
            </a:r>
            <a:r>
              <a:rPr lang="en-US" sz="1800" i="1" baseline="30000" dirty="0" smtClean="0">
                <a:solidFill>
                  <a:schemeClr val="tx1"/>
                </a:solidFill>
                <a:sym typeface="Symbol" pitchFamily="18" charset="2"/>
              </a:rPr>
              <a:t>(m)</a:t>
            </a:r>
            <a:r>
              <a:rPr lang="ru-RU" sz="1800" dirty="0" smtClean="0">
                <a:solidFill>
                  <a:schemeClr val="tx1"/>
                </a:solidFill>
              </a:rPr>
              <a:t>) И (ветви </a:t>
            </a:r>
            <a:r>
              <a:rPr lang="en-US" sz="1800" i="1" dirty="0" smtClean="0">
                <a:solidFill>
                  <a:schemeClr val="tx1"/>
                </a:solidFill>
              </a:rPr>
              <a:t>(</a:t>
            </a:r>
            <a:r>
              <a:rPr lang="en-US" sz="1800" i="1" dirty="0" err="1" smtClean="0">
                <a:solidFill>
                  <a:schemeClr val="tx1"/>
                </a:solidFill>
              </a:rPr>
              <a:t>i,j</a:t>
            </a:r>
            <a:r>
              <a:rPr lang="en-US" sz="1800" i="1" dirty="0" smtClean="0">
                <a:solidFill>
                  <a:schemeClr val="tx1"/>
                </a:solidFill>
              </a:rPr>
              <a:t>)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удовлетворяет условиям 1-13) ТО (выбрать ветви </a:t>
            </a:r>
            <a:r>
              <a:rPr lang="en-US" sz="1800" i="1" dirty="0" smtClean="0">
                <a:solidFill>
                  <a:schemeClr val="tx1"/>
                </a:solidFill>
              </a:rPr>
              <a:t>(</a:t>
            </a:r>
            <a:r>
              <a:rPr lang="en-US" sz="1800" i="1" dirty="0" err="1" smtClean="0">
                <a:solidFill>
                  <a:schemeClr val="tx1"/>
                </a:solidFill>
              </a:rPr>
              <a:t>i,j</a:t>
            </a:r>
            <a:r>
              <a:rPr lang="en-US" sz="1800" i="1" dirty="0" smtClean="0">
                <a:solidFill>
                  <a:schemeClr val="tx1"/>
                </a:solidFill>
              </a:rPr>
              <a:t>)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и добавить </a:t>
            </a:r>
            <a:r>
              <a:rPr lang="en-US" sz="1800" i="1" dirty="0" smtClean="0">
                <a:solidFill>
                  <a:schemeClr val="tx1"/>
                </a:solidFill>
              </a:rPr>
              <a:t>j</a:t>
            </a:r>
            <a:r>
              <a:rPr lang="ru-RU" sz="1800" dirty="0" smtClean="0">
                <a:solidFill>
                  <a:schemeClr val="tx1"/>
                </a:solidFill>
              </a:rPr>
              <a:t> в </a:t>
            </a:r>
            <a:r>
              <a:rPr lang="en-US" sz="1800" i="1" dirty="0" smtClean="0">
                <a:solidFill>
                  <a:schemeClr val="tx1"/>
                </a:solidFill>
                <a:sym typeface="Symbol"/>
              </a:rPr>
              <a:t>T</a:t>
            </a:r>
            <a:r>
              <a:rPr lang="en-US" sz="1800" i="1" baseline="30000" dirty="0" smtClean="0">
                <a:solidFill>
                  <a:schemeClr val="tx1"/>
                </a:solidFill>
                <a:sym typeface="Symbol" pitchFamily="18" charset="2"/>
              </a:rPr>
              <a:t>(m)</a:t>
            </a:r>
            <a:r>
              <a:rPr lang="ru-RU" sz="1800" dirty="0" smtClean="0">
                <a:solidFill>
                  <a:schemeClr val="tx1"/>
                </a:solidFill>
              </a:rPr>
              <a:t>)»;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i="1" dirty="0" smtClean="0">
                <a:solidFill>
                  <a:schemeClr val="tx1"/>
                </a:solidFill>
              </a:rPr>
              <a:t>П2</a:t>
            </a:r>
            <a:r>
              <a:rPr lang="ru-RU" sz="1800" dirty="0" smtClean="0">
                <a:solidFill>
                  <a:schemeClr val="tx1"/>
                </a:solidFill>
              </a:rPr>
              <a:t>: «ЕСЛИ (муравей </a:t>
            </a:r>
            <a:r>
              <a:rPr lang="en-US" sz="1800" i="1" dirty="0" smtClean="0">
                <a:solidFill>
                  <a:schemeClr val="tx1"/>
                </a:solidFill>
              </a:rPr>
              <a:t>k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достиг трассы, проложенной муравьем </a:t>
            </a:r>
            <a:r>
              <a:rPr lang="en-US" sz="1800" i="1" dirty="0" smtClean="0">
                <a:solidFill>
                  <a:schemeClr val="tx1"/>
                </a:solidFill>
              </a:rPr>
              <a:t>k</a:t>
            </a:r>
            <a:r>
              <a:rPr lang="ru-RU" sz="1800" i="1" dirty="0" smtClean="0">
                <a:solidFill>
                  <a:schemeClr val="tx1"/>
                </a:solidFill>
              </a:rPr>
              <a:t>′</a:t>
            </a:r>
            <a:r>
              <a:rPr lang="ru-RU" sz="1800" dirty="0" smtClean="0">
                <a:solidFill>
                  <a:schemeClr val="tx1"/>
                </a:solidFill>
              </a:rPr>
              <a:t>), ТО (трассы муравьев 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</a:rPr>
              <a:t>k 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и 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</a:rPr>
              <a:t>k</a:t>
            </a:r>
            <a:r>
              <a:rPr lang="ru-RU" sz="1800" i="1" dirty="0" smtClean="0">
                <a:solidFill>
                  <a:schemeClr val="tx1"/>
                </a:solidFill>
              </a:rPr>
              <a:t>′</a:t>
            </a:r>
            <a:r>
              <a:rPr lang="ru-RU" sz="1800" dirty="0" smtClean="0">
                <a:solidFill>
                  <a:schemeClr val="tx1"/>
                </a:solidFill>
              </a:rPr>
              <a:t> объединяются) И (муравей 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</a:rPr>
              <a:t>k </a:t>
            </a:r>
            <a:r>
              <a:rPr lang="ru-RU" sz="1800" dirty="0" smtClean="0">
                <a:solidFill>
                  <a:schemeClr val="tx1"/>
                </a:solidFill>
              </a:rPr>
              <a:t>удаляется из колонии)».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П2 позволяет объединит трассы одной связывающей сети;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i="1" dirty="0" smtClean="0">
                <a:solidFill>
                  <a:schemeClr val="tx1"/>
                </a:solidFill>
              </a:rPr>
              <a:t>П3</a:t>
            </a:r>
            <a:r>
              <a:rPr lang="ru-RU" sz="1800" dirty="0" smtClean="0">
                <a:solidFill>
                  <a:schemeClr val="tx1"/>
                </a:solidFill>
              </a:rPr>
              <a:t>: «ЕСЛИ (не существует ветви </a:t>
            </a:r>
            <a:r>
              <a:rPr lang="en-US" sz="1800" i="1" dirty="0" smtClean="0">
                <a:solidFill>
                  <a:schemeClr val="tx1"/>
                </a:solidFill>
              </a:rPr>
              <a:t>(</a:t>
            </a:r>
            <a:r>
              <a:rPr lang="en-US" sz="1800" i="1" dirty="0" err="1" smtClean="0">
                <a:solidFill>
                  <a:schemeClr val="tx1"/>
                </a:solidFill>
              </a:rPr>
              <a:t>i,j</a:t>
            </a:r>
            <a:r>
              <a:rPr lang="en-US" sz="1800" i="1" dirty="0" smtClean="0">
                <a:solidFill>
                  <a:schemeClr val="tx1"/>
                </a:solidFill>
              </a:rPr>
              <a:t>)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, которое может быть добавлено на текущем шаге к </a:t>
            </a:r>
            <a:r>
              <a:rPr lang="en-US" sz="1800" i="1" dirty="0" smtClean="0">
                <a:solidFill>
                  <a:schemeClr val="tx1"/>
                </a:solidFill>
                <a:sym typeface="Symbol"/>
              </a:rPr>
              <a:t>T</a:t>
            </a:r>
            <a:r>
              <a:rPr lang="en-US" sz="1800" i="1" baseline="30000" dirty="0" smtClean="0">
                <a:solidFill>
                  <a:schemeClr val="tx1"/>
                </a:solidFill>
                <a:sym typeface="Symbol" pitchFamily="18" charset="2"/>
              </a:rPr>
              <a:t>(m)</a:t>
            </a:r>
            <a:r>
              <a:rPr lang="ru-RU" sz="1800" dirty="0" smtClean="0">
                <a:solidFill>
                  <a:schemeClr val="tx1"/>
                </a:solidFill>
              </a:rPr>
              <a:t>), ТО (муравей перемещается в выбранный случайным образом узел на проложенной им трассе)». П3 позволяет муравью выбраться из тупика, в случае попадания в таковой.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i="1" dirty="0" smtClean="0">
                <a:solidFill>
                  <a:schemeClr val="tx1"/>
                </a:solidFill>
              </a:rPr>
              <a:t>П4</a:t>
            </a:r>
            <a:r>
              <a:rPr lang="ru-RU" sz="1800" dirty="0" smtClean="0">
                <a:solidFill>
                  <a:schemeClr val="tx1"/>
                </a:solidFill>
              </a:rPr>
              <a:t>: «ЕСЛИ (</a:t>
            </a:r>
            <a:r>
              <a:rPr lang="en-US" sz="1800" i="1" dirty="0" err="1" smtClean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вершина  принадлежит единственной ветви (</a:t>
            </a:r>
            <a:r>
              <a:rPr lang="ru-RU" sz="1800" i="1" dirty="0" err="1" smtClean="0">
                <a:solidFill>
                  <a:schemeClr val="tx1"/>
                </a:solidFill>
              </a:rPr>
              <a:t>i</a:t>
            </a:r>
            <a:r>
              <a:rPr lang="ru-RU" sz="1800" dirty="0" err="1" smtClean="0">
                <a:solidFill>
                  <a:schemeClr val="tx1"/>
                </a:solidFill>
              </a:rPr>
              <a:t>,</a:t>
            </a:r>
            <a:r>
              <a:rPr lang="ru-RU" sz="1800" i="1" dirty="0" err="1" smtClean="0">
                <a:solidFill>
                  <a:schemeClr val="tx1"/>
                </a:solidFill>
              </a:rPr>
              <a:t>j</a:t>
            </a:r>
            <a:r>
              <a:rPr lang="ru-RU" sz="1800" dirty="0" smtClean="0">
                <a:solidFill>
                  <a:schemeClr val="tx1"/>
                </a:solidFill>
              </a:rPr>
              <a:t>) , входящему в трассу) И (вершина </a:t>
            </a:r>
            <a:r>
              <a:rPr lang="en-US" sz="1800" i="1" dirty="0" err="1" smtClean="0">
                <a:solidFill>
                  <a:schemeClr val="tx1"/>
                </a:solidFill>
              </a:rPr>
              <a:t>i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не является частью трассы), ТО (ветви (</a:t>
            </a:r>
            <a:r>
              <a:rPr lang="ru-RU" sz="1800" i="1" dirty="0" err="1" smtClean="0">
                <a:solidFill>
                  <a:schemeClr val="tx1"/>
                </a:solidFill>
              </a:rPr>
              <a:t>i</a:t>
            </a:r>
            <a:r>
              <a:rPr lang="ru-RU" sz="1800" dirty="0" err="1" smtClean="0">
                <a:solidFill>
                  <a:schemeClr val="tx1"/>
                </a:solidFill>
              </a:rPr>
              <a:t>,</a:t>
            </a:r>
            <a:r>
              <a:rPr lang="ru-RU" sz="1800" i="1" dirty="0" err="1" smtClean="0">
                <a:solidFill>
                  <a:schemeClr val="tx1"/>
                </a:solidFill>
              </a:rPr>
              <a:t>j</a:t>
            </a:r>
            <a:r>
              <a:rPr lang="ru-RU" sz="1800" dirty="0" smtClean="0">
                <a:solidFill>
                  <a:schemeClr val="tx1"/>
                </a:solidFill>
              </a:rPr>
              <a:t>) удаляется из множества трасс)».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100" b="1" dirty="0" smtClean="0">
                <a:solidFill>
                  <a:schemeClr val="tx2"/>
                </a:solidFill>
              </a:rPr>
              <a:t>Алгоритм муравьиной колонии</a:t>
            </a:r>
            <a:endParaRPr lang="ru-RU" altLang="ru-RU" sz="4100" b="1" dirty="0">
              <a:solidFill>
                <a:schemeClr val="tx2"/>
              </a:solidFill>
            </a:endParaRPr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571612"/>
            <a:ext cx="800108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</a:rPr>
              <a:t>значения основных параметров в экспериментах следующие: количество муравьев </a:t>
            </a:r>
            <a:r>
              <a:rPr lang="en-US" sz="1600" dirty="0" smtClean="0">
                <a:solidFill>
                  <a:schemeClr val="tx1"/>
                </a:solidFill>
              </a:rPr>
              <a:t>m=</a:t>
            </a:r>
            <a:r>
              <a:rPr lang="ru-RU" sz="1600" dirty="0" smtClean="0">
                <a:solidFill>
                  <a:schemeClr val="tx1"/>
                </a:solidFill>
                <a:sym typeface="Symbol"/>
              </a:rPr>
              <a:t> </a:t>
            </a:r>
            <a:r>
              <a:rPr lang="en-US" sz="1600" dirty="0" smtClean="0">
                <a:solidFill>
                  <a:schemeClr val="tx1"/>
                </a:solidFill>
                <a:sym typeface="Symbol"/>
              </a:rPr>
              <a:t>R</a:t>
            </a:r>
            <a:r>
              <a:rPr lang="ru-RU" sz="1600" dirty="0" smtClean="0">
                <a:solidFill>
                  <a:schemeClr val="tx1"/>
                </a:solidFill>
                <a:sym typeface="Symbol"/>
              </a:rPr>
              <a:t>, где </a:t>
            </a:r>
            <a:r>
              <a:rPr lang="en-US" sz="1600" dirty="0" smtClean="0">
                <a:solidFill>
                  <a:schemeClr val="tx1"/>
                </a:solidFill>
                <a:sym typeface="Symbol"/>
              </a:rPr>
              <a:t>R </a:t>
            </a:r>
            <a:r>
              <a:rPr lang="ru-RU" sz="1600" dirty="0" smtClean="0">
                <a:solidFill>
                  <a:schemeClr val="tx1"/>
                </a:solidFill>
                <a:sym typeface="Symbol"/>
              </a:rPr>
              <a:t>– количество</a:t>
            </a:r>
            <a:r>
              <a:rPr lang="en-US" sz="16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sym typeface="Symbol"/>
              </a:rPr>
              <a:t>ребер в </a:t>
            </a:r>
            <a:r>
              <a:rPr lang="en-US" sz="1600" dirty="0" smtClean="0">
                <a:solidFill>
                  <a:schemeClr val="tx1"/>
                </a:solidFill>
                <a:sym typeface="Symbol"/>
              </a:rPr>
              <a:t>TS;</a:t>
            </a:r>
            <a:r>
              <a:rPr lang="ru-RU" sz="1600" dirty="0" smtClean="0">
                <a:solidFill>
                  <a:schemeClr val="tx1"/>
                </a:solidFill>
              </a:rPr>
              <a:t> константы -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sym typeface="Symbol" pitchFamily="18" charset="2"/>
              </a:rPr>
              <a:t>0</a:t>
            </a:r>
            <a:r>
              <a:rPr lang="ru-RU" sz="1600" dirty="0" smtClean="0">
                <a:solidFill>
                  <a:schemeClr val="tx1"/>
                </a:solidFill>
              </a:rPr>
              <a:t>≤</a:t>
            </a:r>
            <a:r>
              <a:rPr lang="el-GR" sz="1600" i="1" dirty="0" smtClean="0">
                <a:solidFill>
                  <a:schemeClr val="tx1"/>
                </a:solidFill>
                <a:sym typeface="Symbol" pitchFamily="18" charset="2"/>
              </a:rPr>
              <a:t> α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≤</a:t>
            </a:r>
            <a:r>
              <a:rPr lang="en-US" sz="1600" dirty="0" smtClean="0">
                <a:solidFill>
                  <a:schemeClr val="tx1"/>
                </a:solidFill>
              </a:rPr>
              <a:t>5, </a:t>
            </a:r>
            <a:r>
              <a:rPr lang="en-US" sz="1600" i="1" dirty="0" smtClean="0">
                <a:solidFill>
                  <a:schemeClr val="tx1"/>
                </a:solidFill>
                <a:sym typeface="Symbol" pitchFamily="18" charset="2"/>
              </a:rPr>
              <a:t>1</a:t>
            </a:r>
            <a:r>
              <a:rPr lang="ru-RU" sz="1600" dirty="0" smtClean="0">
                <a:solidFill>
                  <a:schemeClr val="tx1"/>
                </a:solidFill>
              </a:rPr>
              <a:t>≤</a:t>
            </a:r>
            <a:r>
              <a:rPr lang="el-GR" sz="1600" i="1" dirty="0" smtClean="0">
                <a:solidFill>
                  <a:schemeClr val="tx1"/>
                </a:solidFill>
                <a:sym typeface="Symbol" pitchFamily="18" charset="2"/>
              </a:rPr>
              <a:t> β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≤</a:t>
            </a:r>
            <a:r>
              <a:rPr lang="en-US" sz="1600" dirty="0" smtClean="0">
                <a:solidFill>
                  <a:schemeClr val="tx1"/>
                </a:solidFill>
              </a:rPr>
              <a:t>5; </a:t>
            </a:r>
            <a:r>
              <a:rPr lang="ru-RU" sz="1600" dirty="0" smtClean="0">
                <a:solidFill>
                  <a:schemeClr val="tx1"/>
                </a:solidFill>
              </a:rPr>
              <a:t>скорость испарения феромона: </a:t>
            </a:r>
            <a:r>
              <a:rPr lang="ru-RU" sz="1600" i="1" dirty="0" smtClean="0">
                <a:solidFill>
                  <a:schemeClr val="tx1"/>
                </a:solidFill>
              </a:rPr>
              <a:t>0.1≤p≤0.99</a:t>
            </a:r>
            <a:r>
              <a:rPr lang="ru-RU" sz="1600" dirty="0" smtClean="0">
                <a:solidFill>
                  <a:schemeClr val="tx1"/>
                </a:solidFill>
              </a:rPr>
              <a:t>; </a:t>
            </a:r>
            <a:r>
              <a:rPr lang="ru-RU" sz="1600" i="1" dirty="0" smtClean="0">
                <a:solidFill>
                  <a:schemeClr val="tx1"/>
                </a:solidFill>
              </a:rPr>
              <a:t>Q </a:t>
            </a:r>
            <a:r>
              <a:rPr lang="ru-RU" sz="1600" dirty="0" smtClean="0">
                <a:solidFill>
                  <a:schemeClr val="tx1"/>
                </a:solidFill>
              </a:rPr>
              <a:t>– константа, которая характеризует искусственно добавляемую величину феромона </a:t>
            </a:r>
            <a:r>
              <a:rPr lang="en-US" sz="1600" i="1" dirty="0" smtClean="0">
                <a:solidFill>
                  <a:schemeClr val="tx1"/>
                </a:solidFill>
              </a:rPr>
              <a:t>10 ≤ Q ≤ 10000</a:t>
            </a:r>
            <a:r>
              <a:rPr lang="ru-RU" sz="1600" dirty="0" smtClean="0">
                <a:solidFill>
                  <a:schemeClr val="tx1"/>
                </a:solidFill>
              </a:rPr>
              <a:t>;  число вершин-потребителей - от 10 до 100, число дополнительных вершин - от 3 до 20.</a:t>
            </a:r>
          </a:p>
          <a:p>
            <a:pPr marL="360363" indent="-360363" algn="just">
              <a:buFont typeface="Wingdings" pitchFamily="2" charset="2"/>
              <a:buChar char="q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360363" indent="-360363"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При плохом подборе параметров возможно возникновение следующих ситуаций: 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Большие значения параметра </a:t>
            </a:r>
            <a:r>
              <a:rPr lang="ru-RU" sz="2000" dirty="0" err="1" smtClean="0">
                <a:solidFill>
                  <a:schemeClr val="tx1"/>
                </a:solidFill>
              </a:rPr>
              <a:t>α</a:t>
            </a:r>
            <a:r>
              <a:rPr lang="ru-RU" sz="2000" dirty="0" smtClean="0">
                <a:solidFill>
                  <a:schemeClr val="tx1"/>
                </a:solidFill>
              </a:rPr>
              <a:t>, при которых муравь заходят в тупик, не находя решений; 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При малых значениях </a:t>
            </a:r>
            <a:r>
              <a:rPr lang="ru-RU" sz="2000" dirty="0" err="1" smtClean="0">
                <a:solidFill>
                  <a:schemeClr val="tx1"/>
                </a:solidFill>
              </a:rPr>
              <a:t>α-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параметра муравьи в состоянии найти путь из начальной точки в конечную, однако такой путь не является оптимальным.</a:t>
            </a:r>
          </a:p>
          <a:p>
            <a:pPr marL="457200" indent="-457200" algn="just"/>
            <a:r>
              <a:rPr lang="ru-RU" sz="2000" dirty="0" smtClean="0">
                <a:solidFill>
                  <a:schemeClr val="tx1"/>
                </a:solidFill>
              </a:rPr>
              <a:t>Введенные нами правил П1-П4 не позволяют допустить такого.</a:t>
            </a:r>
          </a:p>
          <a:p>
            <a:pPr marL="360363" indent="-360363">
              <a:buFont typeface="Wingdings" pitchFamily="2" charset="2"/>
              <a:buChar char="q"/>
            </a:pPr>
            <a:endParaRPr lang="ru-RU" sz="2200" dirty="0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100" b="1" dirty="0" smtClean="0">
                <a:solidFill>
                  <a:schemeClr val="tx2"/>
                </a:solidFill>
              </a:rPr>
              <a:t>Параметры экспериментов</a:t>
            </a:r>
            <a:endParaRPr lang="ru-RU" altLang="ru-RU" sz="41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100" b="1" dirty="0" smtClean="0">
                <a:solidFill>
                  <a:schemeClr val="tx2"/>
                </a:solidFill>
              </a:rPr>
              <a:t>Алгоритм муравьиной колонии</a:t>
            </a:r>
            <a:endParaRPr lang="ru-RU" altLang="ru-RU" sz="41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MurAlg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428736"/>
            <a:ext cx="6500858" cy="3355847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00032" y="4786322"/>
            <a:ext cx="8643968" cy="185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algn="just"/>
            <a:r>
              <a:rPr lang="ru-RU" sz="2000" dirty="0" smtClean="0">
                <a:solidFill>
                  <a:schemeClr val="tx1"/>
                </a:solidFill>
              </a:rPr>
              <a:t>АК – алгоритм </a:t>
            </a:r>
            <a:r>
              <a:rPr lang="ru-RU" sz="2000" dirty="0" err="1" smtClean="0">
                <a:solidFill>
                  <a:schemeClr val="tx1"/>
                </a:solidFill>
              </a:rPr>
              <a:t>Крускала</a:t>
            </a:r>
            <a:r>
              <a:rPr lang="ru-RU" sz="2000" dirty="0" smtClean="0">
                <a:solidFill>
                  <a:schemeClr val="tx1"/>
                </a:solidFill>
              </a:rPr>
              <a:t>,  ДА - дифференциальная эволюция</a:t>
            </a:r>
          </a:p>
          <a:p>
            <a:pPr marL="457200" indent="-457200" algn="just"/>
            <a:r>
              <a:rPr lang="ru-RU" sz="2000" dirty="0" smtClean="0">
                <a:solidFill>
                  <a:schemeClr val="tx1"/>
                </a:solidFill>
              </a:rPr>
              <a:t>МА - муравьиный алгоритм.</a:t>
            </a:r>
          </a:p>
          <a:p>
            <a:pPr marL="457200" indent="-457200"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 algn="just"/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685800" y="403225"/>
            <a:ext cx="7769225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4000" b="1">
                <a:solidFill>
                  <a:srgbClr val="4C1900"/>
                </a:solidFill>
                <a:latin typeface="Tahoma" pitchFamily="34" charset="0"/>
              </a:rPr>
              <a:t>Спасибо за внимание!</a:t>
            </a:r>
          </a:p>
          <a:p>
            <a:pPr algn="ctr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4000" b="1">
              <a:solidFill>
                <a:srgbClr val="4C19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2"/>
          <p:cNvGrpSpPr>
            <a:grpSpLocks/>
          </p:cNvGrpSpPr>
          <p:nvPr/>
        </p:nvGrpSpPr>
        <p:grpSpPr bwMode="auto">
          <a:xfrm>
            <a:off x="214282" y="1571612"/>
            <a:ext cx="8429685" cy="4308576"/>
            <a:chOff x="214282" y="1714500"/>
            <a:chExt cx="8429685" cy="4308576"/>
          </a:xfrm>
        </p:grpSpPr>
        <p:sp>
          <p:nvSpPr>
            <p:cNvPr id="10245" name="TextBox 4"/>
            <p:cNvSpPr txBox="1">
              <a:spLocks noChangeArrowheads="1"/>
            </p:cNvSpPr>
            <p:nvPr/>
          </p:nvSpPr>
          <p:spPr bwMode="auto">
            <a:xfrm>
              <a:off x="2786063" y="1714500"/>
              <a:ext cx="3571875" cy="46196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</a:rPr>
                <a:t>Методы решения</a:t>
              </a:r>
            </a:p>
          </p:txBody>
        </p:sp>
        <p:sp>
          <p:nvSpPr>
            <p:cNvPr id="10246" name="TextBox 5"/>
            <p:cNvSpPr txBox="1">
              <a:spLocks noChangeArrowheads="1"/>
            </p:cNvSpPr>
            <p:nvPr/>
          </p:nvSpPr>
          <p:spPr bwMode="auto">
            <a:xfrm>
              <a:off x="214282" y="3714752"/>
              <a:ext cx="2928958" cy="23083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</a:rPr>
                <a:t>Методы вариационного </a:t>
              </a:r>
              <a:r>
                <a:rPr lang="ru-RU" sz="2400" dirty="0" smtClean="0">
                  <a:solidFill>
                    <a:schemeClr val="tx1"/>
                  </a:solidFill>
                </a:rPr>
                <a:t>исчисления</a:t>
              </a:r>
            </a:p>
            <a:p>
              <a:pPr algn="ctr"/>
              <a:r>
                <a:rPr lang="ru-RU" sz="1800" dirty="0" smtClean="0">
                  <a:solidFill>
                    <a:schemeClr val="tx1"/>
                  </a:solidFill>
                </a:rPr>
                <a:t>Казаков А.Л., </a:t>
              </a:r>
              <a:r>
                <a:rPr lang="ru-RU" sz="1800" dirty="0" err="1" smtClean="0">
                  <a:solidFill>
                    <a:schemeClr val="tx1"/>
                  </a:solidFill>
                </a:rPr>
                <a:t>Лемперт</a:t>
              </a:r>
              <a:r>
                <a:rPr lang="ru-RU" sz="1800" dirty="0" smtClean="0">
                  <a:solidFill>
                    <a:schemeClr val="tx1"/>
                  </a:solidFill>
                </a:rPr>
                <a:t> А.А.,  </a:t>
              </a:r>
              <a:r>
                <a:rPr lang="ru-RU" sz="1800" dirty="0" err="1" smtClean="0">
                  <a:solidFill>
                    <a:schemeClr val="tx1"/>
                  </a:solidFill>
                </a:rPr>
                <a:t>Бухаров</a:t>
              </a:r>
              <a:r>
                <a:rPr lang="ru-RU" sz="1800" dirty="0" smtClean="0">
                  <a:solidFill>
                    <a:schemeClr val="tx1"/>
                  </a:solidFill>
                </a:rPr>
                <a:t> Д.С.  и др. (Иркутск, </a:t>
              </a:r>
              <a:r>
                <a:rPr lang="ru-RU" sz="1800" dirty="0" err="1" smtClean="0">
                  <a:solidFill>
                    <a:schemeClr val="tx1"/>
                  </a:solidFill>
                </a:rPr>
                <a:t>ИДСиТУ</a:t>
              </a:r>
              <a:r>
                <a:rPr lang="ru-RU" sz="1800" dirty="0" smtClean="0">
                  <a:solidFill>
                    <a:schemeClr val="tx1"/>
                  </a:solidFill>
                </a:rPr>
                <a:t> СО РАН)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10247" name="TextBox 6"/>
            <p:cNvSpPr txBox="1">
              <a:spLocks noChangeArrowheads="1"/>
            </p:cNvSpPr>
            <p:nvPr/>
          </p:nvSpPr>
          <p:spPr bwMode="auto">
            <a:xfrm>
              <a:off x="571500" y="2643188"/>
              <a:ext cx="2500313" cy="46196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</a:rPr>
                <a:t>Непрерывные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10248" name="TextBox 7"/>
            <p:cNvSpPr txBox="1">
              <a:spLocks noChangeArrowheads="1"/>
            </p:cNvSpPr>
            <p:nvPr/>
          </p:nvSpPr>
          <p:spPr bwMode="auto">
            <a:xfrm>
              <a:off x="3286125" y="2643188"/>
              <a:ext cx="2571750" cy="46196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>
                  <a:solidFill>
                    <a:schemeClr val="tx1"/>
                  </a:solidFill>
                </a:rPr>
                <a:t>Дискретные</a:t>
              </a:r>
            </a:p>
          </p:txBody>
        </p:sp>
        <p:sp>
          <p:nvSpPr>
            <p:cNvPr id="10249" name="TextBox 8"/>
            <p:cNvSpPr txBox="1">
              <a:spLocks noChangeArrowheads="1"/>
            </p:cNvSpPr>
            <p:nvPr/>
          </p:nvSpPr>
          <p:spPr bwMode="auto">
            <a:xfrm>
              <a:off x="6072188" y="2643188"/>
              <a:ext cx="2357437" cy="83099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</a:rPr>
                <a:t>Дискретно - </a:t>
              </a:r>
              <a:r>
                <a:rPr lang="ru-RU" sz="2400" dirty="0" smtClean="0">
                  <a:solidFill>
                    <a:schemeClr val="tx1"/>
                  </a:solidFill>
                </a:rPr>
                <a:t>непрерывные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10250" name="TextBox 9"/>
            <p:cNvSpPr txBox="1">
              <a:spLocks noChangeArrowheads="1"/>
            </p:cNvSpPr>
            <p:nvPr/>
          </p:nvSpPr>
          <p:spPr bwMode="auto">
            <a:xfrm>
              <a:off x="3286116" y="3714752"/>
              <a:ext cx="2571750" cy="23083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</a:rPr>
                <a:t>Теории графов</a:t>
              </a:r>
              <a:r>
                <a:rPr lang="ru-RU" sz="2400" dirty="0">
                  <a:solidFill>
                    <a:schemeClr val="tx1"/>
                  </a:solidFill>
                </a:rPr>
                <a:t>; ИО и ДО</a:t>
              </a:r>
              <a:r>
                <a:rPr lang="ru-RU" sz="2400" dirty="0" smtClean="0">
                  <a:solidFill>
                    <a:schemeClr val="tx1"/>
                  </a:solidFill>
                </a:rPr>
                <a:t>; </a:t>
              </a:r>
              <a:r>
                <a:rPr lang="ru-RU" sz="2400" dirty="0">
                  <a:solidFill>
                    <a:schemeClr val="tx1"/>
                  </a:solidFill>
                </a:rPr>
                <a:t>сеточная </a:t>
              </a:r>
              <a:r>
                <a:rPr lang="ru-RU" sz="2400" dirty="0" smtClean="0">
                  <a:solidFill>
                    <a:schemeClr val="tx1"/>
                  </a:solidFill>
                </a:rPr>
                <a:t>аппроксимация;</a:t>
              </a:r>
            </a:p>
            <a:p>
              <a:pPr algn="ctr"/>
              <a:r>
                <a:rPr lang="ru-RU" sz="2400" dirty="0" smtClean="0">
                  <a:solidFill>
                    <a:schemeClr val="tx1"/>
                  </a:solidFill>
                </a:rPr>
                <a:t>метод конечных элементов и т.д.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10251" name="TextBox 10"/>
            <p:cNvSpPr txBox="1">
              <a:spLocks noChangeArrowheads="1"/>
            </p:cNvSpPr>
            <p:nvPr/>
          </p:nvSpPr>
          <p:spPr bwMode="auto">
            <a:xfrm>
              <a:off x="6072199" y="3714752"/>
              <a:ext cx="2571768" cy="23083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</a:rPr>
                <a:t>Триангуляции, сплайны</a:t>
              </a:r>
            </a:p>
            <a:p>
              <a:pPr algn="ctr"/>
              <a:r>
                <a:rPr lang="ru-RU" sz="2400" dirty="0" smtClean="0">
                  <a:solidFill>
                    <a:schemeClr val="tx1"/>
                  </a:solidFill>
                </a:rPr>
                <a:t> </a:t>
              </a:r>
              <a:r>
                <a:rPr lang="ru-RU" sz="1800" dirty="0" smtClean="0">
                  <a:solidFill>
                    <a:schemeClr val="tx1"/>
                  </a:solidFill>
                </a:rPr>
                <a:t>Скворцов А.В., </a:t>
              </a:r>
              <a:r>
                <a:rPr lang="ru-RU" sz="1800" dirty="0" err="1" smtClean="0">
                  <a:solidFill>
                    <a:schemeClr val="tx1"/>
                  </a:solidFill>
                </a:rPr>
                <a:t>Костюк</a:t>
              </a:r>
              <a:r>
                <a:rPr lang="ru-RU" sz="1800" dirty="0" smtClean="0">
                  <a:solidFill>
                    <a:schemeClr val="tx1"/>
                  </a:solidFill>
                </a:rPr>
                <a:t> Ю.Л., Шумилов Б.М. и др.</a:t>
              </a:r>
            </a:p>
            <a:p>
              <a:pPr algn="ctr"/>
              <a:r>
                <a:rPr lang="ru-RU" sz="1800" dirty="0" smtClean="0">
                  <a:solidFill>
                    <a:schemeClr val="tx1"/>
                  </a:solidFill>
                </a:rPr>
                <a:t>(Томск, ТГУ, ТГАСУ, ТУСУР)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Прямая со стрелкой 60"/>
            <p:cNvCxnSpPr>
              <a:stCxn id="10245" idx="2"/>
              <a:endCxn id="10247" idx="0"/>
            </p:cNvCxnSpPr>
            <p:nvPr/>
          </p:nvCxnSpPr>
          <p:spPr>
            <a:xfrm rot="5400000">
              <a:off x="2963069" y="1034257"/>
              <a:ext cx="466725" cy="27511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>
              <a:stCxn id="10245" idx="2"/>
              <a:endCxn id="10248" idx="0"/>
            </p:cNvCxnSpPr>
            <p:nvPr/>
          </p:nvCxnSpPr>
          <p:spPr>
            <a:xfrm rot="5400000">
              <a:off x="4339431" y="2409032"/>
              <a:ext cx="4667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>
              <a:stCxn id="10245" idx="2"/>
              <a:endCxn id="10249" idx="0"/>
            </p:cNvCxnSpPr>
            <p:nvPr/>
          </p:nvCxnSpPr>
          <p:spPr>
            <a:xfrm rot="16200000" flipH="1">
              <a:off x="5678092" y="1070372"/>
              <a:ext cx="466725" cy="26789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>
              <a:stCxn id="10247" idx="2"/>
              <a:endCxn id="10246" idx="0"/>
            </p:cNvCxnSpPr>
            <p:nvPr/>
          </p:nvCxnSpPr>
          <p:spPr>
            <a:xfrm rot="5400000">
              <a:off x="1445408" y="3338503"/>
              <a:ext cx="609602" cy="1428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>
              <a:stCxn id="10248" idx="2"/>
              <a:endCxn id="10250" idx="0"/>
            </p:cNvCxnSpPr>
            <p:nvPr/>
          </p:nvCxnSpPr>
          <p:spPr>
            <a:xfrm rot="5400000">
              <a:off x="4267195" y="3409947"/>
              <a:ext cx="609602" cy="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>
              <a:stCxn id="10249" idx="2"/>
              <a:endCxn id="10251" idx="0"/>
            </p:cNvCxnSpPr>
            <p:nvPr/>
          </p:nvCxnSpPr>
          <p:spPr>
            <a:xfrm rot="16200000" flipH="1">
              <a:off x="7184212" y="3540880"/>
              <a:ext cx="240567" cy="1071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26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100" b="1" dirty="0" smtClean="0">
                <a:solidFill>
                  <a:schemeClr val="tx2"/>
                </a:solidFill>
              </a:rPr>
              <a:t>Методы решения</a:t>
            </a:r>
            <a:endParaRPr lang="ru-RU" altLang="ru-RU" sz="41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9"/>
          <p:cNvSpPr>
            <a:spLocks noChangeArrowheads="1"/>
          </p:cNvSpPr>
          <p:nvPr/>
        </p:nvSpPr>
        <p:spPr bwMode="auto">
          <a:xfrm flipV="1">
            <a:off x="2571736" y="2186844"/>
            <a:ext cx="3935413" cy="533400"/>
          </a:xfrm>
          <a:prstGeom prst="roundRect">
            <a:avLst>
              <a:gd name="adj" fmla="val 879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ru-RU" alt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Text Box 27"/>
          <p:cNvSpPr txBox="1">
            <a:spLocks noChangeArrowheads="1"/>
          </p:cNvSpPr>
          <p:nvPr/>
        </p:nvSpPr>
        <p:spPr bwMode="auto">
          <a:xfrm>
            <a:off x="2571736" y="2186844"/>
            <a:ext cx="39290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dirty="0">
                <a:solidFill>
                  <a:schemeClr val="tx1"/>
                </a:solidFill>
                <a:cs typeface="Arial" pitchFamily="34" charset="0"/>
              </a:rPr>
              <a:t>Инженерные коммуникации</a:t>
            </a:r>
          </a:p>
        </p:txBody>
      </p:sp>
      <p:sp>
        <p:nvSpPr>
          <p:cNvPr id="13316" name="AutoShape 9"/>
          <p:cNvSpPr>
            <a:spLocks noChangeArrowheads="1"/>
          </p:cNvSpPr>
          <p:nvPr/>
        </p:nvSpPr>
        <p:spPr bwMode="auto">
          <a:xfrm flipV="1">
            <a:off x="214313" y="2855913"/>
            <a:ext cx="2641600" cy="820737"/>
          </a:xfrm>
          <a:prstGeom prst="roundRect">
            <a:avLst>
              <a:gd name="adj" fmla="val 879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ru-RU" alt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Text Box 27"/>
          <p:cNvSpPr txBox="1">
            <a:spLocks noChangeArrowheads="1"/>
          </p:cNvSpPr>
          <p:nvPr/>
        </p:nvSpPr>
        <p:spPr bwMode="auto">
          <a:xfrm>
            <a:off x="214313" y="2881313"/>
            <a:ext cx="25574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dirty="0">
                <a:solidFill>
                  <a:schemeClr val="tx1"/>
                </a:solidFill>
                <a:cs typeface="Arial" pitchFamily="34" charset="0"/>
              </a:rPr>
              <a:t>Источники целевой</a:t>
            </a:r>
          </a:p>
          <a:p>
            <a:pPr algn="ctr"/>
            <a:r>
              <a:rPr lang="ru-RU" altLang="ru-RU" sz="2200" dirty="0">
                <a:solidFill>
                  <a:schemeClr val="tx1"/>
                </a:solidFill>
                <a:cs typeface="Arial" pitchFamily="34" charset="0"/>
              </a:rPr>
              <a:t> продукции</a:t>
            </a:r>
          </a:p>
        </p:txBody>
      </p:sp>
      <p:sp>
        <p:nvSpPr>
          <p:cNvPr id="13318" name="AutoShape 9"/>
          <p:cNvSpPr>
            <a:spLocks noChangeArrowheads="1"/>
          </p:cNvSpPr>
          <p:nvPr/>
        </p:nvSpPr>
        <p:spPr bwMode="auto">
          <a:xfrm flipV="1">
            <a:off x="6442075" y="2959100"/>
            <a:ext cx="2487613" cy="533400"/>
          </a:xfrm>
          <a:prstGeom prst="roundRect">
            <a:avLst>
              <a:gd name="adj" fmla="val 879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ru-RU" alt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Text Box 27"/>
          <p:cNvSpPr txBox="1">
            <a:spLocks noChangeArrowheads="1"/>
          </p:cNvSpPr>
          <p:nvPr/>
        </p:nvSpPr>
        <p:spPr bwMode="auto">
          <a:xfrm>
            <a:off x="6786578" y="3000372"/>
            <a:ext cx="17537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200" dirty="0" smtClean="0">
                <a:solidFill>
                  <a:schemeClr val="tx1"/>
                </a:solidFill>
                <a:cs typeface="Arial" pitchFamily="34" charset="0"/>
              </a:rPr>
              <a:t>Потребители</a:t>
            </a:r>
            <a:endParaRPr lang="ru-RU" altLang="ru-RU" sz="2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320" name="AutoShape 9"/>
          <p:cNvSpPr>
            <a:spLocks noChangeArrowheads="1"/>
          </p:cNvSpPr>
          <p:nvPr/>
        </p:nvSpPr>
        <p:spPr bwMode="auto">
          <a:xfrm flipV="1">
            <a:off x="3157538" y="2881313"/>
            <a:ext cx="2854325" cy="708025"/>
          </a:xfrm>
          <a:prstGeom prst="roundRect">
            <a:avLst>
              <a:gd name="adj" fmla="val 879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ru-RU" altLang="ru-RU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1" name="Text Box 27"/>
          <p:cNvSpPr txBox="1">
            <a:spLocks noChangeArrowheads="1"/>
          </p:cNvSpPr>
          <p:nvPr/>
        </p:nvSpPr>
        <p:spPr bwMode="auto">
          <a:xfrm>
            <a:off x="3131840" y="2847975"/>
            <a:ext cx="29178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200" dirty="0" smtClean="0">
                <a:solidFill>
                  <a:schemeClr val="tx1"/>
                </a:solidFill>
                <a:cs typeface="Arial" pitchFamily="34" charset="0"/>
              </a:rPr>
              <a:t>Линейные сооружения</a:t>
            </a:r>
            <a:endParaRPr lang="ru-RU" altLang="ru-RU" sz="22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" name="Группа 41"/>
          <p:cNvGrpSpPr>
            <a:grpSpLocks/>
          </p:cNvGrpSpPr>
          <p:nvPr/>
        </p:nvGrpSpPr>
        <p:grpSpPr bwMode="auto">
          <a:xfrm>
            <a:off x="2915815" y="3645023"/>
            <a:ext cx="3447133" cy="936105"/>
            <a:chOff x="3550834" y="3755251"/>
            <a:chExt cx="2031603" cy="818229"/>
          </a:xfrm>
        </p:grpSpPr>
        <p:sp>
          <p:nvSpPr>
            <p:cNvPr id="13331" name="AutoShape 9"/>
            <p:cNvSpPr>
              <a:spLocks noChangeArrowheads="1"/>
            </p:cNvSpPr>
            <p:nvPr/>
          </p:nvSpPr>
          <p:spPr bwMode="auto">
            <a:xfrm flipV="1">
              <a:off x="3550834" y="3827190"/>
              <a:ext cx="2031603" cy="746290"/>
            </a:xfrm>
            <a:prstGeom prst="roundRect">
              <a:avLst>
                <a:gd name="adj" fmla="val 87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ru-RU" altLang="ru-RU" sz="2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2" name="Text Box 27"/>
            <p:cNvSpPr txBox="1">
              <a:spLocks noChangeArrowheads="1"/>
            </p:cNvSpPr>
            <p:nvPr/>
          </p:nvSpPr>
          <p:spPr bwMode="auto">
            <a:xfrm>
              <a:off x="3650399" y="3755251"/>
              <a:ext cx="1719665" cy="768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sz="2200" dirty="0" smtClean="0">
                  <a:solidFill>
                    <a:schemeClr val="tx1"/>
                  </a:solidFill>
                  <a:cs typeface="Arial" pitchFamily="34" charset="0"/>
                </a:rPr>
                <a:t>Линейные сооружения</a:t>
              </a:r>
            </a:p>
            <a:p>
              <a:r>
                <a:rPr lang="ru-RU" altLang="ru-RU" sz="2200" dirty="0" smtClean="0">
                  <a:solidFill>
                    <a:schemeClr val="tx1"/>
                  </a:solidFill>
                  <a:cs typeface="Arial" pitchFamily="34" charset="0"/>
                </a:rPr>
                <a:t>(трубы, кабели и др.)</a:t>
              </a:r>
              <a:endParaRPr lang="ru-RU" altLang="ru-RU" sz="2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Группа 40"/>
          <p:cNvGrpSpPr>
            <a:grpSpLocks/>
          </p:cNvGrpSpPr>
          <p:nvPr/>
        </p:nvGrpSpPr>
        <p:grpSpPr bwMode="auto">
          <a:xfrm>
            <a:off x="1979712" y="4026899"/>
            <a:ext cx="5040560" cy="1274309"/>
            <a:chOff x="2168853" y="4290009"/>
            <a:chExt cx="5039640" cy="712852"/>
          </a:xfrm>
        </p:grpSpPr>
        <p:sp>
          <p:nvSpPr>
            <p:cNvPr id="13329" name="Text Box 27"/>
            <p:cNvSpPr txBox="1">
              <a:spLocks noChangeArrowheads="1"/>
            </p:cNvSpPr>
            <p:nvPr/>
          </p:nvSpPr>
          <p:spPr bwMode="auto">
            <a:xfrm>
              <a:off x="2168853" y="4572068"/>
              <a:ext cx="5039640" cy="430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sz="2200" dirty="0" smtClean="0">
                  <a:solidFill>
                    <a:schemeClr val="tx1"/>
                  </a:solidFill>
                  <a:cs typeface="Arial" pitchFamily="34" charset="0"/>
                </a:rPr>
                <a:t>Трасса (траншеи, опоры, туннели и др.)</a:t>
              </a:r>
              <a:endParaRPr lang="ru-RU" altLang="ru-RU" sz="2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3330" name="AutoShape 9"/>
            <p:cNvSpPr>
              <a:spLocks noChangeArrowheads="1"/>
            </p:cNvSpPr>
            <p:nvPr/>
          </p:nvSpPr>
          <p:spPr bwMode="auto">
            <a:xfrm flipV="1">
              <a:off x="2195736" y="4290009"/>
              <a:ext cx="4896544" cy="592007"/>
            </a:xfrm>
            <a:prstGeom prst="roundRect">
              <a:avLst>
                <a:gd name="adj" fmla="val 87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ru-RU" altLang="ru-RU" sz="2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4" name="Соединительная линия уступом 33"/>
          <p:cNvCxnSpPr>
            <a:cxnSpLocks noChangeShapeType="1"/>
            <a:stCxn id="13317" idx="2"/>
            <a:endCxn id="13318" idx="0"/>
          </p:cNvCxnSpPr>
          <p:nvPr/>
        </p:nvCxnSpPr>
        <p:spPr bwMode="auto">
          <a:xfrm rot="5400000" flipH="1" flipV="1">
            <a:off x="4510342" y="475214"/>
            <a:ext cx="158254" cy="6192825"/>
          </a:xfrm>
          <a:prstGeom prst="bentConnector3">
            <a:avLst>
              <a:gd name="adj1" fmla="val -477129"/>
            </a:avLst>
          </a:prstGeom>
          <a:noFill/>
          <a:ln w="12700" algn="ctr">
            <a:solidFill>
              <a:schemeClr val="accent2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5" name="Прямая со стрелкой 43"/>
          <p:cNvCxnSpPr>
            <a:cxnSpLocks noChangeShapeType="1"/>
            <a:stCxn id="13316" idx="3"/>
            <a:endCxn id="13318" idx="1"/>
          </p:cNvCxnSpPr>
          <p:nvPr/>
        </p:nvCxnSpPr>
        <p:spPr bwMode="auto">
          <a:xfrm flipV="1">
            <a:off x="2855913" y="3225800"/>
            <a:ext cx="3586162" cy="4048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825"/>
            <a:ext cx="758825" cy="24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F4C7C9B-8C9F-42C7-AB8E-05AB43EA8A02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13327" name="AutoShape 25"/>
          <p:cNvSpPr>
            <a:spLocks noChangeArrowheads="1"/>
          </p:cNvSpPr>
          <p:nvPr/>
        </p:nvSpPr>
        <p:spPr bwMode="auto">
          <a:xfrm>
            <a:off x="4357686" y="2714620"/>
            <a:ext cx="287338" cy="144462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1" name="Rectangle 26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100" b="1" dirty="0" smtClean="0">
                <a:solidFill>
                  <a:schemeClr val="tx2"/>
                </a:solidFill>
              </a:rPr>
              <a:t>Представление сетей</a:t>
            </a:r>
            <a:endParaRPr lang="ru-RU" altLang="ru-RU" sz="4100" b="1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5143512"/>
            <a:ext cx="87154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Трасса – это пространственное положение продольной оси проектируемой коммуникации, связанной с рельефом местности.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 descr="Рытье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r="61024" b="48740"/>
          <a:stretch>
            <a:fillRect/>
          </a:stretch>
        </p:blipFill>
        <p:spPr bwMode="auto">
          <a:xfrm>
            <a:off x="684213" y="1341438"/>
            <a:ext cx="313055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4" descr="Рытье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16380" r="61414" b="28181"/>
          <a:stretch>
            <a:fillRect/>
          </a:stretch>
        </p:blipFill>
        <p:spPr bwMode="auto">
          <a:xfrm>
            <a:off x="5003800" y="1268413"/>
            <a:ext cx="30956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42938" y="4437063"/>
            <a:ext cx="8501062" cy="194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66700" indent="-266700">
              <a:buFont typeface="Times New Roman" pitchFamily="18" charset="0"/>
              <a:buChar char="•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2300" kern="0" dirty="0">
                <a:solidFill>
                  <a:srgbClr val="000000"/>
                </a:solidFill>
                <a:ea typeface="+mn-ea"/>
                <a:cs typeface="+mn-cs"/>
              </a:rPr>
              <a:t>Характеристики трассы</a:t>
            </a:r>
            <a:r>
              <a:rPr lang="ru-RU" sz="2300" kern="0" dirty="0">
                <a:solidFill>
                  <a:srgbClr val="000000"/>
                </a:solidFill>
              </a:rPr>
              <a:t>:</a:t>
            </a:r>
            <a:endParaRPr lang="ru-RU" sz="2300" kern="0" dirty="0">
              <a:solidFill>
                <a:srgbClr val="000000"/>
              </a:solidFill>
              <a:ea typeface="+mn-ea"/>
              <a:cs typeface="+mn-cs"/>
            </a:endParaRPr>
          </a:p>
          <a:p>
            <a:pPr marL="268288" lvl="1" indent="-268288">
              <a:buFont typeface="Times New Roman" pitchFamily="18" charset="0"/>
              <a:buChar char="–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US" sz="2300" i="1" kern="0" dirty="0">
                <a:solidFill>
                  <a:srgbClr val="000000"/>
                </a:solidFill>
                <a:ea typeface="+mn-ea"/>
                <a:cs typeface="+mn-cs"/>
              </a:rPr>
              <a:t>l </a:t>
            </a:r>
            <a:r>
              <a:rPr lang="ru-RU" sz="2300" kern="0" baseline="-33000" dirty="0" err="1">
                <a:solidFill>
                  <a:srgbClr val="000000"/>
                </a:solidFill>
                <a:cs typeface="Times New Roman" pitchFamily="18" charset="0"/>
              </a:rPr>
              <a:t>земл</a:t>
            </a:r>
            <a:r>
              <a:rPr lang="ru-RU" sz="2300" kern="0" baseline="-330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en-US" sz="2300" i="1" kern="0" dirty="0">
                <a:solidFill>
                  <a:srgbClr val="000000"/>
                </a:solidFill>
                <a:ea typeface="+mn-ea"/>
                <a:cs typeface="+mn-cs"/>
              </a:rPr>
              <a:t>– </a:t>
            </a:r>
            <a:r>
              <a:rPr lang="ru-RU" sz="2300" kern="0" dirty="0">
                <a:solidFill>
                  <a:srgbClr val="000000"/>
                </a:solidFill>
                <a:ea typeface="+mn-ea"/>
                <a:cs typeface="+mn-cs"/>
              </a:rPr>
              <a:t>длина трассы;</a:t>
            </a:r>
          </a:p>
          <a:p>
            <a:pPr marL="269875" lvl="1" indent="-268288">
              <a:buFont typeface="Times New Roman" pitchFamily="18" charset="0"/>
              <a:buChar char="–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US" sz="2300" i="1" kern="0" dirty="0">
                <a:solidFill>
                  <a:srgbClr val="000000"/>
                </a:solidFill>
                <a:ea typeface="+mn-ea"/>
                <a:cs typeface="+mn-cs"/>
              </a:rPr>
              <a:t>a</a:t>
            </a:r>
            <a:r>
              <a:rPr lang="en-US" sz="2300" kern="0" baseline="-33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300" kern="0" baseline="-33000" dirty="0" err="1">
                <a:solidFill>
                  <a:srgbClr val="000000"/>
                </a:solidFill>
                <a:cs typeface="Times New Roman" pitchFamily="18" charset="0"/>
              </a:rPr>
              <a:t>земл</a:t>
            </a:r>
            <a:r>
              <a:rPr lang="ru-RU" sz="2300" kern="0" baseline="-330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en-US" sz="2300" kern="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– </a:t>
            </a:r>
            <a:r>
              <a:rPr lang="ru-RU" sz="2300" kern="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стоимость земельного участки (аренда, налог и т.п.)</a:t>
            </a:r>
            <a:r>
              <a:rPr lang="en-US" sz="2300" kern="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;</a:t>
            </a:r>
          </a:p>
          <a:p>
            <a:pPr marL="0" lvl="1" indent="-268288">
              <a:spcBef>
                <a:spcPts val="0"/>
              </a:spcBef>
              <a:buFont typeface="Times New Roman" pitchFamily="18" charset="0"/>
              <a:buChar char="–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2300" i="1" kern="0" dirty="0" err="1">
                <a:solidFill>
                  <a:srgbClr val="000000"/>
                </a:solidFill>
                <a:ea typeface="+mn-ea"/>
                <a:cs typeface="+mn-cs"/>
              </a:rPr>
              <a:t>в</a:t>
            </a:r>
            <a:r>
              <a:rPr lang="ru-RU" sz="2300" kern="0" baseline="-33000" dirty="0" err="1">
                <a:solidFill>
                  <a:srgbClr val="000000"/>
                </a:solidFill>
                <a:ea typeface="+mn-ea"/>
                <a:cs typeface="+mn-cs"/>
              </a:rPr>
              <a:t>земл</a:t>
            </a:r>
            <a:r>
              <a:rPr lang="ru-RU" sz="2300" kern="0" baseline="-33000" dirty="0">
                <a:solidFill>
                  <a:srgbClr val="000000"/>
                </a:solidFill>
                <a:ea typeface="+mn-ea"/>
                <a:cs typeface="+mn-cs"/>
              </a:rPr>
              <a:t>.</a:t>
            </a:r>
            <a:r>
              <a:rPr lang="en-US" sz="2300" i="1" baseline="-25000" dirty="0" err="1">
                <a:solidFill>
                  <a:schemeClr val="tx1"/>
                </a:solidFill>
              </a:rPr>
              <a:t>i</a:t>
            </a:r>
            <a:r>
              <a:rPr lang="en-US" sz="2300" kern="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 </a:t>
            </a:r>
            <a:r>
              <a:rPr lang="ru-RU" sz="2300" kern="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 удельная стоимость </a:t>
            </a:r>
            <a:r>
              <a:rPr lang="ru-RU" sz="2300" kern="0" dirty="0">
                <a:solidFill>
                  <a:srgbClr val="000000"/>
                </a:solidFill>
                <a:cs typeface="Times New Roman" pitchFamily="18" charset="0"/>
              </a:rPr>
              <a:t>строительных работ на участке </a:t>
            </a:r>
            <a:r>
              <a:rPr lang="en-US" sz="2300" i="1" kern="0" dirty="0">
                <a:solidFill>
                  <a:srgbClr val="000000"/>
                </a:solidFill>
                <a:cs typeface="Times New Roman" pitchFamily="18" charset="0"/>
              </a:rPr>
              <a:t>l</a:t>
            </a:r>
            <a:r>
              <a:rPr lang="en-US" sz="2300" kern="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;</a:t>
            </a:r>
          </a:p>
          <a:p>
            <a:pPr marL="0" lvl="1" indent="-268288">
              <a:spcBef>
                <a:spcPts val="0"/>
              </a:spcBef>
              <a:buFont typeface="Times New Roman" pitchFamily="18" charset="0"/>
              <a:buChar char="–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lang="en-US" sz="2300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485" name="Rectangle 24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100" b="1" dirty="0">
                <a:solidFill>
                  <a:schemeClr val="tx2"/>
                </a:solidFill>
              </a:rPr>
              <a:t>Строительство ЛС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714D9A7-FAF1-490B-B981-E3229BA2CA46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1681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 descr="Прокладка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63" b="29364"/>
          <a:stretch>
            <a:fillRect/>
          </a:stretch>
        </p:blipFill>
        <p:spPr bwMode="auto">
          <a:xfrm>
            <a:off x="5076825" y="1484313"/>
            <a:ext cx="29225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4" descr="Прокладка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4" r="52751" b="39520"/>
          <a:stretch>
            <a:fillRect/>
          </a:stretch>
        </p:blipFill>
        <p:spPr bwMode="auto">
          <a:xfrm>
            <a:off x="857250" y="1503363"/>
            <a:ext cx="30003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71550" y="4365625"/>
            <a:ext cx="6305550" cy="165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66700" indent="-266700">
              <a:buFont typeface="Times New Roman" pitchFamily="18" charset="0"/>
              <a:buChar char="•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2300" kern="0" dirty="0">
                <a:solidFill>
                  <a:srgbClr val="000000"/>
                </a:solidFill>
                <a:ea typeface="+mn-ea"/>
                <a:cs typeface="+mn-cs"/>
              </a:rPr>
              <a:t>Характеристики инженерной коммуникации:</a:t>
            </a:r>
          </a:p>
          <a:p>
            <a:pPr marL="0" lvl="1" indent="-268288">
              <a:spcBef>
                <a:spcPts val="0"/>
              </a:spcBef>
              <a:buFont typeface="Times New Roman" pitchFamily="18" charset="0"/>
              <a:buChar char="–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US" sz="2300" i="1" kern="0" dirty="0">
                <a:solidFill>
                  <a:srgbClr val="000000"/>
                </a:solidFill>
                <a:cs typeface="Times New Roman" pitchFamily="18" charset="0"/>
              </a:rPr>
              <a:t>l</a:t>
            </a:r>
            <a:r>
              <a:rPr lang="ru-RU" sz="2300" kern="0" baseline="-33000" dirty="0">
                <a:solidFill>
                  <a:srgbClr val="000000"/>
                </a:solidFill>
                <a:cs typeface="Times New Roman" pitchFamily="18" charset="0"/>
              </a:rPr>
              <a:t>ИК.</a:t>
            </a:r>
            <a:r>
              <a:rPr lang="en-US" sz="2300" i="1" kern="0" dirty="0">
                <a:solidFill>
                  <a:srgbClr val="000000"/>
                </a:solidFill>
                <a:ea typeface="+mn-ea"/>
                <a:cs typeface="+mn-cs"/>
              </a:rPr>
              <a:t>=</a:t>
            </a:r>
            <a:r>
              <a:rPr lang="el-GR" sz="2300" kern="0" dirty="0">
                <a:solidFill>
                  <a:srgbClr val="000000"/>
                </a:solidFill>
                <a:ea typeface="+mn-ea"/>
                <a:cs typeface="+mn-cs"/>
              </a:rPr>
              <a:t>Σ</a:t>
            </a:r>
            <a:r>
              <a:rPr lang="el-GR" sz="2300" i="1" kern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2300" i="1" kern="0" dirty="0">
                <a:solidFill>
                  <a:srgbClr val="000000"/>
                </a:solidFill>
                <a:ea typeface="+mn-ea"/>
                <a:cs typeface="+mn-cs"/>
              </a:rPr>
              <a:t>l </a:t>
            </a:r>
            <a:r>
              <a:rPr lang="ru-RU" sz="2300" kern="0" baseline="-25000" dirty="0" err="1">
                <a:solidFill>
                  <a:schemeClr val="tx1"/>
                </a:solidFill>
              </a:rPr>
              <a:t>земл</a:t>
            </a:r>
            <a:r>
              <a:rPr lang="ru-RU" sz="2300" i="1" kern="0" baseline="-25000" dirty="0">
                <a:solidFill>
                  <a:schemeClr val="tx1"/>
                </a:solidFill>
              </a:rPr>
              <a:t>.</a:t>
            </a:r>
            <a:r>
              <a:rPr lang="ru-RU" sz="2300" kern="0" dirty="0">
                <a:solidFill>
                  <a:srgbClr val="000000"/>
                </a:solidFill>
                <a:ea typeface="+mn-ea"/>
                <a:cs typeface="+mn-cs"/>
              </a:rPr>
              <a:t>;</a:t>
            </a:r>
            <a:endParaRPr lang="ru-RU" sz="2300" i="1" kern="0" dirty="0">
              <a:solidFill>
                <a:srgbClr val="000000"/>
              </a:solidFill>
              <a:ea typeface="+mn-ea"/>
              <a:cs typeface="+mn-cs"/>
            </a:endParaRPr>
          </a:p>
          <a:p>
            <a:pPr marL="0" lvl="1" indent="-268288">
              <a:spcBef>
                <a:spcPts val="0"/>
              </a:spcBef>
              <a:buFont typeface="Times New Roman" pitchFamily="18" charset="0"/>
              <a:buChar char="–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US" sz="2300" i="1" kern="0" dirty="0">
                <a:solidFill>
                  <a:srgbClr val="000000"/>
                </a:solidFill>
                <a:ea typeface="+mn-ea"/>
                <a:cs typeface="+mn-cs"/>
              </a:rPr>
              <a:t>c</a:t>
            </a:r>
            <a:r>
              <a:rPr lang="ru-RU" sz="2300" i="1" kern="0" baseline="-25000" dirty="0">
                <a:solidFill>
                  <a:schemeClr val="tx1"/>
                </a:solidFill>
              </a:rPr>
              <a:t>ИК</a:t>
            </a:r>
            <a:r>
              <a:rPr lang="ru-RU" sz="2300" i="1" kern="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 – </a:t>
            </a:r>
            <a:r>
              <a:rPr lang="ru-RU" sz="2300" kern="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удельная </a:t>
            </a:r>
            <a:r>
              <a:rPr lang="ru-RU" sz="2300" i="1" kern="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 </a:t>
            </a:r>
            <a:r>
              <a:rPr lang="ru-RU" sz="2300" kern="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стоимость </a:t>
            </a:r>
            <a:r>
              <a:rPr lang="ru-RU" sz="2300" kern="0" dirty="0">
                <a:solidFill>
                  <a:srgbClr val="000000"/>
                </a:solidFill>
              </a:rPr>
              <a:t>ИК</a:t>
            </a:r>
            <a:r>
              <a:rPr lang="ru-RU" sz="2300" i="1" kern="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 </a:t>
            </a:r>
            <a:r>
              <a:rPr lang="ru-RU" sz="2300" kern="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и их монтажа;</a:t>
            </a:r>
          </a:p>
          <a:p>
            <a:pPr marL="269875" lvl="1" indent="-268288">
              <a:buFont typeface="Times New Roman" pitchFamily="18" charset="0"/>
              <a:buChar char="–"/>
              <a:tabLst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US" sz="2300" i="1" kern="0" dirty="0">
                <a:solidFill>
                  <a:srgbClr val="000000"/>
                </a:solidFill>
                <a:ea typeface="+mn-ea"/>
                <a:cs typeface="+mn-cs"/>
              </a:rPr>
              <a:t>d</a:t>
            </a:r>
            <a:r>
              <a:rPr lang="ru-RU" sz="2300" i="1" kern="0" baseline="-33000" dirty="0">
                <a:solidFill>
                  <a:srgbClr val="000000"/>
                </a:solidFill>
                <a:ea typeface="+mn-ea"/>
                <a:cs typeface="+mn-cs"/>
              </a:rPr>
              <a:t>ИК</a:t>
            </a:r>
            <a:r>
              <a:rPr lang="ru-RU" sz="2300" i="1" kern="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– </a:t>
            </a:r>
            <a:r>
              <a:rPr lang="ru-RU" sz="2300" kern="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стоимость эксплуатации </a:t>
            </a:r>
            <a:r>
              <a:rPr lang="ru-RU" sz="2300" kern="0" dirty="0">
                <a:solidFill>
                  <a:srgbClr val="000000"/>
                </a:solidFill>
              </a:rPr>
              <a:t>ИК</a:t>
            </a:r>
            <a:r>
              <a:rPr lang="en-US" sz="2300" kern="0" dirty="0">
                <a:solidFill>
                  <a:srgbClr val="000000"/>
                </a:solidFill>
              </a:rPr>
              <a:t>;</a:t>
            </a:r>
            <a:endParaRPr lang="en-US" sz="2300" kern="0" dirty="0">
              <a:solidFill>
                <a:srgbClr val="000000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21509" name="Rectangle 24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100" b="1" dirty="0">
                <a:solidFill>
                  <a:schemeClr val="tx2"/>
                </a:solidFill>
              </a:rPr>
              <a:t>Строительство ИК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714D9A7-FAF1-490B-B981-E3229BA2CA46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839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1143003" y="2214568"/>
            <a:ext cx="6858000" cy="4071937"/>
          </a:xfrm>
          <a:prstGeom prst="roundRect">
            <a:avLst>
              <a:gd name="adj" fmla="val 618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527178" y="2428880"/>
            <a:ext cx="2401888" cy="500063"/>
          </a:xfrm>
          <a:prstGeom prst="roundRect">
            <a:avLst>
              <a:gd name="adj" fmla="val 671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</a:pPr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Источники и </a:t>
            </a:r>
          </a:p>
          <a:p>
            <a:pPr algn="ctr">
              <a:buClr>
                <a:schemeClr val="bg2"/>
              </a:buClr>
            </a:pPr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потребители </a:t>
            </a:r>
          </a:p>
        </p:txBody>
      </p:sp>
      <p:cxnSp>
        <p:nvCxnSpPr>
          <p:cNvPr id="6" name="Прямая со стрелкой 5"/>
          <p:cNvCxnSpPr>
            <a:stCxn id="13" idx="1"/>
            <a:endCxn id="5" idx="3"/>
          </p:cNvCxnSpPr>
          <p:nvPr/>
        </p:nvCxnSpPr>
        <p:spPr>
          <a:xfrm rot="10800000" flipV="1">
            <a:off x="3929066" y="2676530"/>
            <a:ext cx="1071562" cy="1588"/>
          </a:xfrm>
          <a:prstGeom prst="straightConnector1">
            <a:avLst/>
          </a:prstGeom>
          <a:ln cmpd="sng">
            <a:prstDash val="solid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AutoShape 25"/>
          <p:cNvSpPr>
            <a:spLocks noChangeArrowheads="1"/>
          </p:cNvSpPr>
          <p:nvPr/>
        </p:nvSpPr>
        <p:spPr bwMode="auto">
          <a:xfrm>
            <a:off x="4098928" y="2000255"/>
            <a:ext cx="571500" cy="220663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2857491" y="1357318"/>
            <a:ext cx="3357586" cy="642937"/>
          </a:xfrm>
          <a:prstGeom prst="roundRect">
            <a:avLst>
              <a:gd name="adj" fmla="val 842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28"/>
          <p:cNvSpPr>
            <a:spLocks noChangeArrowheads="1"/>
          </p:cNvSpPr>
          <p:nvPr/>
        </p:nvSpPr>
        <p:spPr bwMode="auto">
          <a:xfrm>
            <a:off x="2928929" y="1500178"/>
            <a:ext cx="32676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Инженерная  коммуникация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5" idx="2"/>
            <a:endCxn id="16" idx="0"/>
          </p:cNvCxnSpPr>
          <p:nvPr/>
        </p:nvCxnSpPr>
        <p:spPr>
          <a:xfrm rot="5400000">
            <a:off x="2478091" y="3178180"/>
            <a:ext cx="500062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4" idx="1"/>
            <a:endCxn id="16" idx="3"/>
          </p:cNvCxnSpPr>
          <p:nvPr/>
        </p:nvCxnSpPr>
        <p:spPr>
          <a:xfrm rot="10800000">
            <a:off x="3929066" y="3678243"/>
            <a:ext cx="1071562" cy="1587"/>
          </a:xfrm>
          <a:prstGeom prst="straightConnector1">
            <a:avLst/>
          </a:prstGeom>
          <a:ln cmpd="sng">
            <a:prstDash val="solid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5" idx="1"/>
            <a:endCxn id="17" idx="3"/>
          </p:cNvCxnSpPr>
          <p:nvPr/>
        </p:nvCxnSpPr>
        <p:spPr>
          <a:xfrm rot="10800000">
            <a:off x="3929066" y="5749930"/>
            <a:ext cx="1071562" cy="1588"/>
          </a:xfrm>
          <a:prstGeom prst="straightConnector1">
            <a:avLst/>
          </a:prstGeom>
          <a:ln cmpd="sng">
            <a:prstDash val="solid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5000628" y="2427293"/>
            <a:ext cx="2598738" cy="500062"/>
          </a:xfrm>
          <a:prstGeom prst="roundRect">
            <a:avLst>
              <a:gd name="adj" fmla="val 671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</a:pPr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Потоки (ИЭП)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5000628" y="3429005"/>
            <a:ext cx="2598738" cy="501650"/>
          </a:xfrm>
          <a:prstGeom prst="roundRect">
            <a:avLst>
              <a:gd name="adj" fmla="val 671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</a:pPr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Коммуникации </a:t>
            </a:r>
          </a:p>
          <a:p>
            <a:pPr algn="ctr">
              <a:buClr>
                <a:schemeClr val="bg2"/>
              </a:buClr>
            </a:pPr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(трубы, кабели и т.д.)</a:t>
            </a: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5000628" y="5499105"/>
            <a:ext cx="2598738" cy="501650"/>
          </a:xfrm>
          <a:prstGeom prst="roundRect">
            <a:avLst>
              <a:gd name="adj" fmla="val 671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</a:pPr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Область размещения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527178" y="3429005"/>
            <a:ext cx="2401888" cy="500063"/>
          </a:xfrm>
          <a:prstGeom prst="roundRect">
            <a:avLst>
              <a:gd name="adj" fmla="val 671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Узлы коммутации, </a:t>
            </a:r>
          </a:p>
          <a:p>
            <a:pPr algn="ctr">
              <a:buClr>
                <a:schemeClr val="bg2"/>
              </a:buClr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станции, подстанции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1527178" y="5499105"/>
            <a:ext cx="2401888" cy="501650"/>
          </a:xfrm>
          <a:prstGeom prst="roundRect">
            <a:avLst>
              <a:gd name="adj" fmla="val 671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</a:pPr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Точки координат</a:t>
            </a:r>
          </a:p>
        </p:txBody>
      </p:sp>
      <p:cxnSp>
        <p:nvCxnSpPr>
          <p:cNvPr id="18" name="Прямая со стрелкой 17"/>
          <p:cNvCxnSpPr>
            <a:stCxn id="16" idx="2"/>
            <a:endCxn id="22" idx="0"/>
          </p:cNvCxnSpPr>
          <p:nvPr/>
        </p:nvCxnSpPr>
        <p:spPr>
          <a:xfrm rot="5400000">
            <a:off x="2500303" y="4129875"/>
            <a:ext cx="428626" cy="2701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3" idx="2"/>
            <a:endCxn id="14" idx="0"/>
          </p:cNvCxnSpPr>
          <p:nvPr/>
        </p:nvCxnSpPr>
        <p:spPr>
          <a:xfrm rot="5400000">
            <a:off x="6049172" y="3177386"/>
            <a:ext cx="50165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4" idx="2"/>
            <a:endCxn id="21" idx="0"/>
          </p:cNvCxnSpPr>
          <p:nvPr/>
        </p:nvCxnSpPr>
        <p:spPr>
          <a:xfrm rot="5400000">
            <a:off x="6157916" y="4072736"/>
            <a:ext cx="284163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5000628" y="4214818"/>
            <a:ext cx="2598738" cy="785813"/>
          </a:xfrm>
          <a:prstGeom prst="roundRect">
            <a:avLst>
              <a:gd name="adj" fmla="val 671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Трассы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buClr>
                <a:schemeClr val="bg2"/>
              </a:buClr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(траншеи, коллекторы, </a:t>
            </a:r>
          </a:p>
          <a:p>
            <a:pPr algn="ctr">
              <a:buClr>
                <a:schemeClr val="bg2"/>
              </a:buClr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столбы, и т.д.)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1500166" y="4357694"/>
            <a:ext cx="2401888" cy="501650"/>
          </a:xfrm>
          <a:prstGeom prst="roundRect">
            <a:avLst>
              <a:gd name="adj" fmla="val 671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</a:pPr>
            <a:r>
              <a:rPr lang="ru-RU" sz="1600">
                <a:solidFill>
                  <a:schemeClr val="tx1"/>
                </a:solidFill>
                <a:cs typeface="Times New Roman" pitchFamily="18" charset="0"/>
              </a:rPr>
              <a:t>Сетевые узлы</a:t>
            </a:r>
          </a:p>
        </p:txBody>
      </p:sp>
      <p:cxnSp>
        <p:nvCxnSpPr>
          <p:cNvPr id="23" name="Прямая со стрелкой 22"/>
          <p:cNvCxnSpPr>
            <a:stCxn id="22" idx="2"/>
            <a:endCxn id="17" idx="0"/>
          </p:cNvCxnSpPr>
          <p:nvPr/>
        </p:nvCxnSpPr>
        <p:spPr>
          <a:xfrm rot="16200000" flipH="1">
            <a:off x="2394736" y="5165718"/>
            <a:ext cx="639761" cy="2701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1" idx="2"/>
            <a:endCxn id="15" idx="0"/>
          </p:cNvCxnSpPr>
          <p:nvPr/>
        </p:nvCxnSpPr>
        <p:spPr>
          <a:xfrm rot="5400000">
            <a:off x="6050760" y="5249868"/>
            <a:ext cx="498474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1" idx="1"/>
            <a:endCxn id="22" idx="3"/>
          </p:cNvCxnSpPr>
          <p:nvPr/>
        </p:nvCxnSpPr>
        <p:spPr>
          <a:xfrm rot="10800000" flipV="1">
            <a:off x="3902054" y="4607725"/>
            <a:ext cx="1098574" cy="794"/>
          </a:xfrm>
          <a:prstGeom prst="straightConnector1">
            <a:avLst/>
          </a:prstGeom>
          <a:ln cmpd="sng">
            <a:prstDash val="solid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Скругленный прямоугольник 29"/>
          <p:cNvSpPr>
            <a:spLocks noChangeArrowheads="1"/>
          </p:cNvSpPr>
          <p:nvPr/>
        </p:nvSpPr>
        <p:spPr bwMode="auto">
          <a:xfrm>
            <a:off x="1428753" y="2357443"/>
            <a:ext cx="6286500" cy="7143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  <p:sp>
        <p:nvSpPr>
          <p:cNvPr id="27" name="Скругленный прямоугольник 30"/>
          <p:cNvSpPr>
            <a:spLocks noChangeArrowheads="1"/>
          </p:cNvSpPr>
          <p:nvPr/>
        </p:nvSpPr>
        <p:spPr bwMode="auto">
          <a:xfrm>
            <a:off x="1428753" y="3214693"/>
            <a:ext cx="6286500" cy="785811"/>
          </a:xfrm>
          <a:prstGeom prst="roundRect">
            <a:avLst>
              <a:gd name="adj" fmla="val 10347"/>
            </a:avLst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  <p:sp>
        <p:nvSpPr>
          <p:cNvPr id="28" name="Скругленный прямоугольник 32"/>
          <p:cNvSpPr>
            <a:spLocks noChangeArrowheads="1"/>
          </p:cNvSpPr>
          <p:nvPr/>
        </p:nvSpPr>
        <p:spPr bwMode="auto">
          <a:xfrm>
            <a:off x="1428753" y="5286380"/>
            <a:ext cx="6286500" cy="8572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  <p:sp>
        <p:nvSpPr>
          <p:cNvPr id="29" name="Rectangle 26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858838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1430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1371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100" b="1" dirty="0" smtClean="0">
                <a:solidFill>
                  <a:schemeClr val="tx2"/>
                </a:solidFill>
              </a:rPr>
              <a:t>Представление сетей</a:t>
            </a:r>
            <a:endParaRPr lang="ru-RU" altLang="ru-RU" sz="4100" b="1" dirty="0">
              <a:solidFill>
                <a:schemeClr val="tx2"/>
              </a:solidFill>
            </a:endParaRPr>
          </a:p>
        </p:txBody>
      </p:sp>
      <p:sp>
        <p:nvSpPr>
          <p:cNvPr id="36" name="Скругленный прямоугольник 30"/>
          <p:cNvSpPr>
            <a:spLocks noChangeArrowheads="1"/>
          </p:cNvSpPr>
          <p:nvPr/>
        </p:nvSpPr>
        <p:spPr bwMode="auto">
          <a:xfrm>
            <a:off x="1428728" y="4143380"/>
            <a:ext cx="6286500" cy="1000132"/>
          </a:xfrm>
          <a:prstGeom prst="roundRect">
            <a:avLst>
              <a:gd name="adj" fmla="val 10347"/>
            </a:avLst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3"/>
          <p:cNvSpPr>
            <a:spLocks noChangeArrowheads="1"/>
          </p:cNvSpPr>
          <p:nvPr/>
        </p:nvSpPr>
        <p:spPr bwMode="auto">
          <a:xfrm>
            <a:off x="1403350" y="1489075"/>
            <a:ext cx="1368425" cy="2889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tx1"/>
                </a:solidFill>
              </a:rPr>
              <a:t>Наземный</a:t>
            </a:r>
          </a:p>
        </p:txBody>
      </p:sp>
      <p:sp>
        <p:nvSpPr>
          <p:cNvPr id="17411" name="AutoShape 13"/>
          <p:cNvSpPr>
            <a:spLocks noChangeArrowheads="1"/>
          </p:cNvSpPr>
          <p:nvPr/>
        </p:nvSpPr>
        <p:spPr bwMode="auto">
          <a:xfrm>
            <a:off x="3563938" y="1484313"/>
            <a:ext cx="1512887" cy="2889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tx1"/>
                </a:solidFill>
              </a:rPr>
              <a:t>Подземный</a:t>
            </a:r>
          </a:p>
        </p:txBody>
      </p:sp>
      <p:sp>
        <p:nvSpPr>
          <p:cNvPr id="17412" name="AutoShape 13"/>
          <p:cNvSpPr>
            <a:spLocks noChangeArrowheads="1"/>
          </p:cNvSpPr>
          <p:nvPr/>
        </p:nvSpPr>
        <p:spPr bwMode="auto">
          <a:xfrm>
            <a:off x="6011863" y="1489075"/>
            <a:ext cx="2089150" cy="28733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tx1"/>
                </a:solidFill>
              </a:rPr>
              <a:t>Надземный</a:t>
            </a:r>
          </a:p>
        </p:txBody>
      </p:sp>
      <p:sp>
        <p:nvSpPr>
          <p:cNvPr id="17413" name="AutoShape 13"/>
          <p:cNvSpPr>
            <a:spLocks noChangeArrowheads="1"/>
          </p:cNvSpPr>
          <p:nvPr/>
        </p:nvSpPr>
        <p:spPr bwMode="auto">
          <a:xfrm>
            <a:off x="971550" y="1920875"/>
            <a:ext cx="2297113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chemeClr val="tx1"/>
                </a:solidFill>
              </a:rPr>
              <a:t>Железные и </a:t>
            </a:r>
          </a:p>
          <a:p>
            <a:r>
              <a:rPr lang="ru-RU" sz="2400">
                <a:solidFill>
                  <a:schemeClr val="tx1"/>
                </a:solidFill>
              </a:rPr>
              <a:t>автомобильные</a:t>
            </a:r>
          </a:p>
          <a:p>
            <a:r>
              <a:rPr lang="ru-RU" sz="2400">
                <a:solidFill>
                  <a:schemeClr val="tx1"/>
                </a:solidFill>
              </a:rPr>
              <a:t>дороги, каналы</a:t>
            </a:r>
          </a:p>
        </p:txBody>
      </p:sp>
      <p:sp>
        <p:nvSpPr>
          <p:cNvPr id="17414" name="AutoShape 13"/>
          <p:cNvSpPr>
            <a:spLocks noChangeArrowheads="1"/>
          </p:cNvSpPr>
          <p:nvPr/>
        </p:nvSpPr>
        <p:spPr bwMode="auto">
          <a:xfrm>
            <a:off x="3348038" y="1920875"/>
            <a:ext cx="2160587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chemeClr val="tx1"/>
                </a:solidFill>
              </a:rPr>
              <a:t>Трубопроводы, </a:t>
            </a:r>
          </a:p>
          <a:p>
            <a:r>
              <a:rPr lang="ru-RU" sz="2400">
                <a:solidFill>
                  <a:schemeClr val="tx1"/>
                </a:solidFill>
              </a:rPr>
              <a:t>кабели, </a:t>
            </a:r>
          </a:p>
          <a:p>
            <a:r>
              <a:rPr lang="ru-RU" sz="2400">
                <a:solidFill>
                  <a:schemeClr val="tx1"/>
                </a:solidFill>
              </a:rPr>
              <a:t>ЛЭП, ЛЭС</a:t>
            </a:r>
          </a:p>
        </p:txBody>
      </p:sp>
      <p:sp>
        <p:nvSpPr>
          <p:cNvPr id="17415" name="AutoShape 13"/>
          <p:cNvSpPr>
            <a:spLocks noChangeArrowheads="1"/>
          </p:cNvSpPr>
          <p:nvPr/>
        </p:nvSpPr>
        <p:spPr bwMode="auto">
          <a:xfrm>
            <a:off x="5651500" y="1920875"/>
            <a:ext cx="2952750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chemeClr val="tx1"/>
                </a:solidFill>
              </a:rPr>
              <a:t>Радиорелейные </a:t>
            </a:r>
          </a:p>
          <a:p>
            <a:r>
              <a:rPr lang="ru-RU" sz="2400">
                <a:solidFill>
                  <a:schemeClr val="tx1"/>
                </a:solidFill>
              </a:rPr>
              <a:t>линии, воздушные </a:t>
            </a:r>
          </a:p>
          <a:p>
            <a:r>
              <a:rPr lang="ru-RU" sz="2400">
                <a:solidFill>
                  <a:schemeClr val="tx1"/>
                </a:solidFill>
              </a:rPr>
              <a:t>ЛЭП, ЛЭС</a:t>
            </a: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684213" y="1344613"/>
            <a:ext cx="8135937" cy="2160587"/>
          </a:xfrm>
          <a:prstGeom prst="roundRect">
            <a:avLst>
              <a:gd name="adj" fmla="val 1437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7417" name="Line 29"/>
          <p:cNvSpPr>
            <a:spLocks noChangeShapeType="1"/>
          </p:cNvSpPr>
          <p:nvPr/>
        </p:nvSpPr>
        <p:spPr bwMode="auto">
          <a:xfrm>
            <a:off x="2051050" y="17764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30"/>
          <p:cNvSpPr>
            <a:spLocks noChangeShapeType="1"/>
          </p:cNvSpPr>
          <p:nvPr/>
        </p:nvSpPr>
        <p:spPr bwMode="auto">
          <a:xfrm>
            <a:off x="4211638" y="17764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31"/>
          <p:cNvSpPr>
            <a:spLocks noChangeShapeType="1"/>
          </p:cNvSpPr>
          <p:nvPr/>
        </p:nvSpPr>
        <p:spPr bwMode="auto">
          <a:xfrm>
            <a:off x="7019925" y="17764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Прямоугольник 15"/>
          <p:cNvSpPr>
            <a:spLocks noChangeArrowheads="1"/>
          </p:cNvSpPr>
          <p:nvPr/>
        </p:nvSpPr>
        <p:spPr bwMode="auto">
          <a:xfrm>
            <a:off x="684213" y="3644900"/>
            <a:ext cx="81359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</a:rPr>
              <a:t>Y</a:t>
            </a:r>
            <a:r>
              <a:rPr lang="ru-RU" sz="2000" dirty="0">
                <a:solidFill>
                  <a:schemeClr val="tx1"/>
                </a:solidFill>
              </a:rPr>
              <a:t>1, </a:t>
            </a:r>
            <a:r>
              <a:rPr lang="en-US" sz="2000" dirty="0">
                <a:solidFill>
                  <a:schemeClr val="tx1"/>
                </a:solidFill>
              </a:rPr>
              <a:t>Y</a:t>
            </a:r>
            <a:r>
              <a:rPr lang="ru-RU" sz="2000" dirty="0">
                <a:solidFill>
                  <a:schemeClr val="tx1"/>
                </a:solidFill>
              </a:rPr>
              <a:t>2, </a:t>
            </a:r>
            <a:r>
              <a:rPr lang="en-US" sz="2000" dirty="0">
                <a:solidFill>
                  <a:schemeClr val="tx1"/>
                </a:solidFill>
              </a:rPr>
              <a:t>Y</a:t>
            </a:r>
            <a:r>
              <a:rPr lang="ru-RU" sz="2000" dirty="0">
                <a:solidFill>
                  <a:schemeClr val="tx1"/>
                </a:solidFill>
              </a:rPr>
              <a:t>3) - группы способов: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Y</a:t>
            </a:r>
            <a:r>
              <a:rPr lang="ru-RU" sz="2000" dirty="0">
                <a:solidFill>
                  <a:schemeClr val="tx1"/>
                </a:solidFill>
              </a:rPr>
              <a:t>1 – наземные коммуникации; </a:t>
            </a:r>
            <a:r>
              <a:rPr lang="en-US" sz="2000" dirty="0">
                <a:solidFill>
                  <a:schemeClr val="tx1"/>
                </a:solidFill>
              </a:rPr>
              <a:t>Y</a:t>
            </a:r>
            <a:r>
              <a:rPr lang="ru-RU" sz="2000" dirty="0">
                <a:solidFill>
                  <a:schemeClr val="tx1"/>
                </a:solidFill>
              </a:rPr>
              <a:t>1 = {</a:t>
            </a:r>
            <a:r>
              <a:rPr lang="en-US" sz="2000" dirty="0">
                <a:solidFill>
                  <a:schemeClr val="tx1"/>
                </a:solidFill>
              </a:rPr>
              <a:t>X</a:t>
            </a:r>
            <a:r>
              <a:rPr lang="ru-RU" sz="2000" dirty="0">
                <a:solidFill>
                  <a:schemeClr val="tx1"/>
                </a:solidFill>
              </a:rPr>
              <a:t>1, </a:t>
            </a:r>
            <a:r>
              <a:rPr lang="en-US" sz="2000" dirty="0">
                <a:solidFill>
                  <a:schemeClr val="tx1"/>
                </a:solidFill>
              </a:rPr>
              <a:t>X</a:t>
            </a:r>
            <a:r>
              <a:rPr lang="ru-RU" sz="2000" dirty="0">
                <a:solidFill>
                  <a:schemeClr val="tx1"/>
                </a:solidFill>
              </a:rPr>
              <a:t>2}, где Х1 – построение трассы, Х2 – прокладка коммуникаций.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Y</a:t>
            </a:r>
            <a:r>
              <a:rPr lang="ru-RU" sz="2000" dirty="0">
                <a:solidFill>
                  <a:schemeClr val="tx1"/>
                </a:solidFill>
              </a:rPr>
              <a:t>2 – подземные коммуникации; </a:t>
            </a:r>
            <a:r>
              <a:rPr lang="en-US" sz="2000" dirty="0">
                <a:solidFill>
                  <a:schemeClr val="tx1"/>
                </a:solidFill>
              </a:rPr>
              <a:t>Y</a:t>
            </a:r>
            <a:r>
              <a:rPr lang="ru-RU" sz="2000" dirty="0">
                <a:solidFill>
                  <a:schemeClr val="tx1"/>
                </a:solidFill>
              </a:rPr>
              <a:t>2 = {</a:t>
            </a:r>
            <a:r>
              <a:rPr lang="en-US" sz="2000" dirty="0">
                <a:solidFill>
                  <a:schemeClr val="tx1"/>
                </a:solidFill>
              </a:rPr>
              <a:t>Z</a:t>
            </a:r>
            <a:r>
              <a:rPr lang="ru-RU" sz="2000" dirty="0">
                <a:solidFill>
                  <a:schemeClr val="tx1"/>
                </a:solidFill>
              </a:rPr>
              <a:t>1, </a:t>
            </a:r>
            <a:r>
              <a:rPr lang="en-US" sz="2000" dirty="0">
                <a:solidFill>
                  <a:schemeClr val="tx1"/>
                </a:solidFill>
              </a:rPr>
              <a:t>Z</a:t>
            </a:r>
            <a:r>
              <a:rPr lang="ru-RU" sz="2000" dirty="0">
                <a:solidFill>
                  <a:schemeClr val="tx1"/>
                </a:solidFill>
              </a:rPr>
              <a:t>2, </a:t>
            </a:r>
            <a:r>
              <a:rPr lang="en-US" sz="2000" dirty="0">
                <a:solidFill>
                  <a:schemeClr val="tx1"/>
                </a:solidFill>
              </a:rPr>
              <a:t>Z</a:t>
            </a:r>
            <a:r>
              <a:rPr lang="ru-RU" sz="2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}</a:t>
            </a:r>
            <a:r>
              <a:rPr lang="ru-RU" sz="2000" dirty="0">
                <a:solidFill>
                  <a:schemeClr val="tx1"/>
                </a:solidFill>
              </a:rPr>
              <a:t>,  где  </a:t>
            </a:r>
            <a:r>
              <a:rPr lang="en-US" sz="2000" dirty="0">
                <a:solidFill>
                  <a:schemeClr val="tx1"/>
                </a:solidFill>
              </a:rPr>
              <a:t>Z</a:t>
            </a:r>
            <a:r>
              <a:rPr lang="ru-RU" sz="2000" dirty="0">
                <a:solidFill>
                  <a:schemeClr val="tx1"/>
                </a:solidFill>
              </a:rPr>
              <a:t>1</a:t>
            </a:r>
            <a:r>
              <a:rPr lang="en-US" sz="2000" dirty="0">
                <a:solidFill>
                  <a:schemeClr val="tx1"/>
                </a:solidFill>
              </a:rPr>
              <a:t>-</a:t>
            </a:r>
            <a:r>
              <a:rPr lang="ru-RU" sz="2000" dirty="0">
                <a:solidFill>
                  <a:schemeClr val="tx1"/>
                </a:solidFill>
              </a:rPr>
              <a:t>разрытие траншеи, </a:t>
            </a:r>
            <a:r>
              <a:rPr lang="en-US" sz="2000" dirty="0">
                <a:solidFill>
                  <a:schemeClr val="tx1"/>
                </a:solidFill>
              </a:rPr>
              <a:t>Z</a:t>
            </a:r>
            <a:r>
              <a:rPr lang="ru-RU" sz="2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-</a:t>
            </a:r>
            <a:r>
              <a:rPr lang="ru-RU" sz="2000" dirty="0">
                <a:solidFill>
                  <a:schemeClr val="tx1"/>
                </a:solidFill>
              </a:rPr>
              <a:t>прокладка коммуникаций</a:t>
            </a:r>
            <a:r>
              <a:rPr lang="en-US" sz="2000" dirty="0">
                <a:solidFill>
                  <a:schemeClr val="tx1"/>
                </a:solidFill>
              </a:rPr>
              <a:t>, Z</a:t>
            </a:r>
            <a:r>
              <a:rPr lang="ru-RU" sz="2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-</a:t>
            </a:r>
            <a:r>
              <a:rPr lang="ru-RU" sz="2000" dirty="0">
                <a:solidFill>
                  <a:schemeClr val="tx1"/>
                </a:solidFill>
              </a:rPr>
              <a:t> наполнение и уплотнение коммуникаций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Y3 – </a:t>
            </a:r>
            <a:r>
              <a:rPr lang="ru-RU" sz="2000" dirty="0">
                <a:solidFill>
                  <a:schemeClr val="tx1"/>
                </a:solidFill>
              </a:rPr>
              <a:t>надземный; </a:t>
            </a:r>
            <a:r>
              <a:rPr lang="en-US" sz="2000" dirty="0">
                <a:solidFill>
                  <a:schemeClr val="tx1"/>
                </a:solidFill>
              </a:rPr>
              <a:t>Y</a:t>
            </a:r>
            <a:r>
              <a:rPr lang="ru-RU" sz="2000" dirty="0">
                <a:solidFill>
                  <a:schemeClr val="tx1"/>
                </a:solidFill>
              </a:rPr>
              <a:t>3 = {</a:t>
            </a:r>
            <a:r>
              <a:rPr lang="en-US" sz="2000" dirty="0">
                <a:solidFill>
                  <a:schemeClr val="tx1"/>
                </a:solidFill>
              </a:rPr>
              <a:t>W</a:t>
            </a:r>
            <a:r>
              <a:rPr lang="ru-RU" sz="2000" dirty="0">
                <a:solidFill>
                  <a:schemeClr val="tx1"/>
                </a:solidFill>
              </a:rPr>
              <a:t>1, </a:t>
            </a:r>
            <a:r>
              <a:rPr lang="en-US" sz="2000" dirty="0">
                <a:solidFill>
                  <a:schemeClr val="tx1"/>
                </a:solidFill>
              </a:rPr>
              <a:t>W</a:t>
            </a:r>
            <a:r>
              <a:rPr lang="ru-RU" sz="2000" dirty="0">
                <a:solidFill>
                  <a:schemeClr val="tx1"/>
                </a:solidFill>
              </a:rPr>
              <a:t>2}, где </a:t>
            </a:r>
            <a:r>
              <a:rPr lang="en-US" sz="2000" dirty="0">
                <a:solidFill>
                  <a:schemeClr val="tx1"/>
                </a:solidFill>
              </a:rPr>
              <a:t>W</a:t>
            </a:r>
            <a:r>
              <a:rPr lang="ru-RU" sz="2000" dirty="0">
                <a:solidFill>
                  <a:schemeClr val="tx1"/>
                </a:solidFill>
              </a:rPr>
              <a:t>1 – построение опор, 2 </a:t>
            </a:r>
            <a:r>
              <a:rPr lang="en-US" sz="2000" dirty="0">
                <a:solidFill>
                  <a:schemeClr val="tx1"/>
                </a:solidFill>
              </a:rPr>
              <a:t>W</a:t>
            </a:r>
            <a:r>
              <a:rPr lang="ru-RU" sz="2000" dirty="0">
                <a:solidFill>
                  <a:schemeClr val="tx1"/>
                </a:solidFill>
              </a:rPr>
              <a:t>2– монтаж коммуникаций.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421" name="Rectangle 24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</a:pPr>
            <a:r>
              <a:rPr lang="ru-RU" sz="4100" b="1">
                <a:solidFill>
                  <a:schemeClr val="tx2"/>
                </a:solidFill>
                <a:latin typeface="Lucida Sans Unicode" pitchFamily="34" charset="0"/>
              </a:rPr>
              <a:t>Способы прокладки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36345</TotalTime>
  <Words>3379</Words>
  <Application>Microsoft Office PowerPoint</Application>
  <PresentationFormat>Экран (4:3)</PresentationFormat>
  <Paragraphs>383</Paragraphs>
  <Slides>36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50" baseType="lpstr">
      <vt:lpstr>Arial</vt:lpstr>
      <vt:lpstr>Calibri</vt:lpstr>
      <vt:lpstr>DejaVu Sans</vt:lpstr>
      <vt:lpstr>Lucida Sans Unicode</vt:lpstr>
      <vt:lpstr>Symbol</vt:lpstr>
      <vt:lpstr>Tahoma</vt:lpstr>
      <vt:lpstr>Times New Roman</vt:lpstr>
      <vt:lpstr>TimesNewRomanPSMT</vt:lpstr>
      <vt:lpstr>Verdana</vt:lpstr>
      <vt:lpstr>Wingdings</vt:lpstr>
      <vt:lpstr>Wingdings 2</vt:lpstr>
      <vt:lpstr>Wingdings 3</vt:lpstr>
      <vt:lpstr>Открытая</vt:lpstr>
      <vt:lpstr>Формула</vt:lpstr>
      <vt:lpstr>Институт вычислительной  математики  и математической  геофизики СО РАН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Нестационарная гиперсеть</dc:title>
  <dc:creator>Artem</dc:creator>
  <cp:lastModifiedBy>conf</cp:lastModifiedBy>
  <cp:revision>2303</cp:revision>
  <cp:lastPrinted>1601-01-01T00:00:00Z</cp:lastPrinted>
  <dcterms:created xsi:type="dcterms:W3CDTF">2004-03-12T08:58:12Z</dcterms:created>
  <dcterms:modified xsi:type="dcterms:W3CDTF">2017-09-20T06:32:59Z</dcterms:modified>
</cp:coreProperties>
</file>