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1"/>
  </p:sldMasterIdLst>
  <p:notesMasterIdLst>
    <p:notesMasterId r:id="rId24"/>
  </p:notesMasterIdLst>
  <p:sldIdLst>
    <p:sldId id="257" r:id="rId2"/>
    <p:sldId id="278" r:id="rId3"/>
    <p:sldId id="258" r:id="rId4"/>
    <p:sldId id="272" r:id="rId5"/>
    <p:sldId id="284" r:id="rId6"/>
    <p:sldId id="285" r:id="rId7"/>
    <p:sldId id="287" r:id="rId8"/>
    <p:sldId id="286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0" autoAdjust="0"/>
    <p:restoredTop sz="94537" autoAdjust="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76F3D-5ECD-4995-AE74-D24350CBB52A}" type="datetimeFigureOut">
              <a:rPr lang="ru-RU" smtClean="0"/>
              <a:pPr/>
              <a:t>04.07.2019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3E948-A176-4FBF-902F-B14B25FD97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453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027C8EA6-5948-4628-A493-654E737F8747}" type="datetime1">
              <a:rPr lang="ru-RU" smtClean="0"/>
              <a:pPr/>
              <a:t>04.07.2019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079D815-5A85-40E2-B638-33044510FD5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66924-DF5F-4C41-9D16-097F83F2DA0D}" type="datetime1">
              <a:rPr lang="ru-RU" smtClean="0"/>
              <a:pPr/>
              <a:t>04.07.2019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D815-5A85-40E2-B638-33044510FD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BB009-CA48-4F8D-ACA1-4452131B27E3}" type="datetime1">
              <a:rPr lang="ru-RU" smtClean="0"/>
              <a:pPr/>
              <a:t>04.07.2019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D815-5A85-40E2-B638-33044510FD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7467600" cy="566936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E91DB0B-072E-4F2E-B176-98B7EC3C5884}" type="datetime1">
              <a:rPr lang="ru-RU" smtClean="0"/>
              <a:pPr/>
              <a:t>04.07.2019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079D815-5A85-40E2-B638-33044510FD5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9F523C12-2A8A-41AE-BE0D-24B21AC3B01A}" type="datetime1">
              <a:rPr lang="ru-RU" smtClean="0"/>
              <a:pPr/>
              <a:t>04.07.2019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079D815-5A85-40E2-B638-33044510FD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7EA77-A4D5-461C-950C-C52976162C77}" type="datetime1">
              <a:rPr lang="ru-RU" smtClean="0"/>
              <a:pPr/>
              <a:t>04.07.2019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D815-5A85-40E2-B638-33044510FD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27947-6B2D-4ACF-B09E-140DA164B861}" type="datetime1">
              <a:rPr lang="ru-RU" smtClean="0"/>
              <a:pPr/>
              <a:t>04.07.2019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D815-5A85-40E2-B638-33044510FD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597D751-AAAD-4338-B7F2-1087AE081A4E}" type="datetime1">
              <a:rPr lang="ru-RU" smtClean="0"/>
              <a:pPr/>
              <a:t>04.07.2019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079D815-5A85-40E2-B638-33044510FD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A21AB-805A-4F87-A388-1F0E0A92FD40}" type="datetime1">
              <a:rPr lang="ru-RU" smtClean="0"/>
              <a:pPr/>
              <a:t>04.07.2019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D815-5A85-40E2-B638-33044510FD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CC3ACA1-AE4A-4BFF-8FA9-602469D99F86}" type="datetime1">
              <a:rPr lang="ru-RU" smtClean="0"/>
              <a:pPr/>
              <a:t>04.07.2019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079D815-5A85-40E2-B638-33044510FD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584C9CD-02F1-43ED-A08B-CC3A0C53B176}" type="datetime1">
              <a:rPr lang="ru-RU" smtClean="0"/>
              <a:pPr/>
              <a:t>04.07.2019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079D815-5A85-40E2-B638-33044510FD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25760"/>
            <a:ext cx="7467600" cy="638944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483AE4C-03F3-4452-BAB3-6B30605AFC63}" type="datetime1">
              <a:rPr lang="ru-RU" smtClean="0"/>
              <a:pPr/>
              <a:t>04.07.2019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547432" y="68774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520000" y="87824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079D815-5A85-40E2-B638-33044510FD5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3.png"/><Relationship Id="rId4" Type="http://schemas.openxmlformats.org/officeDocument/2006/relationships/image" Target="../media/image42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6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24447" y="2492896"/>
            <a:ext cx="7056784" cy="1614486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Investigations of seismic emission and shut-in pressure behavior during micro-hydraulic fracturing of </a:t>
            </a:r>
            <a:r>
              <a:rPr lang="en-US" sz="2800" dirty="0" err="1"/>
              <a:t>plexiglass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7704" y="5949280"/>
            <a:ext cx="6520238" cy="768148"/>
          </a:xfrm>
        </p:spPr>
        <p:txBody>
          <a:bodyPr>
            <a:normAutofit/>
          </a:bodyPr>
          <a:lstStyle/>
          <a:p>
            <a:pPr algn="ctr"/>
            <a:r>
              <a:rPr lang="en-US" sz="2000" b="0" dirty="0" smtClean="0">
                <a:solidFill>
                  <a:schemeClr val="tx1"/>
                </a:solidFill>
              </a:rPr>
              <a:t>Novosibirsk</a:t>
            </a:r>
            <a:endParaRPr lang="ru-RU" sz="1900" b="0" dirty="0" smtClean="0">
              <a:solidFill>
                <a:schemeClr val="tx1"/>
              </a:solidFill>
            </a:endParaRPr>
          </a:p>
          <a:p>
            <a:pPr algn="ctr"/>
            <a:r>
              <a:rPr lang="ru-RU" sz="1900" b="0" dirty="0" smtClean="0">
                <a:solidFill>
                  <a:schemeClr val="tx1"/>
                </a:solidFill>
              </a:rPr>
              <a:t>201</a:t>
            </a:r>
            <a:r>
              <a:rPr lang="en-US" sz="1900" b="0" dirty="0" smtClean="0">
                <a:solidFill>
                  <a:schemeClr val="tx1"/>
                </a:solidFill>
              </a:rPr>
              <a:t>9</a:t>
            </a:r>
            <a:endParaRPr lang="ru-RU" sz="1900" b="0" dirty="0">
              <a:solidFill>
                <a:schemeClr val="tx1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835696" y="357166"/>
            <a:ext cx="6237336" cy="175260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Institute of Mining SB RAS</a:t>
            </a:r>
            <a:endParaRPr kumimoji="0" lang="ru-RU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Novosibirsk, Russia</a:t>
            </a:r>
            <a:endParaRPr kumimoji="0" lang="ru-RU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lang="ru-RU" sz="2400" baseline="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lang="en-US" sz="2000" u="sng" baseline="0" dirty="0" err="1" smtClean="0"/>
              <a:t>Patutin</a:t>
            </a:r>
            <a:r>
              <a:rPr lang="en-US" sz="2000" u="sng" baseline="0" dirty="0" smtClean="0"/>
              <a:t> A.V.</a:t>
            </a:r>
            <a:r>
              <a:rPr lang="ru-RU" sz="2000" dirty="0" smtClean="0"/>
              <a:t>, </a:t>
            </a:r>
            <a:r>
              <a:rPr lang="en-US" sz="2000" dirty="0" err="1" smtClean="0"/>
              <a:t>Rybalkin</a:t>
            </a:r>
            <a:r>
              <a:rPr lang="en-US" sz="2000" dirty="0" smtClean="0"/>
              <a:t> L.A., </a:t>
            </a:r>
            <a:r>
              <a:rPr lang="en-US" sz="2000" dirty="0" err="1" smtClean="0"/>
              <a:t>Serdyukov</a:t>
            </a:r>
            <a:r>
              <a:rPr lang="en-US" sz="2000" dirty="0" smtClean="0"/>
              <a:t> S.V.</a:t>
            </a:r>
            <a:endParaRPr lang="ru-RU" sz="2000" dirty="0" smtClean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 descr="Рисунок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15338" y="188640"/>
            <a:ext cx="714380" cy="714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566936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Seismic emission and its relation to HF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Номер слайда 3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079D815-5A85-40E2-B638-33044510FD53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Содержимое 4"/>
          <p:cNvSpPr txBox="1">
            <a:spLocks/>
          </p:cNvSpPr>
          <p:nvPr/>
        </p:nvSpPr>
        <p:spPr>
          <a:xfrm>
            <a:off x="5580112" y="982051"/>
            <a:ext cx="3168353" cy="25189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1 –  </a:t>
            </a:r>
            <a:r>
              <a:rPr lang="en-US" sz="1600" dirty="0">
                <a:solidFill>
                  <a:schemeClr val="tx1"/>
                </a:solidFill>
              </a:rPr>
              <a:t>short </a:t>
            </a:r>
            <a:r>
              <a:rPr lang="en-US" sz="1600" dirty="0" smtClean="0">
                <a:solidFill>
                  <a:schemeClr val="tx1"/>
                </a:solidFill>
              </a:rPr>
              <a:t>(80-100 </a:t>
            </a:r>
            <a:r>
              <a:rPr lang="en-US" sz="1600" dirty="0" err="1">
                <a:solidFill>
                  <a:schemeClr val="tx1"/>
                </a:solidFill>
              </a:rPr>
              <a:t>ms</a:t>
            </a:r>
            <a:r>
              <a:rPr lang="en-US" sz="1600" dirty="0">
                <a:solidFill>
                  <a:schemeClr val="tx1"/>
                </a:solidFill>
              </a:rPr>
              <a:t>) “high-frequency” (HF) pulse in the phase of rapid crack growth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>
                <a:solidFill>
                  <a:schemeClr val="tx1"/>
                </a:solidFill>
              </a:rPr>
              <a:t>2 –</a:t>
            </a:r>
            <a:r>
              <a:rPr lang="en-US" sz="1600" dirty="0" smtClean="0">
                <a:solidFill>
                  <a:schemeClr val="tx1"/>
                </a:solidFill>
              </a:rPr>
              <a:t> long (10-12 </a:t>
            </a:r>
            <a:r>
              <a:rPr lang="en-US" sz="1600" dirty="0">
                <a:solidFill>
                  <a:schemeClr val="tx1"/>
                </a:solidFill>
              </a:rPr>
              <a:t>periods) "low-frequency" (LF) pulse in the form of a damped sinusoid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>
                <a:solidFill>
                  <a:schemeClr val="tx1"/>
                </a:solidFill>
              </a:rPr>
              <a:t>3 –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pressure </a:t>
            </a:r>
            <a:r>
              <a:rPr lang="en-US" sz="1600" dirty="0" smtClean="0">
                <a:solidFill>
                  <a:schemeClr val="tx1"/>
                </a:solidFill>
              </a:rPr>
              <a:t>increase at </a:t>
            </a:r>
            <a:r>
              <a:rPr lang="en-US" sz="1600" dirty="0">
                <a:solidFill>
                  <a:schemeClr val="tx1"/>
                </a:solidFill>
              </a:rPr>
              <a:t>the end after a sharp drop</a:t>
            </a:r>
            <a:endParaRPr lang="ru-RU" sz="1600" dirty="0" smtClean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5701" y="4339200"/>
            <a:ext cx="4466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Working fluid pressure and seismic emission</a:t>
            </a:r>
            <a:endParaRPr lang="ru-RU" sz="1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49" y="980728"/>
            <a:ext cx="4919807" cy="33768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80946" y="1289464"/>
            <a:ext cx="8966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i="1" dirty="0">
              <a:latin typeface="Times New Roman"/>
              <a:cs typeface="Times New Roman"/>
            </a:endParaRPr>
          </a:p>
          <a:p>
            <a:pPr algn="ctr"/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56882" y="2420866"/>
            <a:ext cx="790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latin typeface="Times New Roman"/>
                <a:cs typeface="Times New Roman"/>
              </a:rPr>
              <a:t>P</a:t>
            </a:r>
            <a:r>
              <a:rPr lang="en-US" sz="1200" dirty="0" smtClean="0">
                <a:latin typeface="Times New Roman"/>
                <a:cs typeface="Times New Roman"/>
              </a:rPr>
              <a:t>, bar</a:t>
            </a:r>
            <a:endParaRPr lang="ru-RU" sz="1200" baseline="300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4547099" y="2441578"/>
            <a:ext cx="790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latin typeface="Times New Roman"/>
                <a:cs typeface="Times New Roman"/>
              </a:rPr>
              <a:t>E</a:t>
            </a:r>
            <a:r>
              <a:rPr lang="en-US" sz="1200" baseline="-25000" dirty="0" smtClean="0">
                <a:latin typeface="Times New Roman"/>
                <a:cs typeface="Times New Roman"/>
              </a:rPr>
              <a:t>out</a:t>
            </a:r>
            <a:r>
              <a:rPr lang="en-US" sz="1200" dirty="0" smtClean="0">
                <a:latin typeface="Times New Roman"/>
                <a:cs typeface="Times New Roman"/>
              </a:rPr>
              <a:t>, V</a:t>
            </a:r>
            <a:endParaRPr lang="ru-RU" sz="1200" baseline="30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32" y="1340768"/>
            <a:ext cx="576064" cy="43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843808" y="4077072"/>
            <a:ext cx="790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latin typeface="Times New Roman"/>
                <a:cs typeface="Times New Roman"/>
              </a:rPr>
              <a:t>t</a:t>
            </a:r>
            <a:r>
              <a:rPr lang="en-US" sz="1200" dirty="0" smtClean="0">
                <a:latin typeface="Times New Roman"/>
                <a:cs typeface="Times New Roman"/>
              </a:rPr>
              <a:t>, s</a:t>
            </a:r>
            <a:endParaRPr lang="ru-RU" sz="1200" baseline="30000" dirty="0"/>
          </a:p>
        </p:txBody>
      </p:sp>
      <p:sp>
        <p:nvSpPr>
          <p:cNvPr id="15" name="Содержимое 4"/>
          <p:cNvSpPr txBox="1">
            <a:spLocks/>
          </p:cNvSpPr>
          <p:nvPr/>
        </p:nvSpPr>
        <p:spPr>
          <a:xfrm>
            <a:off x="251520" y="4941168"/>
            <a:ext cx="4999372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800" dirty="0">
                <a:solidFill>
                  <a:schemeClr val="tx1"/>
                </a:solidFill>
              </a:rPr>
              <a:t>Almost all seismic energy is concentrated in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LF pulse. It </a:t>
            </a:r>
            <a:r>
              <a:rPr lang="en-US" sz="1800" dirty="0">
                <a:solidFill>
                  <a:schemeClr val="tx1"/>
                </a:solidFill>
              </a:rPr>
              <a:t>occurs after the phase of rapid crack growth.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98652" y="3978493"/>
            <a:ext cx="122413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1200" baseline="300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5536679" y="3844763"/>
            <a:ext cx="3013627" cy="2760209"/>
            <a:chOff x="5708760" y="3693127"/>
            <a:chExt cx="3013627" cy="2760209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08760" y="3693127"/>
              <a:ext cx="3013627" cy="276020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 rot="16200000">
              <a:off x="5504551" y="4986707"/>
              <a:ext cx="7906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smtClean="0">
                  <a:latin typeface="Times New Roman"/>
                  <a:cs typeface="Times New Roman"/>
                </a:rPr>
                <a:t>U</a:t>
              </a:r>
              <a:r>
                <a:rPr lang="en-US" sz="1200" dirty="0" smtClean="0">
                  <a:latin typeface="Times New Roman"/>
                  <a:cs typeface="Times New Roman"/>
                </a:rPr>
                <a:t>, V</a:t>
              </a:r>
              <a:endParaRPr lang="ru-RU" sz="1200" baseline="30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32353" y="5889525"/>
              <a:ext cx="42569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i="1" dirty="0" smtClean="0">
                  <a:latin typeface="Times New Roman"/>
                  <a:cs typeface="Times New Roman"/>
                </a:rPr>
                <a:t>f</a:t>
              </a:r>
              <a:r>
                <a:rPr lang="en-US" sz="900" dirty="0" smtClean="0">
                  <a:latin typeface="Times New Roman"/>
                  <a:cs typeface="Times New Roman"/>
                </a:rPr>
                <a:t>, Hz</a:t>
              </a:r>
              <a:endParaRPr lang="ru-RU" sz="900" baseline="30000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491624" y="3982682"/>
            <a:ext cx="136864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1200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5696062" y="3921409"/>
            <a:ext cx="2825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Signal spectrum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60699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566936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Номер слайда 3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079D815-5A85-40E2-B638-33044510FD53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65" y="1334054"/>
            <a:ext cx="4315147" cy="24585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60" y="1198424"/>
            <a:ext cx="4687129" cy="539892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82" y="4142366"/>
            <a:ext cx="4178794" cy="24549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08780" y="1046022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Longitudinal fracturing</a:t>
            </a:r>
            <a:endParaRPr lang="ru-RU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308780" y="3854334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Transverse fracturing</a:t>
            </a:r>
            <a:endParaRPr lang="ru-RU" sz="1400" b="1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158093" y="2414228"/>
            <a:ext cx="7906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 smtClean="0">
                <a:latin typeface="Times New Roman"/>
                <a:cs typeface="Times New Roman"/>
              </a:rPr>
              <a:t>P</a:t>
            </a:r>
            <a:r>
              <a:rPr lang="en-US" sz="900" dirty="0" smtClean="0">
                <a:latin typeface="Times New Roman"/>
                <a:cs typeface="Times New Roman"/>
              </a:rPr>
              <a:t>, bar</a:t>
            </a:r>
            <a:endParaRPr lang="ru-RU" sz="900" baseline="30000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-147774" y="5150532"/>
            <a:ext cx="7906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 smtClean="0">
                <a:latin typeface="Times New Roman"/>
                <a:cs typeface="Times New Roman"/>
              </a:rPr>
              <a:t>P</a:t>
            </a:r>
            <a:r>
              <a:rPr lang="en-US" sz="900" dirty="0" smtClean="0">
                <a:latin typeface="Times New Roman"/>
                <a:cs typeface="Times New Roman"/>
              </a:rPr>
              <a:t>, bar</a:t>
            </a:r>
            <a:endParaRPr lang="ru-RU" sz="900" baseline="30000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4079013" y="2339614"/>
            <a:ext cx="52414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 smtClean="0">
                <a:latin typeface="Times New Roman"/>
                <a:cs typeface="Times New Roman"/>
              </a:rPr>
              <a:t>E</a:t>
            </a:r>
            <a:r>
              <a:rPr lang="en-US" sz="900" baseline="-25000" dirty="0" smtClean="0">
                <a:latin typeface="Times New Roman"/>
                <a:cs typeface="Times New Roman"/>
              </a:rPr>
              <a:t>out</a:t>
            </a:r>
            <a:r>
              <a:rPr lang="en-US" sz="900" dirty="0" smtClean="0">
                <a:latin typeface="Times New Roman"/>
                <a:cs typeface="Times New Roman"/>
              </a:rPr>
              <a:t>, V</a:t>
            </a:r>
            <a:endParaRPr lang="ru-RU" sz="900" baseline="30000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4273319" y="2367436"/>
            <a:ext cx="59615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 smtClean="0">
                <a:latin typeface="Times New Roman"/>
                <a:cs typeface="Times New Roman"/>
              </a:rPr>
              <a:t>U</a:t>
            </a:r>
            <a:r>
              <a:rPr lang="en-US" sz="900" dirty="0" smtClean="0">
                <a:latin typeface="Times New Roman"/>
                <a:cs typeface="Times New Roman"/>
              </a:rPr>
              <a:t>, V</a:t>
            </a:r>
            <a:endParaRPr lang="ru-RU" sz="900" baseline="30000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6621069" y="2447926"/>
            <a:ext cx="59615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 smtClean="0">
                <a:latin typeface="Times New Roman"/>
                <a:cs typeface="Times New Roman"/>
              </a:rPr>
              <a:t>U</a:t>
            </a:r>
            <a:r>
              <a:rPr lang="en-US" sz="900" dirty="0" smtClean="0">
                <a:latin typeface="Times New Roman"/>
                <a:cs typeface="Times New Roman"/>
              </a:rPr>
              <a:t>, V</a:t>
            </a:r>
            <a:endParaRPr lang="ru-RU" sz="900" baseline="30000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3983754" y="4958803"/>
            <a:ext cx="52414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 smtClean="0">
                <a:latin typeface="Times New Roman"/>
                <a:cs typeface="Times New Roman"/>
              </a:rPr>
              <a:t>E</a:t>
            </a:r>
            <a:r>
              <a:rPr lang="en-US" sz="900" baseline="-25000" dirty="0" smtClean="0">
                <a:latin typeface="Times New Roman"/>
                <a:cs typeface="Times New Roman"/>
              </a:rPr>
              <a:t>out</a:t>
            </a:r>
            <a:r>
              <a:rPr lang="en-US" sz="900" dirty="0" smtClean="0">
                <a:latin typeface="Times New Roman"/>
                <a:cs typeface="Times New Roman"/>
              </a:rPr>
              <a:t>, V</a:t>
            </a:r>
            <a:endParaRPr lang="ru-RU" sz="900" baseline="300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4259031" y="5048544"/>
            <a:ext cx="59615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 smtClean="0">
                <a:latin typeface="Times New Roman"/>
                <a:cs typeface="Times New Roman"/>
              </a:rPr>
              <a:t>U</a:t>
            </a:r>
            <a:r>
              <a:rPr lang="en-US" sz="900" dirty="0" smtClean="0">
                <a:latin typeface="Times New Roman"/>
                <a:cs typeface="Times New Roman"/>
              </a:rPr>
              <a:t>, V</a:t>
            </a:r>
            <a:endParaRPr lang="ru-RU" sz="900" baseline="30000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6616307" y="4979812"/>
            <a:ext cx="59615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 smtClean="0">
                <a:latin typeface="Times New Roman"/>
                <a:cs typeface="Times New Roman"/>
              </a:rPr>
              <a:t>U</a:t>
            </a:r>
            <a:r>
              <a:rPr lang="en-US" sz="900" dirty="0" smtClean="0">
                <a:latin typeface="Times New Roman"/>
                <a:cs typeface="Times New Roman"/>
              </a:rPr>
              <a:t>, V</a:t>
            </a:r>
            <a:endParaRPr lang="ru-RU" sz="900" baseline="30000" dirty="0"/>
          </a:p>
        </p:txBody>
      </p:sp>
      <p:sp>
        <p:nvSpPr>
          <p:cNvPr id="27" name="TextBox 26"/>
          <p:cNvSpPr txBox="1"/>
          <p:nvPr/>
        </p:nvSpPr>
        <p:spPr>
          <a:xfrm>
            <a:off x="1920560" y="3603496"/>
            <a:ext cx="790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latin typeface="Times New Roman"/>
                <a:cs typeface="Times New Roman"/>
              </a:rPr>
              <a:t>t</a:t>
            </a:r>
            <a:r>
              <a:rPr lang="en-US" sz="1200" dirty="0" smtClean="0">
                <a:latin typeface="Times New Roman"/>
                <a:cs typeface="Times New Roman"/>
              </a:rPr>
              <a:t>, s</a:t>
            </a:r>
            <a:endParaRPr lang="ru-RU" sz="1200" baseline="30000" dirty="0"/>
          </a:p>
        </p:txBody>
      </p:sp>
      <p:sp>
        <p:nvSpPr>
          <p:cNvPr id="28" name="TextBox 27"/>
          <p:cNvSpPr txBox="1"/>
          <p:nvPr/>
        </p:nvSpPr>
        <p:spPr>
          <a:xfrm>
            <a:off x="1833179" y="6411808"/>
            <a:ext cx="790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latin typeface="Times New Roman"/>
                <a:cs typeface="Times New Roman"/>
              </a:rPr>
              <a:t>t</a:t>
            </a:r>
            <a:r>
              <a:rPr lang="en-US" sz="1200" dirty="0" smtClean="0">
                <a:latin typeface="Times New Roman"/>
                <a:cs typeface="Times New Roman"/>
              </a:rPr>
              <a:t>, s</a:t>
            </a:r>
            <a:endParaRPr lang="ru-RU" sz="1200" baseline="30000" dirty="0"/>
          </a:p>
        </p:txBody>
      </p:sp>
      <p:sp>
        <p:nvSpPr>
          <p:cNvPr id="29" name="TextBox 28"/>
          <p:cNvSpPr txBox="1"/>
          <p:nvPr/>
        </p:nvSpPr>
        <p:spPr>
          <a:xfrm>
            <a:off x="7740352" y="6180976"/>
            <a:ext cx="42569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 smtClean="0">
                <a:latin typeface="Times New Roman"/>
                <a:cs typeface="Times New Roman"/>
              </a:rPr>
              <a:t>f</a:t>
            </a:r>
            <a:r>
              <a:rPr lang="en-US" sz="900" dirty="0" smtClean="0">
                <a:latin typeface="Times New Roman"/>
                <a:cs typeface="Times New Roman"/>
              </a:rPr>
              <a:t>, Hz</a:t>
            </a:r>
            <a:endParaRPr lang="ru-RU" sz="900" baseline="30000" dirty="0"/>
          </a:p>
        </p:txBody>
      </p:sp>
      <p:sp>
        <p:nvSpPr>
          <p:cNvPr id="30" name="TextBox 29"/>
          <p:cNvSpPr txBox="1"/>
          <p:nvPr/>
        </p:nvSpPr>
        <p:spPr>
          <a:xfrm>
            <a:off x="5321290" y="6165304"/>
            <a:ext cx="42569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 smtClean="0">
                <a:latin typeface="Times New Roman"/>
                <a:cs typeface="Times New Roman"/>
              </a:rPr>
              <a:t>f</a:t>
            </a:r>
            <a:r>
              <a:rPr lang="en-US" sz="900" dirty="0" smtClean="0">
                <a:latin typeface="Times New Roman"/>
                <a:cs typeface="Times New Roman"/>
              </a:rPr>
              <a:t>, Hz</a:t>
            </a:r>
            <a:endParaRPr lang="ru-RU" sz="900" baseline="30000" dirty="0"/>
          </a:p>
        </p:txBody>
      </p:sp>
      <p:sp>
        <p:nvSpPr>
          <p:cNvPr id="31" name="TextBox 30"/>
          <p:cNvSpPr txBox="1"/>
          <p:nvPr/>
        </p:nvSpPr>
        <p:spPr>
          <a:xfrm>
            <a:off x="7746702" y="3565828"/>
            <a:ext cx="42569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 smtClean="0">
                <a:latin typeface="Times New Roman"/>
                <a:cs typeface="Times New Roman"/>
              </a:rPr>
              <a:t>f</a:t>
            </a:r>
            <a:r>
              <a:rPr lang="en-US" sz="900" dirty="0" smtClean="0">
                <a:latin typeface="Times New Roman"/>
                <a:cs typeface="Times New Roman"/>
              </a:rPr>
              <a:t>, Hz</a:t>
            </a:r>
            <a:endParaRPr lang="ru-RU" sz="900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5327640" y="3550156"/>
            <a:ext cx="42569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 smtClean="0">
                <a:latin typeface="Times New Roman"/>
                <a:cs typeface="Times New Roman"/>
              </a:rPr>
              <a:t>f</a:t>
            </a:r>
            <a:r>
              <a:rPr lang="en-US" sz="900" dirty="0" smtClean="0">
                <a:latin typeface="Times New Roman"/>
                <a:cs typeface="Times New Roman"/>
              </a:rPr>
              <a:t>, Hz</a:t>
            </a:r>
            <a:endParaRPr lang="ru-RU" sz="900" baseline="30000" dirty="0"/>
          </a:p>
        </p:txBody>
      </p:sp>
      <p:sp>
        <p:nvSpPr>
          <p:cNvPr id="36" name="TextBox 35"/>
          <p:cNvSpPr txBox="1"/>
          <p:nvPr/>
        </p:nvSpPr>
        <p:spPr>
          <a:xfrm>
            <a:off x="4427984" y="1124744"/>
            <a:ext cx="307168" cy="2684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900" baseline="30000" dirty="0"/>
          </a:p>
        </p:txBody>
      </p:sp>
      <p:sp>
        <p:nvSpPr>
          <p:cNvPr id="41" name="TextBox 40"/>
          <p:cNvSpPr txBox="1"/>
          <p:nvPr/>
        </p:nvSpPr>
        <p:spPr>
          <a:xfrm>
            <a:off x="4385252" y="3773368"/>
            <a:ext cx="307168" cy="2684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900" baseline="30000" dirty="0"/>
          </a:p>
        </p:txBody>
      </p:sp>
      <p:sp>
        <p:nvSpPr>
          <p:cNvPr id="42" name="TextBox 41"/>
          <p:cNvSpPr txBox="1"/>
          <p:nvPr/>
        </p:nvSpPr>
        <p:spPr>
          <a:xfrm>
            <a:off x="6670372" y="3845376"/>
            <a:ext cx="307168" cy="2440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900" baseline="30000" dirty="0"/>
          </a:p>
        </p:txBody>
      </p:sp>
      <p:sp>
        <p:nvSpPr>
          <p:cNvPr id="43" name="TextBox 42"/>
          <p:cNvSpPr txBox="1"/>
          <p:nvPr/>
        </p:nvSpPr>
        <p:spPr>
          <a:xfrm>
            <a:off x="7462394" y="1415219"/>
            <a:ext cx="948890" cy="2440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900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5148064" y="1438933"/>
            <a:ext cx="948890" cy="2440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900" baseline="30000" dirty="0"/>
          </a:p>
        </p:txBody>
      </p:sp>
      <p:sp>
        <p:nvSpPr>
          <p:cNvPr id="45" name="TextBox 44"/>
          <p:cNvSpPr txBox="1"/>
          <p:nvPr/>
        </p:nvSpPr>
        <p:spPr>
          <a:xfrm>
            <a:off x="7462394" y="4045468"/>
            <a:ext cx="948890" cy="2440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900" baseline="30000" dirty="0"/>
          </a:p>
        </p:txBody>
      </p:sp>
      <p:sp>
        <p:nvSpPr>
          <p:cNvPr id="46" name="TextBox 45"/>
          <p:cNvSpPr txBox="1"/>
          <p:nvPr/>
        </p:nvSpPr>
        <p:spPr>
          <a:xfrm>
            <a:off x="5148064" y="4069182"/>
            <a:ext cx="948890" cy="2440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900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5228585" y="1124744"/>
            <a:ext cx="31598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Longitudinal fracturing spectra</a:t>
            </a:r>
            <a:endParaRPr lang="ru-RU" sz="1400" b="1" dirty="0"/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422823"/>
            <a:ext cx="576064" cy="43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2550450" y="1496030"/>
            <a:ext cx="10759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 New Roman"/>
                <a:cs typeface="Times New Roman"/>
              </a:rPr>
              <a:t>P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i="1" dirty="0" smtClean="0">
                <a:latin typeface="Times New Roman"/>
                <a:cs typeface="Times New Roman"/>
              </a:rPr>
              <a:t>E</a:t>
            </a:r>
            <a:r>
              <a:rPr lang="en-US" sz="1200" baseline="-25000" dirty="0" smtClean="0">
                <a:latin typeface="Times New Roman"/>
                <a:cs typeface="Times New Roman"/>
              </a:rPr>
              <a:t>out</a:t>
            </a:r>
          </a:p>
        </p:txBody>
      </p:sp>
    </p:spTree>
    <p:extLst>
      <p:ext uri="{BB962C8B-B14F-4D97-AF65-F5344CB8AC3E}">
        <p14:creationId xmlns:p14="http://schemas.microsoft.com/office/powerpoint/2010/main" val="105484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566936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Quantitative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estimates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Номер слайда 3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079D815-5A85-40E2-B638-33044510FD53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Содержимое 4"/>
          <p:cNvSpPr txBox="1">
            <a:spLocks/>
          </p:cNvSpPr>
          <p:nvPr/>
        </p:nvSpPr>
        <p:spPr>
          <a:xfrm>
            <a:off x="179511" y="908720"/>
            <a:ext cx="8424937" cy="5256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LF</a:t>
            </a:r>
            <a:r>
              <a:rPr lang="ru-RU" sz="1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seismic pulse</a:t>
            </a:r>
            <a:r>
              <a:rPr lang="ru-RU" sz="1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1800" u="sng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1800" dirty="0">
                <a:solidFill>
                  <a:schemeClr val="tx1"/>
                </a:solidFill>
              </a:rPr>
              <a:t>seismic </a:t>
            </a:r>
            <a:r>
              <a:rPr lang="en-US" sz="1800" dirty="0" smtClean="0">
                <a:solidFill>
                  <a:schemeClr val="tx1"/>
                </a:solidFill>
              </a:rPr>
              <a:t>frequency – 15-18 </a:t>
            </a:r>
            <a:r>
              <a:rPr lang="en-US" sz="1800" dirty="0">
                <a:solidFill>
                  <a:schemeClr val="tx1"/>
                </a:solidFill>
              </a:rPr>
              <a:t>Hz</a:t>
            </a:r>
          </a:p>
          <a:p>
            <a:pPr>
              <a:spcBef>
                <a:spcPts val="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1800" dirty="0">
                <a:solidFill>
                  <a:schemeClr val="tx1"/>
                </a:solidFill>
              </a:rPr>
              <a:t>pulse duration (average) –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547 </a:t>
            </a:r>
            <a:r>
              <a:rPr lang="en-US" sz="1800" dirty="0" err="1">
                <a:solidFill>
                  <a:schemeClr val="tx1"/>
                </a:solidFill>
              </a:rPr>
              <a:t>ms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1800" dirty="0">
                <a:solidFill>
                  <a:schemeClr val="tx1"/>
                </a:solidFill>
              </a:rPr>
              <a:t>the oscillation amplitude of the medium </a:t>
            </a:r>
            <a:r>
              <a:rPr lang="en-US" sz="1800" dirty="0" smtClean="0">
                <a:solidFill>
                  <a:schemeClr val="tx1"/>
                </a:solidFill>
              </a:rPr>
              <a:t>(pulse averaged) </a:t>
            </a:r>
            <a:r>
              <a:rPr lang="en-US" sz="1800" dirty="0">
                <a:solidFill>
                  <a:schemeClr val="tx1"/>
                </a:solidFill>
              </a:rPr>
              <a:t>–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4.8 microns</a:t>
            </a:r>
          </a:p>
          <a:p>
            <a:pPr>
              <a:spcBef>
                <a:spcPts val="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1800" dirty="0">
                <a:solidFill>
                  <a:schemeClr val="tx1"/>
                </a:solidFill>
              </a:rPr>
              <a:t>seismic energy flux density –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69 </a:t>
            </a:r>
            <a:r>
              <a:rPr lang="en-US" sz="1800" dirty="0" err="1">
                <a:solidFill>
                  <a:schemeClr val="tx1"/>
                </a:solidFill>
              </a:rPr>
              <a:t>mW</a:t>
            </a:r>
            <a:r>
              <a:rPr lang="en-US" sz="1800" dirty="0">
                <a:solidFill>
                  <a:schemeClr val="tx1"/>
                </a:solidFill>
              </a:rPr>
              <a:t> / m</a:t>
            </a:r>
            <a:r>
              <a:rPr lang="en-US" sz="1800" baseline="30000" dirty="0">
                <a:solidFill>
                  <a:schemeClr val="tx1"/>
                </a:solidFill>
              </a:rPr>
              <a:t>2</a:t>
            </a:r>
          </a:p>
          <a:p>
            <a:pPr>
              <a:spcBef>
                <a:spcPts val="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1800" dirty="0">
                <a:solidFill>
                  <a:schemeClr val="tx1"/>
                </a:solidFill>
              </a:rPr>
              <a:t>energy </a:t>
            </a:r>
            <a:r>
              <a:rPr lang="en-US" sz="1800" dirty="0" smtClean="0">
                <a:solidFill>
                  <a:schemeClr val="tx1"/>
                </a:solidFill>
              </a:rPr>
              <a:t>– 0.04 J</a:t>
            </a:r>
          </a:p>
          <a:p>
            <a:pPr>
              <a:spcBef>
                <a:spcPts val="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endParaRPr lang="en-US" sz="18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Changes in the state of the hydraulic </a:t>
            </a:r>
            <a:r>
              <a:rPr lang="en-US" sz="1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 during HF</a:t>
            </a:r>
            <a:r>
              <a:rPr lang="ru-RU" sz="1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18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1800" dirty="0">
                <a:solidFill>
                  <a:schemeClr val="tx1"/>
                </a:solidFill>
              </a:rPr>
              <a:t>crack </a:t>
            </a:r>
            <a:r>
              <a:rPr lang="en-US" sz="1800" dirty="0" smtClean="0">
                <a:solidFill>
                  <a:schemeClr val="tx1"/>
                </a:solidFill>
              </a:rPr>
              <a:t>radius </a:t>
            </a:r>
            <a:r>
              <a:rPr lang="en-US" sz="1800" dirty="0">
                <a:solidFill>
                  <a:schemeClr val="tx1"/>
                </a:solidFill>
              </a:rPr>
              <a:t>–</a:t>
            </a:r>
            <a:r>
              <a:rPr lang="en-US" sz="1800" dirty="0" smtClean="0">
                <a:solidFill>
                  <a:schemeClr val="tx1"/>
                </a:solidFill>
              </a:rPr>
              <a:t> 9-10 cm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1800" dirty="0">
                <a:solidFill>
                  <a:schemeClr val="tx1"/>
                </a:solidFill>
              </a:rPr>
              <a:t>pressure drop (average) –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22.9 </a:t>
            </a:r>
            <a:r>
              <a:rPr lang="en-US" sz="1800" dirty="0" err="1">
                <a:solidFill>
                  <a:schemeClr val="tx1"/>
                </a:solidFill>
              </a:rPr>
              <a:t>MPa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1800" dirty="0">
                <a:solidFill>
                  <a:schemeClr val="tx1"/>
                </a:solidFill>
              </a:rPr>
              <a:t>change in the elastic volume of the hydraulic system (average) –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5.2 </a:t>
            </a:r>
            <a:r>
              <a:rPr lang="en-US" sz="1800" dirty="0" smtClean="0">
                <a:solidFill>
                  <a:schemeClr val="tx1"/>
                </a:solidFill>
              </a:rPr>
              <a:t>cm</a:t>
            </a:r>
            <a:r>
              <a:rPr lang="en-US" sz="1800" baseline="30000" dirty="0" smtClean="0">
                <a:solidFill>
                  <a:schemeClr val="tx1"/>
                </a:solidFill>
              </a:rPr>
              <a:t>3</a:t>
            </a:r>
            <a:endParaRPr lang="en-US" sz="1800" baseline="300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1800" dirty="0">
                <a:solidFill>
                  <a:schemeClr val="tx1"/>
                </a:solidFill>
              </a:rPr>
              <a:t>change in energy of elastic volume compression (average) –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131 </a:t>
            </a:r>
            <a:r>
              <a:rPr lang="en-US" sz="1800" dirty="0" smtClean="0">
                <a:solidFill>
                  <a:schemeClr val="tx1"/>
                </a:solidFill>
              </a:rPr>
              <a:t>J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800" dirty="0">
                <a:solidFill>
                  <a:schemeClr val="tx1"/>
                </a:solidFill>
              </a:rPr>
              <a:t>The main seismic </a:t>
            </a:r>
            <a:r>
              <a:rPr lang="en-US" sz="1800" dirty="0" smtClean="0">
                <a:solidFill>
                  <a:schemeClr val="tx1"/>
                </a:solidFill>
              </a:rPr>
              <a:t>emission during HF is </a:t>
            </a:r>
            <a:r>
              <a:rPr lang="en-US" sz="1800" dirty="0">
                <a:solidFill>
                  <a:schemeClr val="tx1"/>
                </a:solidFill>
              </a:rPr>
              <a:t>LF, and occurs after the phase of rapid crack </a:t>
            </a:r>
            <a:r>
              <a:rPr lang="en-US" sz="1800" dirty="0" smtClean="0">
                <a:solidFill>
                  <a:schemeClr val="tx1"/>
                </a:solidFill>
              </a:rPr>
              <a:t>growth. We </a:t>
            </a:r>
            <a:r>
              <a:rPr lang="en-US" sz="1800" dirty="0">
                <a:solidFill>
                  <a:schemeClr val="tx1"/>
                </a:solidFill>
              </a:rPr>
              <a:t>assume that the </a:t>
            </a:r>
            <a:r>
              <a:rPr lang="en-US" sz="1800" dirty="0" smtClean="0">
                <a:solidFill>
                  <a:schemeClr val="tx1"/>
                </a:solidFill>
              </a:rPr>
              <a:t>reason of </a:t>
            </a:r>
            <a:r>
              <a:rPr lang="en-US" sz="1800" dirty="0">
                <a:solidFill>
                  <a:schemeClr val="tx1"/>
                </a:solidFill>
              </a:rPr>
              <a:t>the LF </a:t>
            </a:r>
            <a:r>
              <a:rPr lang="en-US" sz="1800" dirty="0" smtClean="0">
                <a:solidFill>
                  <a:schemeClr val="tx1"/>
                </a:solidFill>
              </a:rPr>
              <a:t>emission </a:t>
            </a:r>
            <a:r>
              <a:rPr lang="en-US" sz="1800" dirty="0">
                <a:solidFill>
                  <a:schemeClr val="tx1"/>
                </a:solidFill>
              </a:rPr>
              <a:t>is the oscillations of the </a:t>
            </a:r>
            <a:r>
              <a:rPr lang="en-US" sz="1800" dirty="0" smtClean="0">
                <a:solidFill>
                  <a:schemeClr val="tx1"/>
                </a:solidFill>
              </a:rPr>
              <a:t>surfaces of </a:t>
            </a:r>
            <a:r>
              <a:rPr lang="en-US" sz="1800" dirty="0">
                <a:solidFill>
                  <a:schemeClr val="tx1"/>
                </a:solidFill>
              </a:rPr>
              <a:t>an already formed crack when it is filled with </a:t>
            </a:r>
            <a:r>
              <a:rPr lang="en-US" sz="1800" dirty="0" smtClean="0">
                <a:solidFill>
                  <a:schemeClr val="tx1"/>
                </a:solidFill>
              </a:rPr>
              <a:t>working fluid </a:t>
            </a:r>
            <a:r>
              <a:rPr lang="en-US" sz="1800" dirty="0">
                <a:solidFill>
                  <a:schemeClr val="tx1"/>
                </a:solidFill>
              </a:rPr>
              <a:t>and </a:t>
            </a:r>
            <a:r>
              <a:rPr lang="en-US" sz="1800" dirty="0" smtClean="0">
                <a:solidFill>
                  <a:schemeClr val="tx1"/>
                </a:solidFill>
              </a:rPr>
              <a:t>equalized </a:t>
            </a:r>
            <a:r>
              <a:rPr lang="en-US" sz="1800" dirty="0">
                <a:solidFill>
                  <a:schemeClr val="tx1"/>
                </a:solidFill>
              </a:rPr>
              <a:t>in pressure when interacting with the hydraulic system of the equipment</a:t>
            </a:r>
            <a:r>
              <a:rPr lang="en-US" sz="1800" dirty="0" smtClean="0">
                <a:solidFill>
                  <a:schemeClr val="tx1"/>
                </a:solidFill>
              </a:rPr>
              <a:t>.</a:t>
            </a:r>
            <a:endParaRPr lang="en-US" sz="18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800" dirty="0">
                <a:solidFill>
                  <a:schemeClr val="tx1"/>
                </a:solidFill>
              </a:rPr>
              <a:t>The energy of seismic </a:t>
            </a:r>
            <a:r>
              <a:rPr lang="en-US" sz="1800" dirty="0" smtClean="0">
                <a:solidFill>
                  <a:schemeClr val="tx1"/>
                </a:solidFill>
              </a:rPr>
              <a:t>emission </a:t>
            </a:r>
            <a:r>
              <a:rPr lang="en-US" sz="1800" dirty="0">
                <a:solidFill>
                  <a:schemeClr val="tx1"/>
                </a:solidFill>
              </a:rPr>
              <a:t>is about 0.03% of the change in the energy of the elastic volume compression of the fracture hydraulic system.</a:t>
            </a:r>
          </a:p>
        </p:txBody>
      </p:sp>
    </p:spTree>
    <p:extLst>
      <p:ext uri="{BB962C8B-B14F-4D97-AF65-F5344CB8AC3E}">
        <p14:creationId xmlns:p14="http://schemas.microsoft.com/office/powerpoint/2010/main" val="327830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" y="197768"/>
            <a:ext cx="8651304" cy="566936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 of the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crack oscillation with fluid flow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Номер слайда 3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079D815-5A85-40E2-B638-33044510FD53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Содержимое 4"/>
          <p:cNvSpPr txBox="1">
            <a:spLocks/>
          </p:cNvSpPr>
          <p:nvPr/>
        </p:nvSpPr>
        <p:spPr>
          <a:xfrm>
            <a:off x="395535" y="908720"/>
            <a:ext cx="8064897" cy="2088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>
                <a:solidFill>
                  <a:schemeClr val="tx1"/>
                </a:solidFill>
              </a:rPr>
              <a:t>Similar </a:t>
            </a:r>
            <a:r>
              <a:rPr lang="en-US" sz="1600" dirty="0" smtClean="0">
                <a:solidFill>
                  <a:schemeClr val="tx1"/>
                </a:solidFill>
              </a:rPr>
              <a:t>LF emissions have </a:t>
            </a:r>
            <a:r>
              <a:rPr lang="en-US" sz="1600" dirty="0">
                <a:solidFill>
                  <a:schemeClr val="tx1"/>
                </a:solidFill>
              </a:rPr>
              <a:t>been </a:t>
            </a:r>
            <a:r>
              <a:rPr lang="en-US" sz="1600" dirty="0" smtClean="0">
                <a:solidFill>
                  <a:schemeClr val="tx1"/>
                </a:solidFill>
              </a:rPr>
              <a:t>observed and described for different cases:</a:t>
            </a: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>
                <a:solidFill>
                  <a:schemeClr val="tx1"/>
                </a:solidFill>
              </a:rPr>
              <a:t>1) hydraulic </a:t>
            </a:r>
            <a:r>
              <a:rPr lang="en-US" sz="1600" dirty="0" smtClean="0">
                <a:solidFill>
                  <a:schemeClr val="tx1"/>
                </a:solidFill>
              </a:rPr>
              <a:t>fracturing of oil wells;</a:t>
            </a: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>
                <a:solidFill>
                  <a:schemeClr val="tx1"/>
                </a:solidFill>
              </a:rPr>
              <a:t>2) water flows under the glaciers;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>
                <a:solidFill>
                  <a:schemeClr val="tx1"/>
                </a:solidFill>
              </a:rPr>
              <a:t>3) volcanic tremor during magma movement in faults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>
                <a:solidFill>
                  <a:schemeClr val="tx1"/>
                </a:solidFill>
              </a:rPr>
              <a:t>Perhaps these phenomena have a common mechanism for generating elastic oscillations associated with the movement of fluids in </a:t>
            </a:r>
            <a:r>
              <a:rPr lang="en-US" sz="1600" dirty="0" smtClean="0">
                <a:solidFill>
                  <a:schemeClr val="tx1"/>
                </a:solidFill>
              </a:rPr>
              <a:t>cracks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800" dirty="0">
                <a:solidFill>
                  <a:schemeClr val="tx1"/>
                </a:solidFill>
              </a:rPr>
              <a:t>	</a:t>
            </a:r>
            <a:r>
              <a:rPr lang="en-US" sz="1800" dirty="0" smtClean="0">
                <a:solidFill>
                  <a:schemeClr val="tx1"/>
                </a:solidFill>
              </a:rPr>
              <a:t>		</a:t>
            </a:r>
          </a:p>
          <a:p>
            <a:pPr marL="0" indent="0" algn="ctr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800" b="1" u="sng" dirty="0" smtClean="0">
                <a:solidFill>
                  <a:schemeClr val="tx1"/>
                </a:solidFill>
              </a:rPr>
              <a:t>Models explaining long period harmonic events</a:t>
            </a:r>
            <a:endParaRPr lang="ru-RU" sz="1800" b="1" u="sng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94937" y="3025242"/>
            <a:ext cx="2749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Crack containing fluid flow</a:t>
            </a:r>
            <a:endParaRPr lang="ru-RU" sz="1400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929" y="3358866"/>
            <a:ext cx="2965495" cy="2590414"/>
          </a:xfrm>
          <a:prstGeom prst="rect">
            <a:avLst/>
          </a:prstGeom>
        </p:spPr>
      </p:pic>
      <p:pic>
        <p:nvPicPr>
          <p:cNvPr id="4098" name="Picture 2" descr="C:\Users\Patutin_A\Desktop\Без имени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85" y="3065524"/>
            <a:ext cx="3715275" cy="300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31640" y="3021662"/>
            <a:ext cx="1802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Fluid-filled crack</a:t>
            </a:r>
            <a:endParaRPr lang="ru-RU" sz="1400" b="1" dirty="0"/>
          </a:p>
        </p:txBody>
      </p:sp>
      <p:sp>
        <p:nvSpPr>
          <p:cNvPr id="12" name="Содержимое 4"/>
          <p:cNvSpPr txBox="1">
            <a:spLocks/>
          </p:cNvSpPr>
          <p:nvPr/>
        </p:nvSpPr>
        <p:spPr>
          <a:xfrm>
            <a:off x="179512" y="5949280"/>
            <a:ext cx="4536504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>
                <a:solidFill>
                  <a:schemeClr val="tx1"/>
                </a:solidFill>
              </a:rPr>
              <a:t>Seismic signals are explained by very slow and dispersive wave called "crack </a:t>
            </a:r>
            <a:r>
              <a:rPr lang="en-US" sz="1600" dirty="0" smtClean="0">
                <a:solidFill>
                  <a:schemeClr val="tx1"/>
                </a:solidFill>
              </a:rPr>
              <a:t>wave“ (</a:t>
            </a:r>
            <a:r>
              <a:rPr lang="en-US" sz="1600" i="1" dirty="0" err="1" smtClean="0">
                <a:solidFill>
                  <a:schemeClr val="tx1"/>
                </a:solidFill>
              </a:rPr>
              <a:t>Chouet</a:t>
            </a:r>
            <a:r>
              <a:rPr lang="en-US" sz="1600" i="1" dirty="0" smtClean="0">
                <a:solidFill>
                  <a:schemeClr val="tx1"/>
                </a:solidFill>
              </a:rPr>
              <a:t>, 1986; Liang, 2017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3" name="Содержимое 4"/>
          <p:cNvSpPr txBox="1">
            <a:spLocks/>
          </p:cNvSpPr>
          <p:nvPr/>
        </p:nvSpPr>
        <p:spPr>
          <a:xfrm>
            <a:off x="4644008" y="5949280"/>
            <a:ext cx="4536504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>
                <a:solidFill>
                  <a:schemeClr val="tx1"/>
                </a:solidFill>
              </a:rPr>
              <a:t>Seismic signals are explained </a:t>
            </a:r>
            <a:r>
              <a:rPr lang="en-US" sz="1600" dirty="0" smtClean="0">
                <a:solidFill>
                  <a:schemeClr val="tx1"/>
                </a:solidFill>
              </a:rPr>
              <a:t>by self-excited </a:t>
            </a:r>
            <a:r>
              <a:rPr lang="en-US" sz="1600" dirty="0">
                <a:solidFill>
                  <a:schemeClr val="tx1"/>
                </a:solidFill>
              </a:rPr>
              <a:t>oscillation </a:t>
            </a:r>
            <a:r>
              <a:rPr lang="en-US" sz="1600" dirty="0" smtClean="0">
                <a:solidFill>
                  <a:schemeClr val="tx1"/>
                </a:solidFill>
              </a:rPr>
              <a:t>caused by instability </a:t>
            </a:r>
            <a:r>
              <a:rPr lang="en-US" sz="1600" dirty="0">
                <a:solidFill>
                  <a:schemeClr val="tx1"/>
                </a:solidFill>
              </a:rPr>
              <a:t>of Steady </a:t>
            </a:r>
            <a:r>
              <a:rPr lang="en-US" sz="1600" dirty="0" smtClean="0">
                <a:solidFill>
                  <a:schemeClr val="tx1"/>
                </a:solidFill>
              </a:rPr>
              <a:t>Flow (</a:t>
            </a:r>
            <a:r>
              <a:rPr lang="en-US" sz="1600" i="1" dirty="0" smtClean="0">
                <a:solidFill>
                  <a:schemeClr val="tx1"/>
                </a:solidFill>
              </a:rPr>
              <a:t>Julian, 1994; </a:t>
            </a:r>
            <a:r>
              <a:rPr lang="en-US" sz="1600" i="1" dirty="0" err="1" smtClean="0">
                <a:solidFill>
                  <a:schemeClr val="tx1"/>
                </a:solidFill>
              </a:rPr>
              <a:t>Balmforth</a:t>
            </a:r>
            <a:r>
              <a:rPr lang="en-US" sz="1600" i="1" dirty="0" smtClean="0">
                <a:solidFill>
                  <a:schemeClr val="tx1"/>
                </a:solidFill>
              </a:rPr>
              <a:t>, 2005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7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566936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Crack emission estimates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Номер слайда 3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079D815-5A85-40E2-B638-33044510FD53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Содержимое 4"/>
          <p:cNvSpPr txBox="1">
            <a:spLocks/>
          </p:cNvSpPr>
          <p:nvPr/>
        </p:nvSpPr>
        <p:spPr>
          <a:xfrm>
            <a:off x="2915815" y="1503789"/>
            <a:ext cx="3168353" cy="2430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>
                <a:solidFill>
                  <a:schemeClr val="tx1"/>
                </a:solidFill>
              </a:rPr>
              <a:t>Depending on the parameters of the system, oscillations of </a:t>
            </a:r>
            <a:r>
              <a:rPr lang="en-US" sz="1600" dirty="0" smtClean="0">
                <a:solidFill>
                  <a:schemeClr val="tx1"/>
                </a:solidFill>
              </a:rPr>
              <a:t>crack’s walls can be:</a:t>
            </a: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>
                <a:solidFill>
                  <a:schemeClr val="tx1"/>
                </a:solidFill>
              </a:rPr>
              <a:t>1) repetitive </a:t>
            </a:r>
            <a:r>
              <a:rPr lang="en-US" sz="1600" dirty="0" smtClean="0">
                <a:solidFill>
                  <a:schemeClr val="tx1"/>
                </a:solidFill>
              </a:rPr>
              <a:t>damped sine pulses</a:t>
            </a: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>
                <a:solidFill>
                  <a:schemeClr val="tx1"/>
                </a:solidFill>
              </a:rPr>
              <a:t>2) stable harmonic </a:t>
            </a:r>
            <a:r>
              <a:rPr lang="en-US" sz="1600" dirty="0" smtClean="0">
                <a:solidFill>
                  <a:schemeClr val="tx1"/>
                </a:solidFill>
              </a:rPr>
              <a:t>self-oscillations</a:t>
            </a: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>
                <a:solidFill>
                  <a:schemeClr val="tx1"/>
                </a:solidFill>
              </a:rPr>
              <a:t>3) chaotic </a:t>
            </a:r>
            <a:r>
              <a:rPr lang="en-US" sz="1600" dirty="0" smtClean="0">
                <a:solidFill>
                  <a:schemeClr val="tx1"/>
                </a:solidFill>
              </a:rPr>
              <a:t>oscillations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" name="Содержимое 4"/>
          <p:cNvSpPr txBox="1">
            <a:spLocks/>
          </p:cNvSpPr>
          <p:nvPr/>
        </p:nvSpPr>
        <p:spPr>
          <a:xfrm>
            <a:off x="5580112" y="5013176"/>
            <a:ext cx="3312368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400" dirty="0">
                <a:solidFill>
                  <a:schemeClr val="tx1"/>
                </a:solidFill>
              </a:rPr>
              <a:t>The frequency of the first harmonic oscillations </a:t>
            </a:r>
            <a:r>
              <a:rPr lang="en-US" sz="1400" dirty="0" smtClean="0">
                <a:solidFill>
                  <a:schemeClr val="tx1"/>
                </a:solidFill>
              </a:rPr>
              <a:t>(cases </a:t>
            </a:r>
            <a:r>
              <a:rPr lang="en-US" sz="1400" dirty="0">
                <a:solidFill>
                  <a:schemeClr val="tx1"/>
                </a:solidFill>
              </a:rPr>
              <a:t>1-2) depends on the length of the crack and fluid flow.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400" dirty="0">
                <a:solidFill>
                  <a:schemeClr val="tx1"/>
                </a:solidFill>
              </a:rPr>
              <a:t>If one of the parameters is known, then the value of another parameter can be determined from the spectrum of </a:t>
            </a:r>
            <a:r>
              <a:rPr lang="en-US" sz="1400" dirty="0" smtClean="0">
                <a:solidFill>
                  <a:schemeClr val="tx1"/>
                </a:solidFill>
              </a:rPr>
              <a:t>microseismic monitoring.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98652" y="3826379"/>
            <a:ext cx="122413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1200" baseline="30000" dirty="0"/>
          </a:p>
        </p:txBody>
      </p:sp>
      <p:sp>
        <p:nvSpPr>
          <p:cNvPr id="28" name="TextBox 17"/>
          <p:cNvSpPr txBox="1">
            <a:spLocks noChangeArrowheads="1"/>
          </p:cNvSpPr>
          <p:nvPr/>
        </p:nvSpPr>
        <p:spPr bwMode="auto">
          <a:xfrm>
            <a:off x="83972" y="1577412"/>
            <a:ext cx="30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1</a:t>
            </a:r>
          </a:p>
        </p:txBody>
      </p:sp>
      <p:sp>
        <p:nvSpPr>
          <p:cNvPr id="29" name="TextBox 18"/>
          <p:cNvSpPr txBox="1">
            <a:spLocks noChangeArrowheads="1"/>
          </p:cNvSpPr>
          <p:nvPr/>
        </p:nvSpPr>
        <p:spPr bwMode="auto">
          <a:xfrm>
            <a:off x="57206" y="3606318"/>
            <a:ext cx="306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2</a:t>
            </a:r>
          </a:p>
        </p:txBody>
      </p:sp>
      <p:sp>
        <p:nvSpPr>
          <p:cNvPr id="30" name="TextBox 19"/>
          <p:cNvSpPr txBox="1">
            <a:spLocks noChangeArrowheads="1"/>
          </p:cNvSpPr>
          <p:nvPr/>
        </p:nvSpPr>
        <p:spPr bwMode="auto">
          <a:xfrm>
            <a:off x="79623" y="5629881"/>
            <a:ext cx="306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3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26884"/>
            <a:ext cx="2480214" cy="192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10" y="2852936"/>
            <a:ext cx="2394331" cy="1903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253" y="548680"/>
            <a:ext cx="2803551" cy="2201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268" y="2830015"/>
            <a:ext cx="2747083" cy="211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70" y="4758656"/>
            <a:ext cx="2449357" cy="195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860" y="4653136"/>
            <a:ext cx="2683771" cy="2113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одержимое 4"/>
          <p:cNvSpPr txBox="1">
            <a:spLocks/>
          </p:cNvSpPr>
          <p:nvPr/>
        </p:nvSpPr>
        <p:spPr>
          <a:xfrm>
            <a:off x="7092280" y="6548396"/>
            <a:ext cx="1872208" cy="270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i="1" dirty="0" err="1" smtClean="0">
                <a:solidFill>
                  <a:schemeClr val="tx1"/>
                </a:solidFill>
              </a:rPr>
              <a:t>Azarov</a:t>
            </a:r>
            <a:r>
              <a:rPr lang="en-US" sz="1400" i="1" dirty="0" smtClean="0">
                <a:solidFill>
                  <a:schemeClr val="tx1"/>
                </a:solidFill>
              </a:rPr>
              <a:t> et al., 2018</a:t>
            </a:r>
            <a:r>
              <a:rPr lang="en-US" sz="1400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4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4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79596" y="2579772"/>
            <a:ext cx="20025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fracture length, m</a:t>
            </a:r>
            <a:endParaRPr lang="ru-RU" sz="1200" baseline="30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39" y="2845502"/>
            <a:ext cx="2556078" cy="197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70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7467600" cy="566936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for LF signals in a full-scale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Номер слайда 3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079D815-5A85-40E2-B638-33044510FD53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Содержимое 4"/>
          <p:cNvSpPr txBox="1">
            <a:spLocks/>
          </p:cNvSpPr>
          <p:nvPr/>
        </p:nvSpPr>
        <p:spPr>
          <a:xfrm>
            <a:off x="4499992" y="1054058"/>
            <a:ext cx="4392488" cy="25189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>
                <a:solidFill>
                  <a:schemeClr val="tx1"/>
                </a:solidFill>
              </a:rPr>
              <a:t>Heterogeneous </a:t>
            </a:r>
            <a:r>
              <a:rPr lang="en-US" sz="1600" dirty="0" smtClean="0">
                <a:solidFill>
                  <a:schemeClr val="tx1"/>
                </a:solidFill>
              </a:rPr>
              <a:t>observation system for MSM during HF with several seismological sensors (20 sec and </a:t>
            </a:r>
            <a:r>
              <a:rPr lang="en-US" sz="1600" dirty="0">
                <a:solidFill>
                  <a:schemeClr val="tx1"/>
                </a:solidFill>
              </a:rPr>
              <a:t>120 </a:t>
            </a:r>
            <a:r>
              <a:rPr lang="en-US" sz="1600" dirty="0" smtClean="0">
                <a:solidFill>
                  <a:schemeClr val="tx1"/>
                </a:solidFill>
              </a:rPr>
              <a:t>sec).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Some of them didn’t work.</a:t>
            </a: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There </a:t>
            </a:r>
            <a:r>
              <a:rPr lang="en-US" sz="1600" dirty="0">
                <a:solidFill>
                  <a:schemeClr val="tx1"/>
                </a:solidFill>
              </a:rPr>
              <a:t>are </a:t>
            </a:r>
            <a:r>
              <a:rPr lang="en-US" sz="1600" dirty="0" smtClean="0">
                <a:solidFill>
                  <a:schemeClr val="tx1"/>
                </a:solidFill>
              </a:rPr>
              <a:t>some LF oscillations, </a:t>
            </a:r>
            <a:r>
              <a:rPr lang="en-US" sz="1600" dirty="0">
                <a:solidFill>
                  <a:schemeClr val="tx1"/>
                </a:solidFill>
              </a:rPr>
              <a:t>but </a:t>
            </a:r>
            <a:r>
              <a:rPr lang="en-US" sz="1600" dirty="0" smtClean="0">
                <a:solidFill>
                  <a:schemeClr val="tx1"/>
                </a:solidFill>
              </a:rPr>
              <a:t>in the conditions </a:t>
            </a:r>
            <a:r>
              <a:rPr lang="en-US" sz="1600" dirty="0">
                <a:solidFill>
                  <a:schemeClr val="tx1"/>
                </a:solidFill>
              </a:rPr>
              <a:t>of intense low-frequency interference from </a:t>
            </a:r>
            <a:r>
              <a:rPr lang="en-US" sz="1600" dirty="0" smtClean="0">
                <a:solidFill>
                  <a:schemeClr val="tx1"/>
                </a:solidFill>
              </a:rPr>
              <a:t>ground-based sources we can not tie separate weak </a:t>
            </a:r>
            <a:r>
              <a:rPr lang="en-US" sz="1600" dirty="0">
                <a:solidFill>
                  <a:schemeClr val="tx1"/>
                </a:solidFill>
              </a:rPr>
              <a:t>signals </a:t>
            </a:r>
            <a:r>
              <a:rPr lang="en-US" sz="1600" dirty="0" smtClean="0">
                <a:solidFill>
                  <a:schemeClr val="tx1"/>
                </a:solidFill>
              </a:rPr>
              <a:t>with HF.</a:t>
            </a:r>
            <a:endParaRPr lang="ru-RU" sz="1600" dirty="0" smtClean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98652" y="3826379"/>
            <a:ext cx="122413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1200" baseline="30000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218174" y="1052736"/>
            <a:ext cx="4137802" cy="2450187"/>
            <a:chOff x="218174" y="1120552"/>
            <a:chExt cx="4353826" cy="2578105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5795" y="1124744"/>
              <a:ext cx="4346205" cy="257391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18174" y="1120552"/>
              <a:ext cx="2180723" cy="2752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>
                  <a:latin typeface="Times New Roman"/>
                  <a:cs typeface="Times New Roman"/>
                </a:rPr>
                <a:t>Seismic scheme</a:t>
              </a:r>
              <a:endParaRPr lang="ru-RU" sz="1100" baseline="30000" dirty="0"/>
            </a:p>
          </p:txBody>
        </p:sp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614544"/>
            <a:ext cx="4176465" cy="311652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3628356"/>
            <a:ext cx="4175389" cy="313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5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566936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Seismic emission results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Номер слайда 3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079D815-5A85-40E2-B638-33044510FD53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Содержимое 4"/>
          <p:cNvSpPr txBox="1">
            <a:spLocks/>
          </p:cNvSpPr>
          <p:nvPr/>
        </p:nvSpPr>
        <p:spPr>
          <a:xfrm>
            <a:off x="179511" y="836712"/>
            <a:ext cx="8424937" cy="3744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The </a:t>
            </a:r>
            <a:r>
              <a:rPr lang="en-US" sz="1600" dirty="0">
                <a:solidFill>
                  <a:schemeClr val="tx1"/>
                </a:solidFill>
              </a:rPr>
              <a:t>degree of knowledge of the phenomenon is not sufficient for </a:t>
            </a:r>
            <a:r>
              <a:rPr lang="en-US" sz="1600" dirty="0" smtClean="0">
                <a:solidFill>
                  <a:schemeClr val="tx1"/>
                </a:solidFill>
              </a:rPr>
              <a:t>clear conclusions. For </a:t>
            </a:r>
            <a:r>
              <a:rPr lang="en-US" sz="1600" dirty="0">
                <a:solidFill>
                  <a:schemeClr val="tx1"/>
                </a:solidFill>
              </a:rPr>
              <a:t>field detection of LF </a:t>
            </a:r>
            <a:r>
              <a:rPr lang="en-US" sz="1600" dirty="0" smtClean="0">
                <a:solidFill>
                  <a:schemeClr val="tx1"/>
                </a:solidFill>
              </a:rPr>
              <a:t>emission associated </a:t>
            </a:r>
            <a:r>
              <a:rPr lang="en-US" sz="1600" dirty="0">
                <a:solidFill>
                  <a:schemeClr val="tx1"/>
                </a:solidFill>
              </a:rPr>
              <a:t>with fluid </a:t>
            </a:r>
            <a:r>
              <a:rPr lang="en-US" sz="1600" dirty="0" smtClean="0">
                <a:solidFill>
                  <a:schemeClr val="tx1"/>
                </a:solidFill>
              </a:rPr>
              <a:t>flow within the crack it is necessary to use borehole </a:t>
            </a:r>
            <a:r>
              <a:rPr lang="en-US" sz="1600" dirty="0">
                <a:solidFill>
                  <a:schemeClr val="tx1"/>
                </a:solidFill>
              </a:rPr>
              <a:t>observation systems with sensitive low-frequency </a:t>
            </a:r>
            <a:r>
              <a:rPr lang="en-US" sz="1600" dirty="0" smtClean="0">
                <a:solidFill>
                  <a:schemeClr val="tx1"/>
                </a:solidFill>
              </a:rPr>
              <a:t>sensors, which </a:t>
            </a:r>
            <a:r>
              <a:rPr lang="en-US" sz="1600" dirty="0">
                <a:solidFill>
                  <a:schemeClr val="tx1"/>
                </a:solidFill>
              </a:rPr>
              <a:t>is not </a:t>
            </a:r>
            <a:r>
              <a:rPr lang="en-US" sz="1600" dirty="0" smtClean="0">
                <a:solidFill>
                  <a:schemeClr val="tx1"/>
                </a:solidFill>
              </a:rPr>
              <a:t>yet realistic.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>
                <a:solidFill>
                  <a:schemeClr val="tx1"/>
                </a:solidFill>
              </a:rPr>
              <a:t>(Electromechanical coupling factor &gt; 1000; </a:t>
            </a:r>
            <a:r>
              <a:rPr lang="en-US" sz="1600" dirty="0" smtClean="0">
                <a:solidFill>
                  <a:schemeClr val="tx1"/>
                </a:solidFill>
              </a:rPr>
              <a:t>natural frequency &lt; 0.5 </a:t>
            </a:r>
            <a:r>
              <a:rPr lang="en-US" sz="1600" dirty="0">
                <a:solidFill>
                  <a:schemeClr val="tx1"/>
                </a:solidFill>
              </a:rPr>
              <a:t>Hz)</a:t>
            </a:r>
            <a:endParaRPr lang="en-US" sz="16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endParaRPr lang="en-US" sz="16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these studies provide for </a:t>
            </a:r>
            <a:r>
              <a:rPr lang="en-US" sz="16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exploration industry?</a:t>
            </a:r>
            <a:endParaRPr lang="ru-RU" sz="16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1600" dirty="0" smtClean="0">
                <a:solidFill>
                  <a:schemeClr val="tx1"/>
                </a:solidFill>
              </a:rPr>
              <a:t>Early </a:t>
            </a:r>
            <a:r>
              <a:rPr lang="en-US" sz="1600" dirty="0">
                <a:solidFill>
                  <a:schemeClr val="tx1"/>
                </a:solidFill>
              </a:rPr>
              <a:t>detection, location and remote monitoring of intensive filtration </a:t>
            </a:r>
            <a:r>
              <a:rPr lang="en-US" sz="1600" dirty="0" smtClean="0">
                <a:solidFill>
                  <a:schemeClr val="tx1"/>
                </a:solidFill>
              </a:rPr>
              <a:t>flows, for </a:t>
            </a:r>
            <a:r>
              <a:rPr lang="en-US" sz="1600" dirty="0">
                <a:solidFill>
                  <a:schemeClr val="tx1"/>
                </a:solidFill>
              </a:rPr>
              <a:t>example, in salt </a:t>
            </a:r>
            <a:r>
              <a:rPr lang="en-US" sz="1600" dirty="0" smtClean="0">
                <a:solidFill>
                  <a:schemeClr val="tx1"/>
                </a:solidFill>
              </a:rPr>
              <a:t>mines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1600" dirty="0" smtClean="0">
                <a:solidFill>
                  <a:schemeClr val="tx1"/>
                </a:solidFill>
              </a:rPr>
              <a:t>Improving </a:t>
            </a:r>
            <a:r>
              <a:rPr lang="en-US" sz="1600" dirty="0">
                <a:solidFill>
                  <a:schemeClr val="tx1"/>
                </a:solidFill>
              </a:rPr>
              <a:t>the efficiency and reliability of MSM </a:t>
            </a:r>
            <a:r>
              <a:rPr lang="en-US" sz="1600" dirty="0" smtClean="0">
                <a:solidFill>
                  <a:schemeClr val="tx1"/>
                </a:solidFill>
              </a:rPr>
              <a:t>during HF for oil and gas production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1600" dirty="0" smtClean="0">
                <a:solidFill>
                  <a:schemeClr val="tx1"/>
                </a:solidFill>
              </a:rPr>
              <a:t>New </a:t>
            </a:r>
            <a:r>
              <a:rPr lang="en-US" sz="1600" dirty="0">
                <a:solidFill>
                  <a:schemeClr val="tx1"/>
                </a:solidFill>
              </a:rPr>
              <a:t>type of geophysical services for diagnosing the state of previously performed hydraulic fractures under hydrodynamic </a:t>
            </a:r>
            <a:r>
              <a:rPr lang="en-US" sz="1600" dirty="0" smtClean="0">
                <a:solidFill>
                  <a:schemeClr val="tx1"/>
                </a:solidFill>
              </a:rPr>
              <a:t>impact on them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147" y="4260346"/>
            <a:ext cx="4551293" cy="2337006"/>
          </a:xfrm>
          <a:prstGeom prst="rect">
            <a:avLst/>
          </a:prstGeom>
        </p:spPr>
      </p:pic>
      <p:sp>
        <p:nvSpPr>
          <p:cNvPr id="7" name="Содержимое 4"/>
          <p:cNvSpPr txBox="1">
            <a:spLocks/>
          </p:cNvSpPr>
          <p:nvPr/>
        </p:nvSpPr>
        <p:spPr>
          <a:xfrm>
            <a:off x="323528" y="4509120"/>
            <a:ext cx="3744416" cy="1584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We planned a </a:t>
            </a:r>
            <a:r>
              <a:rPr lang="en-US" sz="1600" dirty="0">
                <a:solidFill>
                  <a:schemeClr val="tx1"/>
                </a:solidFill>
              </a:rPr>
              <a:t>full-scale experiment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>
                <a:solidFill>
                  <a:schemeClr val="tx1"/>
                </a:solidFill>
              </a:rPr>
              <a:t>on </a:t>
            </a:r>
            <a:r>
              <a:rPr lang="en-US" sz="1600" dirty="0" smtClean="0">
                <a:solidFill>
                  <a:schemeClr val="tx1"/>
                </a:solidFill>
              </a:rPr>
              <a:t>emission research while pumping </a:t>
            </a:r>
            <a:r>
              <a:rPr lang="en-US" sz="1600" dirty="0">
                <a:solidFill>
                  <a:schemeClr val="tx1"/>
                </a:solidFill>
              </a:rPr>
              <a:t>fluid through the </a:t>
            </a:r>
            <a:r>
              <a:rPr lang="en-US" sz="1600" dirty="0" smtClean="0">
                <a:solidFill>
                  <a:schemeClr val="tx1"/>
                </a:solidFill>
              </a:rPr>
              <a:t>crack that is compressed by borehole jacks to </a:t>
            </a:r>
            <a:r>
              <a:rPr lang="en-US" sz="1600" dirty="0">
                <a:solidFill>
                  <a:schemeClr val="tx1"/>
                </a:solidFill>
              </a:rPr>
              <a:t>simulate rock </a:t>
            </a:r>
            <a:r>
              <a:rPr lang="en-US" sz="1600" dirty="0" smtClean="0">
                <a:solidFill>
                  <a:schemeClr val="tx1"/>
                </a:solidFill>
              </a:rPr>
              <a:t>pressure.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>
                <a:solidFill>
                  <a:schemeClr val="tx1"/>
                </a:solidFill>
              </a:rPr>
              <a:t>Unfortunately, at the moment financing of the work is not received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9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147248" cy="56693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Determination of rock compression by the HF stress measurements (HFSM)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Номер слайда 3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079D815-5A85-40E2-B638-33044510FD53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Содержимое 4"/>
          <p:cNvSpPr txBox="1">
            <a:spLocks/>
          </p:cNvSpPr>
          <p:nvPr/>
        </p:nvSpPr>
        <p:spPr>
          <a:xfrm>
            <a:off x="251520" y="1340768"/>
            <a:ext cx="4680520" cy="2592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800" dirty="0">
                <a:solidFill>
                  <a:schemeClr val="tx1"/>
                </a:solidFill>
              </a:rPr>
              <a:t>The </a:t>
            </a:r>
            <a:r>
              <a:rPr lang="en-US" sz="1800" dirty="0" smtClean="0">
                <a:solidFill>
                  <a:schemeClr val="tx1"/>
                </a:solidFill>
              </a:rPr>
              <a:t>classic </a:t>
            </a:r>
            <a:r>
              <a:rPr lang="en-US" sz="1800" dirty="0">
                <a:solidFill>
                  <a:schemeClr val="tx1"/>
                </a:solidFill>
              </a:rPr>
              <a:t>approach adopted in underground </a:t>
            </a:r>
            <a:r>
              <a:rPr lang="en-US" sz="1800" dirty="0" smtClean="0">
                <a:solidFill>
                  <a:schemeClr val="tx1"/>
                </a:solidFill>
              </a:rPr>
              <a:t>construction and mining</a:t>
            </a:r>
          </a:p>
          <a:p>
            <a:pPr>
              <a:spcBef>
                <a:spcPts val="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1800" dirty="0">
                <a:solidFill>
                  <a:schemeClr val="tx1"/>
                </a:solidFill>
              </a:rPr>
              <a:t>no pore </a:t>
            </a:r>
            <a:r>
              <a:rPr lang="en-US" sz="1800" dirty="0" smtClean="0">
                <a:solidFill>
                  <a:schemeClr val="tx1"/>
                </a:solidFill>
              </a:rPr>
              <a:t>pressure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1800" dirty="0" smtClean="0">
                <a:solidFill>
                  <a:schemeClr val="tx1"/>
                </a:solidFill>
              </a:rPr>
              <a:t>stresses normal </a:t>
            </a:r>
            <a:r>
              <a:rPr lang="en-US" sz="1800" dirty="0">
                <a:solidFill>
                  <a:schemeClr val="tx1"/>
                </a:solidFill>
              </a:rPr>
              <a:t>to the fracture </a:t>
            </a:r>
            <a:r>
              <a:rPr lang="en-US" sz="1800" dirty="0" smtClean="0">
                <a:solidFill>
                  <a:schemeClr val="tx1"/>
                </a:solidFill>
              </a:rPr>
              <a:t>plane</a:t>
            </a:r>
            <a:endParaRPr lang="ru-RU" sz="18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ru-RU" sz="18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72163" y="3883908"/>
            <a:ext cx="3655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Idealized pressure-time </a:t>
            </a:r>
            <a:r>
              <a:rPr lang="en-US" sz="1400" b="1" dirty="0" smtClean="0"/>
              <a:t>diagram</a:t>
            </a:r>
          </a:p>
          <a:p>
            <a:pPr algn="ctr"/>
            <a:r>
              <a:rPr lang="en-US" sz="1400" b="1" dirty="0" smtClean="0"/>
              <a:t>for </a:t>
            </a:r>
            <a:r>
              <a:rPr lang="en-US" sz="1400" b="1" dirty="0"/>
              <a:t>hydraulic </a:t>
            </a:r>
            <a:r>
              <a:rPr lang="en-US" sz="1400" b="1" dirty="0" smtClean="0"/>
              <a:t>fracturing </a:t>
            </a:r>
            <a:r>
              <a:rPr lang="en-US" sz="1400" b="1" i="1" dirty="0" smtClean="0"/>
              <a:t>(ISRM, 1987)</a:t>
            </a:r>
            <a:endParaRPr lang="ru-RU" sz="1400" b="1" i="1" dirty="0"/>
          </a:p>
        </p:txBody>
      </p:sp>
      <p:pic>
        <p:nvPicPr>
          <p:cNvPr id="1026" name="Picture 2" descr="Image result for hydraulic fracturing reopening press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379250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9776019"/>
              </p:ext>
            </p:extLst>
          </p:nvPr>
        </p:nvGraphicFramePr>
        <p:xfrm>
          <a:off x="1403648" y="2636912"/>
          <a:ext cx="1830387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5" name="Equation" r:id="rId4" imgW="1079280" imgH="457200" progId="Equation.DSMT4">
                  <p:embed/>
                </p:oleObj>
              </mc:Choice>
              <mc:Fallback>
                <p:oleObj name="Equation" r:id="rId4" imgW="1079280" imgH="457200" progId="Equation.DSMT4">
                  <p:embed/>
                  <p:pic>
                    <p:nvPicPr>
                      <p:cNvPr id="0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2636912"/>
                        <a:ext cx="1830387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Содержимое 4"/>
          <p:cNvSpPr txBox="1">
            <a:spLocks/>
          </p:cNvSpPr>
          <p:nvPr/>
        </p:nvSpPr>
        <p:spPr>
          <a:xfrm>
            <a:off x="251520" y="4417348"/>
            <a:ext cx="8280920" cy="1107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</a:t>
            </a:r>
            <a:r>
              <a:rPr lang="ru-RU" sz="1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1800" u="sng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Due </a:t>
            </a:r>
            <a:r>
              <a:rPr lang="en-US" sz="1800" dirty="0">
                <a:solidFill>
                  <a:schemeClr val="tx1"/>
                </a:solidFill>
              </a:rPr>
              <a:t>to </a:t>
            </a:r>
            <a:r>
              <a:rPr lang="en-US" sz="1800" dirty="0" smtClean="0">
                <a:solidFill>
                  <a:schemeClr val="tx1"/>
                </a:solidFill>
              </a:rPr>
              <a:t>working fluid </a:t>
            </a:r>
            <a:r>
              <a:rPr lang="en-US" sz="1800" dirty="0">
                <a:solidFill>
                  <a:schemeClr val="tx1"/>
                </a:solidFill>
              </a:rPr>
              <a:t>penetration into the crack in repeated </a:t>
            </a:r>
            <a:r>
              <a:rPr lang="en-US" sz="1800" dirty="0" smtClean="0">
                <a:solidFill>
                  <a:schemeClr val="tx1"/>
                </a:solidFill>
              </a:rPr>
              <a:t>loading cycles</a:t>
            </a:r>
            <a:endParaRPr lang="en-US" sz="1800" dirty="0">
              <a:solidFill>
                <a:schemeClr val="tx1"/>
              </a:solidFill>
            </a:endParaRPr>
          </a:p>
          <a:p>
            <a:pPr marL="0" lv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800" i="1" dirty="0" err="1" smtClean="0">
                <a:solidFill>
                  <a:schemeClr val="tx1"/>
                </a:solidFill>
              </a:rPr>
              <a:t>Pr</a:t>
            </a:r>
            <a:r>
              <a:rPr lang="en-US" sz="1800" dirty="0" smtClean="0">
                <a:solidFill>
                  <a:schemeClr val="tx1"/>
                </a:solidFill>
              </a:rPr>
              <a:t>  equal to </a:t>
            </a:r>
            <a:r>
              <a:rPr lang="en-US" sz="1800" i="1" dirty="0" smtClean="0">
                <a:solidFill>
                  <a:schemeClr val="tx1"/>
                </a:solidFill>
              </a:rPr>
              <a:t>Ps</a:t>
            </a:r>
            <a:r>
              <a:rPr lang="en-US" sz="1800" dirty="0">
                <a:solidFill>
                  <a:schemeClr val="tx1"/>
                </a:solidFill>
              </a:rPr>
              <a:t>, and </a:t>
            </a:r>
            <a:r>
              <a:rPr lang="el-GR" sz="1800" i="1" dirty="0" smtClean="0">
                <a:solidFill>
                  <a:schemeClr val="tx1"/>
                </a:solidFill>
              </a:rPr>
              <a:t>σ</a:t>
            </a:r>
            <a:r>
              <a:rPr lang="en-US" sz="1800" baseline="-25000" dirty="0" smtClean="0">
                <a:solidFill>
                  <a:schemeClr val="tx1"/>
                </a:solidFill>
              </a:rPr>
              <a:t>max</a:t>
            </a:r>
            <a:r>
              <a:rPr lang="en-US" sz="1800" dirty="0" smtClean="0">
                <a:solidFill>
                  <a:schemeClr val="tx1"/>
                </a:solidFill>
              </a:rPr>
              <a:t> can not be determined</a:t>
            </a:r>
          </a:p>
          <a:p>
            <a:pPr marL="0" lv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(</a:t>
            </a:r>
            <a:r>
              <a:rPr lang="en-US" sz="1800" i="1" dirty="0" smtClean="0">
                <a:solidFill>
                  <a:schemeClr val="tx1"/>
                </a:solidFill>
              </a:rPr>
              <a:t>Cornet </a:t>
            </a:r>
            <a:r>
              <a:rPr lang="en-US" sz="1800" i="1" dirty="0">
                <a:solidFill>
                  <a:schemeClr val="tx1"/>
                </a:solidFill>
              </a:rPr>
              <a:t>&amp; </a:t>
            </a:r>
            <a:r>
              <a:rPr lang="en-US" sz="1800" i="1" dirty="0" err="1">
                <a:solidFill>
                  <a:schemeClr val="tx1"/>
                </a:solidFill>
              </a:rPr>
              <a:t>Vallete</a:t>
            </a:r>
            <a:r>
              <a:rPr lang="en-US" sz="1800" i="1" dirty="0">
                <a:solidFill>
                  <a:schemeClr val="tx1"/>
                </a:solidFill>
              </a:rPr>
              <a:t>, 1984, Ito et al., 2005, </a:t>
            </a:r>
            <a:r>
              <a:rPr lang="en-US" sz="1800" i="1" dirty="0" err="1">
                <a:solidFill>
                  <a:schemeClr val="tx1"/>
                </a:solidFill>
              </a:rPr>
              <a:t>Zoback</a:t>
            </a:r>
            <a:r>
              <a:rPr lang="en-US" sz="1800" i="1" dirty="0">
                <a:solidFill>
                  <a:schemeClr val="tx1"/>
                </a:solidFill>
              </a:rPr>
              <a:t> et al., 1977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</a:p>
          <a:p>
            <a:pPr marL="0" lv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800" u="sng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 of the study</a:t>
            </a:r>
            <a:r>
              <a:rPr lang="ru-RU" sz="1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18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Validation </a:t>
            </a:r>
            <a:r>
              <a:rPr lang="en-US" sz="1800" dirty="0">
                <a:solidFill>
                  <a:schemeClr val="tx1"/>
                </a:solidFill>
              </a:rPr>
              <a:t>of the second equation in the case of small </a:t>
            </a:r>
            <a:r>
              <a:rPr lang="en-US" sz="1800" dirty="0" smtClean="0">
                <a:solidFill>
                  <a:schemeClr val="tx1"/>
                </a:solidFill>
              </a:rPr>
              <a:t>mini-fracturing tests used </a:t>
            </a:r>
            <a:r>
              <a:rPr lang="en-US" sz="1800" dirty="0">
                <a:solidFill>
                  <a:schemeClr val="tx1"/>
                </a:solidFill>
              </a:rPr>
              <a:t>in the HFSM </a:t>
            </a:r>
            <a:r>
              <a:rPr lang="en-US" sz="1800" dirty="0" smtClean="0">
                <a:solidFill>
                  <a:schemeClr val="tx1"/>
                </a:solidFill>
              </a:rPr>
              <a:t>method</a:t>
            </a:r>
            <a:endParaRPr lang="en-US" sz="1800" dirty="0">
              <a:solidFill>
                <a:schemeClr val="tx1"/>
              </a:solidFill>
            </a:endParaRPr>
          </a:p>
          <a:p>
            <a:pPr marL="0" lv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lv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lv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ru-RU" sz="18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56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566936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Shut-in pressure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Номер слайда 3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079D815-5A85-40E2-B638-33044510FD53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Содержимое 4"/>
          <p:cNvSpPr txBox="1">
            <a:spLocks/>
          </p:cNvSpPr>
          <p:nvPr/>
        </p:nvSpPr>
        <p:spPr>
          <a:xfrm>
            <a:off x="5591924" y="982051"/>
            <a:ext cx="3312368" cy="25189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i="1" dirty="0" smtClean="0">
                <a:solidFill>
                  <a:schemeClr val="tx1"/>
                </a:solidFill>
              </a:rPr>
              <a:t>a</a:t>
            </a:r>
            <a:r>
              <a:rPr lang="en-US" sz="1600" dirty="0" smtClean="0">
                <a:solidFill>
                  <a:schemeClr val="tx1"/>
                </a:solidFill>
              </a:rPr>
              <a:t> – crack </a:t>
            </a:r>
            <a:r>
              <a:rPr lang="en-US" sz="1600" dirty="0">
                <a:solidFill>
                  <a:schemeClr val="tx1"/>
                </a:solidFill>
              </a:rPr>
              <a:t>with </a:t>
            </a:r>
            <a:r>
              <a:rPr lang="en-US" sz="1600" dirty="0" smtClean="0">
                <a:solidFill>
                  <a:schemeClr val="tx1"/>
                </a:solidFill>
              </a:rPr>
              <a:t>a radius of 94 mm with a breakthrough to </a:t>
            </a:r>
            <a:r>
              <a:rPr lang="en-US" sz="1600" dirty="0">
                <a:solidFill>
                  <a:schemeClr val="tx1"/>
                </a:solidFill>
              </a:rPr>
              <a:t>the surface of the block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i="1" dirty="0">
                <a:solidFill>
                  <a:schemeClr val="tx1"/>
                </a:solidFill>
              </a:rPr>
              <a:t>b</a:t>
            </a:r>
            <a:r>
              <a:rPr lang="en-US" sz="1600" dirty="0">
                <a:solidFill>
                  <a:schemeClr val="tx1"/>
                </a:solidFill>
              </a:rPr>
              <a:t> –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crack with a radius of 86 mm without </a:t>
            </a:r>
            <a:r>
              <a:rPr lang="en-US" sz="1600" dirty="0" smtClean="0">
                <a:solidFill>
                  <a:schemeClr val="tx1"/>
                </a:solidFill>
              </a:rPr>
              <a:t>breakthrough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Instantaneous shut-in pressure </a:t>
            </a:r>
            <a:r>
              <a:rPr lang="en-US" sz="1600" i="1" dirty="0" err="1" smtClean="0">
                <a:solidFill>
                  <a:schemeClr val="tx1"/>
                </a:solidFill>
              </a:rPr>
              <a:t>P</a:t>
            </a:r>
            <a:r>
              <a:rPr lang="en-US" sz="1600" i="1" baseline="-25000" dirty="0" err="1" smtClean="0">
                <a:solidFill>
                  <a:schemeClr val="tx1"/>
                </a:solidFill>
              </a:rPr>
              <a:t>isip</a:t>
            </a:r>
            <a:r>
              <a:rPr lang="en-US" sz="1600" i="1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: 3.4 – 4.8 </a:t>
            </a:r>
            <a:r>
              <a:rPr lang="en-US" sz="1600" dirty="0" err="1" smtClean="0">
                <a:solidFill>
                  <a:schemeClr val="tx1"/>
                </a:solidFill>
              </a:rPr>
              <a:t>MPa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i="1" dirty="0" err="1" smtClean="0">
                <a:solidFill>
                  <a:schemeClr val="tx1"/>
                </a:solidFill>
              </a:rPr>
              <a:t>P</a:t>
            </a:r>
            <a:r>
              <a:rPr lang="en-US" sz="1600" i="1" baseline="-25000" dirty="0" err="1">
                <a:solidFill>
                  <a:schemeClr val="tx1"/>
                </a:solidFill>
              </a:rPr>
              <a:t>asymp</a:t>
            </a:r>
            <a:r>
              <a:rPr lang="en-US" sz="1600" i="1" baseline="-25000" dirty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:  </a:t>
            </a:r>
            <a:r>
              <a:rPr lang="en-US" sz="1600" i="1" dirty="0" smtClean="0">
                <a:solidFill>
                  <a:schemeClr val="tx1"/>
                </a:solidFill>
              </a:rPr>
              <a:t>a</a:t>
            </a:r>
            <a:r>
              <a:rPr lang="en-US" sz="1600" dirty="0" smtClean="0">
                <a:solidFill>
                  <a:schemeClr val="tx1"/>
                </a:solidFill>
              </a:rPr>
              <a:t>) </a:t>
            </a:r>
            <a:r>
              <a:rPr lang="en-US" sz="1600" dirty="0">
                <a:solidFill>
                  <a:schemeClr val="tx1"/>
                </a:solidFill>
              </a:rPr>
              <a:t>0 </a:t>
            </a:r>
            <a:r>
              <a:rPr lang="en-US" sz="1600" dirty="0" err="1">
                <a:solidFill>
                  <a:schemeClr val="tx1"/>
                </a:solidFill>
              </a:rPr>
              <a:t>MPa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smtClean="0">
                <a:solidFill>
                  <a:schemeClr val="tx1"/>
                </a:solidFill>
              </a:rPr>
              <a:t>           b</a:t>
            </a:r>
            <a:r>
              <a:rPr lang="en-US" sz="1600" dirty="0" smtClean="0">
                <a:solidFill>
                  <a:schemeClr val="tx1"/>
                </a:solidFill>
              </a:rPr>
              <a:t>) </a:t>
            </a:r>
            <a:r>
              <a:rPr lang="en-US" sz="1600" dirty="0">
                <a:solidFill>
                  <a:schemeClr val="tx1"/>
                </a:solidFill>
              </a:rPr>
              <a:t>2.1 – 2.4 </a:t>
            </a:r>
            <a:r>
              <a:rPr lang="en-US" sz="1600" dirty="0" err="1" smtClean="0">
                <a:solidFill>
                  <a:schemeClr val="tx1"/>
                </a:solidFill>
              </a:rPr>
              <a:t>MPa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3568" y="3182184"/>
            <a:ext cx="4466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Working fluid pressure drop</a:t>
            </a:r>
            <a:endParaRPr lang="ru-RU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899592" y="6289575"/>
            <a:ext cx="4752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 Identification of </a:t>
            </a:r>
            <a:r>
              <a:rPr lang="en-US" sz="1400" b="1" i="1" dirty="0"/>
              <a:t>P</a:t>
            </a:r>
            <a:r>
              <a:rPr lang="en-US" sz="1400" b="1" i="1" baseline="-25000" dirty="0"/>
              <a:t>S</a:t>
            </a:r>
            <a:r>
              <a:rPr lang="en-US" sz="1400" b="1" dirty="0"/>
              <a:t> based on the pressure </a:t>
            </a:r>
            <a:r>
              <a:rPr lang="en-US" sz="1400" b="1" dirty="0" smtClean="0"/>
              <a:t>drop</a:t>
            </a:r>
            <a:endParaRPr lang="ru-RU" sz="1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24" y="908720"/>
            <a:ext cx="5427962" cy="223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5984284" cy="237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одержимое 4"/>
          <p:cNvSpPr txBox="1">
            <a:spLocks/>
          </p:cNvSpPr>
          <p:nvPr/>
        </p:nvSpPr>
        <p:spPr>
          <a:xfrm>
            <a:off x="6228184" y="4078394"/>
            <a:ext cx="2808312" cy="25189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Instantaneous shut-in pressure </a:t>
            </a:r>
            <a:r>
              <a:rPr lang="en-US" sz="1600" i="1" dirty="0" err="1" smtClean="0">
                <a:solidFill>
                  <a:schemeClr val="tx1"/>
                </a:solidFill>
              </a:rPr>
              <a:t>P</a:t>
            </a:r>
            <a:r>
              <a:rPr lang="en-US" sz="1600" i="1" baseline="-25000" dirty="0" err="1" smtClean="0">
                <a:solidFill>
                  <a:schemeClr val="tx1"/>
                </a:solidFill>
              </a:rPr>
              <a:t>isip</a:t>
            </a:r>
            <a:r>
              <a:rPr lang="en-US" sz="1600" i="1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: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3.4 – 4.8 </a:t>
            </a:r>
            <a:r>
              <a:rPr lang="en-US" sz="1600" dirty="0" err="1" smtClean="0">
                <a:solidFill>
                  <a:schemeClr val="tx1"/>
                </a:solidFill>
              </a:rPr>
              <a:t>MPa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i="1" dirty="0" err="1" smtClean="0">
                <a:solidFill>
                  <a:schemeClr val="tx1"/>
                </a:solidFill>
              </a:rPr>
              <a:t>P</a:t>
            </a:r>
            <a:r>
              <a:rPr lang="en-US" sz="1600" i="1" baseline="-25000" dirty="0" err="1" smtClean="0">
                <a:solidFill>
                  <a:schemeClr val="tx1"/>
                </a:solidFill>
              </a:rPr>
              <a:t>asymp</a:t>
            </a:r>
            <a:r>
              <a:rPr lang="en-US" sz="1600" i="1" baseline="-25000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:  </a:t>
            </a:r>
            <a:r>
              <a:rPr lang="en-US" sz="1600" i="1" dirty="0" smtClean="0">
                <a:solidFill>
                  <a:schemeClr val="tx1"/>
                </a:solidFill>
              </a:rPr>
              <a:t>a</a:t>
            </a:r>
            <a:r>
              <a:rPr lang="en-US" sz="1600" dirty="0" smtClean="0">
                <a:solidFill>
                  <a:schemeClr val="tx1"/>
                </a:solidFill>
              </a:rPr>
              <a:t>) </a:t>
            </a:r>
            <a:r>
              <a:rPr lang="en-US" sz="1600" dirty="0">
                <a:solidFill>
                  <a:schemeClr val="tx1"/>
                </a:solidFill>
              </a:rPr>
              <a:t>0 </a:t>
            </a:r>
            <a:r>
              <a:rPr lang="en-US" sz="1600" dirty="0" smtClean="0">
                <a:solidFill>
                  <a:schemeClr val="tx1"/>
                </a:solidFill>
              </a:rPr>
              <a:t>MPa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smtClean="0">
                <a:solidFill>
                  <a:schemeClr val="tx1"/>
                </a:solidFill>
              </a:rPr>
              <a:t>         	</a:t>
            </a:r>
            <a:r>
              <a:rPr lang="en-US" sz="1600" i="1" smtClean="0">
                <a:solidFill>
                  <a:schemeClr val="tx1"/>
                </a:solidFill>
              </a:rPr>
              <a:t>b</a:t>
            </a:r>
            <a:r>
              <a:rPr lang="en-US" sz="1600">
                <a:solidFill>
                  <a:schemeClr val="tx1"/>
                </a:solidFill>
              </a:rPr>
              <a:t>) 2.1 – 2.4 MPa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1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566936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Shut in pressure and confining stress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Номер слайда 3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079D815-5A85-40E2-B638-33044510FD53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Содержимое 4"/>
          <p:cNvSpPr txBox="1">
            <a:spLocks/>
          </p:cNvSpPr>
          <p:nvPr/>
        </p:nvSpPr>
        <p:spPr>
          <a:xfrm>
            <a:off x="3851920" y="1054059"/>
            <a:ext cx="4752528" cy="10787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i="1" dirty="0" smtClean="0">
                <a:solidFill>
                  <a:schemeClr val="tx1"/>
                </a:solidFill>
              </a:rPr>
              <a:t>P</a:t>
            </a:r>
            <a:r>
              <a:rPr lang="en-US" sz="1600" i="1" baseline="-25000" dirty="0" smtClean="0">
                <a:solidFill>
                  <a:schemeClr val="tx1"/>
                </a:solidFill>
              </a:rPr>
              <a:t>F</a:t>
            </a:r>
            <a:r>
              <a:rPr lang="en-US" sz="1600" i="1" dirty="0" smtClean="0">
                <a:solidFill>
                  <a:schemeClr val="tx1"/>
                </a:solidFill>
              </a:rPr>
              <a:t> – </a:t>
            </a:r>
            <a:r>
              <a:rPr lang="en-US" sz="1600" dirty="0" smtClean="0">
                <a:solidFill>
                  <a:schemeClr val="tx1"/>
                </a:solidFill>
              </a:rPr>
              <a:t>disk fracture (</a:t>
            </a:r>
            <a:r>
              <a:rPr lang="en-US" sz="1600" i="1" dirty="0" smtClean="0">
                <a:solidFill>
                  <a:schemeClr val="tx1"/>
                </a:solidFill>
              </a:rPr>
              <a:t>R</a:t>
            </a:r>
            <a:r>
              <a:rPr lang="en-US" sz="1600" dirty="0" smtClean="0">
                <a:solidFill>
                  <a:schemeClr val="tx1"/>
                </a:solidFill>
              </a:rPr>
              <a:t>) propagation pressure with uniform pressure in it (no fluid leak-off)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i="1" dirty="0" smtClean="0">
                <a:solidFill>
                  <a:schemeClr val="tx1"/>
                </a:solidFill>
              </a:rPr>
              <a:t>K</a:t>
            </a:r>
            <a:r>
              <a:rPr lang="en-US" sz="1600" i="1" baseline="-25000" dirty="0" smtClean="0">
                <a:solidFill>
                  <a:schemeClr val="tx1"/>
                </a:solidFill>
              </a:rPr>
              <a:t>IC</a:t>
            </a:r>
            <a:r>
              <a:rPr lang="en-US" sz="1600" i="1" dirty="0" smtClean="0">
                <a:solidFill>
                  <a:schemeClr val="tx1"/>
                </a:solidFill>
              </a:rPr>
              <a:t> – </a:t>
            </a:r>
            <a:r>
              <a:rPr lang="en-US" sz="1600" dirty="0" smtClean="0">
                <a:solidFill>
                  <a:schemeClr val="tx1"/>
                </a:solidFill>
              </a:rPr>
              <a:t>stress intensity factor (mode I, opening)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i="1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175967"/>
              </p:ext>
            </p:extLst>
          </p:nvPr>
        </p:nvGraphicFramePr>
        <p:xfrm>
          <a:off x="552558" y="1126378"/>
          <a:ext cx="2219242" cy="718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0" name="Equation" r:id="rId3" imgW="1371600" imgH="444240" progId="Equation.DSMT4">
                  <p:embed/>
                </p:oleObj>
              </mc:Choice>
              <mc:Fallback>
                <p:oleObj name="Equation" r:id="rId3" imgW="1371600" imgH="444240" progId="Equation.DSMT4">
                  <p:embed/>
                  <p:pic>
                    <p:nvPicPr>
                      <p:cNvPr id="0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558" y="1126378"/>
                        <a:ext cx="2219242" cy="7184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Содержимое 4"/>
          <p:cNvSpPr txBox="1">
            <a:spLocks/>
          </p:cNvSpPr>
          <p:nvPr/>
        </p:nvSpPr>
        <p:spPr>
          <a:xfrm>
            <a:off x="422960" y="5445224"/>
            <a:ext cx="7488832" cy="10787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>
                <a:solidFill>
                  <a:schemeClr val="tx1"/>
                </a:solidFill>
              </a:rPr>
              <a:t>The </a:t>
            </a:r>
            <a:r>
              <a:rPr lang="en-US" sz="1600" i="1" dirty="0" err="1">
                <a:solidFill>
                  <a:schemeClr val="tx1"/>
                </a:solidFill>
              </a:rPr>
              <a:t>P</a:t>
            </a:r>
            <a:r>
              <a:rPr lang="en-US" sz="1600" i="1" baseline="-25000" dirty="0" err="1">
                <a:solidFill>
                  <a:schemeClr val="tx1"/>
                </a:solidFill>
              </a:rPr>
              <a:t>isip</a:t>
            </a:r>
            <a:r>
              <a:rPr lang="en-US" sz="1600" dirty="0">
                <a:solidFill>
                  <a:schemeClr val="tx1"/>
                </a:solidFill>
              </a:rPr>
              <a:t> value corresponds to </a:t>
            </a:r>
            <a:r>
              <a:rPr lang="en-US" sz="1600" i="1" dirty="0" smtClean="0">
                <a:solidFill>
                  <a:schemeClr val="tx1"/>
                </a:solidFill>
              </a:rPr>
              <a:t>P</a:t>
            </a:r>
            <a:r>
              <a:rPr lang="en-US" sz="1600" i="1" baseline="-25000" dirty="0" smtClean="0">
                <a:solidFill>
                  <a:schemeClr val="tx1"/>
                </a:solidFill>
              </a:rPr>
              <a:t>F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>
                <a:solidFill>
                  <a:schemeClr val="tx1"/>
                </a:solidFill>
              </a:rPr>
              <a:t>which depends on </a:t>
            </a:r>
            <a:r>
              <a:rPr lang="en-US" sz="1600" i="1" dirty="0">
                <a:solidFill>
                  <a:schemeClr val="tx1"/>
                </a:solidFill>
              </a:rPr>
              <a:t>R</a:t>
            </a:r>
            <a:r>
              <a:rPr lang="en-US" sz="1600" dirty="0">
                <a:solidFill>
                  <a:schemeClr val="tx1"/>
                </a:solidFill>
              </a:rPr>
              <a:t>, i.e. 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i="1" dirty="0" smtClean="0">
                <a:solidFill>
                  <a:schemeClr val="tx1"/>
                </a:solidFill>
              </a:rPr>
              <a:t>P</a:t>
            </a:r>
            <a:r>
              <a:rPr lang="en-US" sz="1600" b="1" i="1" baseline="-25000" dirty="0" smtClean="0">
                <a:solidFill>
                  <a:schemeClr val="tx1"/>
                </a:solidFill>
              </a:rPr>
              <a:t>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</a:rPr>
              <a:t>= </a:t>
            </a:r>
            <a:r>
              <a:rPr lang="el-GR" sz="1600" b="1" i="1" dirty="0" smtClean="0">
                <a:solidFill>
                  <a:schemeClr val="tx1"/>
                </a:solidFill>
              </a:rPr>
              <a:t>σ</a:t>
            </a:r>
            <a:r>
              <a:rPr lang="en-US" sz="1600" b="1" baseline="-25000" dirty="0" smtClean="0">
                <a:solidFill>
                  <a:schemeClr val="tx1"/>
                </a:solidFill>
              </a:rPr>
              <a:t>min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</a:rPr>
              <a:t>+ 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l-GR" sz="1600" b="1" dirty="0" smtClean="0">
                <a:solidFill>
                  <a:schemeClr val="tx1"/>
                </a:solidFill>
              </a:rPr>
              <a:t>Δ</a:t>
            </a:r>
            <a:r>
              <a:rPr lang="en-US" sz="1600" b="1" dirty="0" smtClean="0">
                <a:solidFill>
                  <a:schemeClr val="tx1"/>
                </a:solidFill>
              </a:rPr>
              <a:t>(</a:t>
            </a:r>
            <a:r>
              <a:rPr lang="en-US" sz="1600" b="1" i="1" dirty="0" smtClean="0">
                <a:solidFill>
                  <a:schemeClr val="tx1"/>
                </a:solidFill>
              </a:rPr>
              <a:t>R</a:t>
            </a:r>
            <a:r>
              <a:rPr lang="en-US" sz="1600" b="1" dirty="0">
                <a:solidFill>
                  <a:schemeClr val="tx1"/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>
                <a:solidFill>
                  <a:schemeClr val="tx1"/>
                </a:solidFill>
              </a:rPr>
              <a:t>For short cracks, </a:t>
            </a:r>
            <a:r>
              <a:rPr lang="en-US" sz="1600" i="1" dirty="0" err="1">
                <a:solidFill>
                  <a:schemeClr val="tx1"/>
                </a:solidFill>
              </a:rPr>
              <a:t>P</a:t>
            </a:r>
            <a:r>
              <a:rPr lang="en-US" sz="1600" i="1" baseline="-25000" dirty="0" err="1">
                <a:solidFill>
                  <a:schemeClr val="tx1"/>
                </a:solidFill>
              </a:rPr>
              <a:t>isip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is significantly larger than </a:t>
            </a:r>
            <a:r>
              <a:rPr lang="el-GR" sz="1600" i="1" dirty="0">
                <a:solidFill>
                  <a:schemeClr val="tx1"/>
                </a:solidFill>
              </a:rPr>
              <a:t>σ</a:t>
            </a:r>
            <a:r>
              <a:rPr lang="en-US" sz="1600" baseline="-25000" dirty="0">
                <a:solidFill>
                  <a:schemeClr val="tx1"/>
                </a:solidFill>
              </a:rPr>
              <a:t>min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857327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23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56693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Номер слайда 3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079D815-5A85-40E2-B638-33044510FD53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Содержимое 4"/>
          <p:cNvSpPr txBox="1">
            <a:spLocks/>
          </p:cNvSpPr>
          <p:nvPr/>
        </p:nvSpPr>
        <p:spPr>
          <a:xfrm>
            <a:off x="395535" y="1235310"/>
            <a:ext cx="8136905" cy="26643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2200" dirty="0" smtClean="0">
                <a:solidFill>
                  <a:schemeClr val="tx1"/>
                </a:solidFill>
              </a:rPr>
              <a:t>Purpose </a:t>
            </a:r>
            <a:r>
              <a:rPr lang="en-US" sz="2200" dirty="0">
                <a:solidFill>
                  <a:schemeClr val="tx1"/>
                </a:solidFill>
              </a:rPr>
              <a:t>and objectives of the </a:t>
            </a:r>
            <a:r>
              <a:rPr lang="en-US" sz="2200" dirty="0" smtClean="0">
                <a:solidFill>
                  <a:schemeClr val="tx1"/>
                </a:solidFill>
              </a:rPr>
              <a:t>study</a:t>
            </a:r>
            <a:endParaRPr lang="ru-RU" sz="2200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2200" dirty="0">
                <a:solidFill>
                  <a:schemeClr val="tx1"/>
                </a:solidFill>
              </a:rPr>
              <a:t>Laboratory </a:t>
            </a:r>
            <a:r>
              <a:rPr lang="en-US" sz="2200" dirty="0" smtClean="0">
                <a:solidFill>
                  <a:schemeClr val="tx1"/>
                </a:solidFill>
              </a:rPr>
              <a:t>setup</a:t>
            </a:r>
            <a:r>
              <a:rPr lang="ru-RU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smtClean="0">
                <a:solidFill>
                  <a:schemeClr val="tx1"/>
                </a:solidFill>
              </a:rPr>
              <a:t>for hydraulic fracturing</a:t>
            </a:r>
          </a:p>
          <a:p>
            <a:pPr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2200" dirty="0">
                <a:solidFill>
                  <a:schemeClr val="tx1"/>
                </a:solidFill>
              </a:rPr>
              <a:t>Test results for longitudinal and transverse </a:t>
            </a:r>
            <a:r>
              <a:rPr lang="en-US" sz="2200" dirty="0" smtClean="0">
                <a:solidFill>
                  <a:schemeClr val="tx1"/>
                </a:solidFill>
              </a:rPr>
              <a:t>fracturing: working </a:t>
            </a:r>
            <a:r>
              <a:rPr lang="en-US" sz="2200" dirty="0">
                <a:solidFill>
                  <a:schemeClr val="tx1"/>
                </a:solidFill>
              </a:rPr>
              <a:t>fluid pressure and seismic </a:t>
            </a:r>
            <a:r>
              <a:rPr lang="en-US" sz="2200" dirty="0" smtClean="0">
                <a:solidFill>
                  <a:schemeClr val="tx1"/>
                </a:solidFill>
              </a:rPr>
              <a:t>emission</a:t>
            </a:r>
          </a:p>
          <a:p>
            <a:pPr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2200" dirty="0" smtClean="0">
                <a:solidFill>
                  <a:schemeClr val="tx1"/>
                </a:solidFill>
              </a:rPr>
              <a:t>Two models of the crack </a:t>
            </a:r>
            <a:r>
              <a:rPr lang="en-US" sz="2200" dirty="0">
                <a:solidFill>
                  <a:schemeClr val="tx1"/>
                </a:solidFill>
              </a:rPr>
              <a:t>oscillation with fluid </a:t>
            </a:r>
            <a:r>
              <a:rPr lang="en-US" sz="2200" dirty="0" smtClean="0">
                <a:solidFill>
                  <a:schemeClr val="tx1"/>
                </a:solidFill>
              </a:rPr>
              <a:t>flow and modeling results</a:t>
            </a:r>
          </a:p>
          <a:p>
            <a:pPr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2200" dirty="0" smtClean="0">
                <a:solidFill>
                  <a:schemeClr val="tx1"/>
                </a:solidFill>
              </a:rPr>
              <a:t>Shut-in pressure determination by Hydraulic Fracturing Stress Measurements (HFSM) </a:t>
            </a:r>
          </a:p>
          <a:p>
            <a:pPr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2200" dirty="0">
                <a:solidFill>
                  <a:schemeClr val="tx1"/>
                </a:solidFill>
              </a:rPr>
              <a:t>Interpretation errors </a:t>
            </a:r>
            <a:r>
              <a:rPr lang="en-US" sz="2200" dirty="0" smtClean="0">
                <a:solidFill>
                  <a:schemeClr val="tx1"/>
                </a:solidFill>
              </a:rPr>
              <a:t>caused by borehole tool size</a:t>
            </a:r>
          </a:p>
        </p:txBody>
      </p:sp>
    </p:spTree>
    <p:extLst>
      <p:ext uri="{BB962C8B-B14F-4D97-AF65-F5344CB8AC3E}">
        <p14:creationId xmlns:p14="http://schemas.microsoft.com/office/powerpoint/2010/main" val="77397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566936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HFSM tool example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Номер слайда 3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079D815-5A85-40E2-B638-33044510FD53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Содержимое 4"/>
          <p:cNvSpPr txBox="1">
            <a:spLocks/>
          </p:cNvSpPr>
          <p:nvPr/>
        </p:nvSpPr>
        <p:spPr>
          <a:xfrm>
            <a:off x="5171829" y="947278"/>
            <a:ext cx="3792659" cy="35618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>
                <a:solidFill>
                  <a:schemeClr val="tx1"/>
                </a:solidFill>
              </a:rPr>
              <a:t>Developed in Institute </a:t>
            </a:r>
            <a:r>
              <a:rPr lang="en-US" sz="1600" dirty="0" smtClean="0">
                <a:solidFill>
                  <a:schemeClr val="tx1"/>
                </a:solidFill>
              </a:rPr>
              <a:t>of Mining SB RAS (Novosibirsk)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0" lvl="0" indent="0">
              <a:spcBef>
                <a:spcPts val="600"/>
              </a:spcBef>
              <a:buClr>
                <a:srgbClr val="FE8637"/>
              </a:buClr>
              <a:buSzPct val="70000"/>
              <a:buNone/>
            </a:pPr>
            <a:r>
              <a:rPr lang="en-US" sz="16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Specifications</a:t>
            </a:r>
            <a:r>
              <a:rPr lang="ru-RU" sz="16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16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1600" dirty="0" smtClean="0">
                <a:solidFill>
                  <a:schemeClr val="tx1"/>
                </a:solidFill>
              </a:rPr>
              <a:t>borehole diameter – 59-76 </a:t>
            </a:r>
            <a:r>
              <a:rPr lang="en-US" sz="1600" dirty="0">
                <a:solidFill>
                  <a:schemeClr val="tx1"/>
                </a:solidFill>
              </a:rPr>
              <a:t>mm</a:t>
            </a:r>
          </a:p>
          <a:p>
            <a:pPr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1600" dirty="0" smtClean="0">
                <a:solidFill>
                  <a:schemeClr val="tx1"/>
                </a:solidFill>
              </a:rPr>
              <a:t>HF interval – 300 </a:t>
            </a:r>
            <a:r>
              <a:rPr lang="en-US" sz="1600" dirty="0">
                <a:solidFill>
                  <a:schemeClr val="tx1"/>
                </a:solidFill>
              </a:rPr>
              <a:t>mm</a:t>
            </a:r>
          </a:p>
          <a:p>
            <a:pPr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1600" dirty="0">
                <a:solidFill>
                  <a:schemeClr val="tx1"/>
                </a:solidFill>
              </a:rPr>
              <a:t>working fluid flow </a:t>
            </a:r>
            <a:r>
              <a:rPr lang="en-US" sz="1600" dirty="0" smtClean="0">
                <a:solidFill>
                  <a:schemeClr val="tx1"/>
                </a:solidFill>
              </a:rPr>
              <a:t>rate – 1-5 ml/s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1600" dirty="0" smtClean="0">
                <a:solidFill>
                  <a:schemeClr val="tx1"/>
                </a:solidFill>
              </a:rPr>
              <a:t>HF pressure </a:t>
            </a:r>
            <a:r>
              <a:rPr lang="en-US" sz="1600" dirty="0">
                <a:solidFill>
                  <a:schemeClr val="tx1"/>
                </a:solidFill>
              </a:rPr>
              <a:t>– </a:t>
            </a:r>
            <a:r>
              <a:rPr lang="en-US" sz="1600" dirty="0" smtClean="0">
                <a:solidFill>
                  <a:schemeClr val="tx1"/>
                </a:solidFill>
              </a:rPr>
              <a:t>up </a:t>
            </a:r>
            <a:r>
              <a:rPr lang="en-US" sz="1600" dirty="0">
                <a:solidFill>
                  <a:schemeClr val="tx1"/>
                </a:solidFill>
              </a:rPr>
              <a:t>to 70 </a:t>
            </a:r>
            <a:r>
              <a:rPr lang="en-US" sz="1600" dirty="0" err="1" smtClean="0">
                <a:solidFill>
                  <a:schemeClr val="tx1"/>
                </a:solidFill>
              </a:rPr>
              <a:t>MPa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buClr>
                <a:srgbClr val="FE8637"/>
              </a:buClr>
              <a:buSzPct val="70000"/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>
                <a:solidFill>
                  <a:schemeClr val="tx1"/>
                </a:solidFill>
              </a:rPr>
              <a:t>As an example, consider the pressure drop curve obtained from one of the potash </a:t>
            </a:r>
            <a:r>
              <a:rPr lang="en-US" sz="1600" dirty="0" smtClean="0">
                <a:solidFill>
                  <a:schemeClr val="tx1"/>
                </a:solidFill>
              </a:rPr>
              <a:t>mines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Shut-in pressure calculated  with different approaches is 2.4-3.42 </a:t>
            </a:r>
            <a:r>
              <a:rPr lang="en-US" sz="1600" dirty="0" err="1" smtClean="0">
                <a:solidFill>
                  <a:schemeClr val="tx1"/>
                </a:solidFill>
              </a:rPr>
              <a:t>MPa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average </a:t>
            </a:r>
            <a:r>
              <a:rPr lang="en-US" sz="1600" i="1" dirty="0" smtClean="0">
                <a:solidFill>
                  <a:schemeClr val="tx1"/>
                </a:solidFill>
              </a:rPr>
              <a:t>P</a:t>
            </a:r>
            <a:r>
              <a:rPr lang="en-US" sz="1600" i="1" baseline="-25000" dirty="0" smtClean="0">
                <a:solidFill>
                  <a:schemeClr val="tx1"/>
                </a:solidFill>
              </a:rPr>
              <a:t>s</a:t>
            </a:r>
            <a:r>
              <a:rPr lang="en-US" sz="1600" dirty="0" smtClean="0">
                <a:solidFill>
                  <a:schemeClr val="tx1"/>
                </a:solidFill>
              </a:rPr>
              <a:t> is 3.2 </a:t>
            </a:r>
            <a:r>
              <a:rPr lang="en-US" sz="1600" dirty="0" err="1" smtClean="0">
                <a:solidFill>
                  <a:schemeClr val="tx1"/>
                </a:solidFill>
              </a:rPr>
              <a:t>MPa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From 3</a:t>
            </a:r>
            <a:r>
              <a:rPr lang="en-US" sz="1600" baseline="30000" dirty="0" smtClean="0">
                <a:solidFill>
                  <a:schemeClr val="tx1"/>
                </a:solidFill>
              </a:rPr>
              <a:t>rd</a:t>
            </a:r>
            <a:r>
              <a:rPr lang="en-US" sz="1600" dirty="0" smtClean="0">
                <a:solidFill>
                  <a:schemeClr val="tx1"/>
                </a:solidFill>
              </a:rPr>
              <a:t> working cycle we get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i="1" dirty="0" err="1" smtClean="0">
                <a:solidFill>
                  <a:schemeClr val="tx1"/>
                </a:solidFill>
              </a:rPr>
              <a:t>P</a:t>
            </a:r>
            <a:r>
              <a:rPr lang="en-US" sz="1600" i="1" baseline="-25000" dirty="0" err="1" smtClean="0">
                <a:solidFill>
                  <a:schemeClr val="tx1"/>
                </a:solidFill>
              </a:rPr>
              <a:t>r</a:t>
            </a:r>
            <a:r>
              <a:rPr lang="en-US" sz="1600" i="1" baseline="-25000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=3.3-3.4 </a:t>
            </a:r>
            <a:r>
              <a:rPr lang="en-US" sz="1600" dirty="0" err="1" smtClean="0">
                <a:solidFill>
                  <a:schemeClr val="tx1"/>
                </a:solidFill>
              </a:rPr>
              <a:t>MPa</a:t>
            </a:r>
            <a:r>
              <a:rPr lang="en-US" sz="1600" dirty="0" smtClean="0">
                <a:solidFill>
                  <a:schemeClr val="tx1"/>
                </a:solidFill>
              </a:rPr>
              <a:t> which is close to </a:t>
            </a:r>
            <a:r>
              <a:rPr lang="en-US" sz="1600" i="1" dirty="0" smtClean="0">
                <a:solidFill>
                  <a:schemeClr val="tx1"/>
                </a:solidFill>
              </a:rPr>
              <a:t>P</a:t>
            </a:r>
            <a:r>
              <a:rPr lang="en-US" sz="1600" i="1" baseline="-25000" dirty="0" smtClean="0">
                <a:solidFill>
                  <a:schemeClr val="tx1"/>
                </a:solidFill>
              </a:rPr>
              <a:t>s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9856" y="6381328"/>
            <a:ext cx="4251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Pressure-Time curve (Potash mine SKRU-3)</a:t>
            </a:r>
            <a:endParaRPr lang="ru-RU" sz="1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811935" y="3334034"/>
            <a:ext cx="3852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Borehole tool and measurement system</a:t>
            </a:r>
            <a:endParaRPr lang="ru-RU" sz="14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36" y="1017356"/>
            <a:ext cx="4372556" cy="227515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22638" y="3672290"/>
            <a:ext cx="5146582" cy="2781046"/>
            <a:chOff x="145498" y="3672290"/>
            <a:chExt cx="5146582" cy="2781046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890" y="3791414"/>
              <a:ext cx="4951799" cy="259044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 rot="16200000">
              <a:off x="-1098587" y="4930388"/>
              <a:ext cx="274702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i="1" dirty="0" smtClean="0">
                  <a:latin typeface="Times New Roman"/>
                  <a:cs typeface="Times New Roman"/>
                </a:rPr>
                <a:t>Pressure</a:t>
              </a:r>
              <a:r>
                <a:rPr lang="en-US" sz="900" dirty="0" smtClean="0">
                  <a:latin typeface="Times New Roman"/>
                  <a:cs typeface="Times New Roman"/>
                </a:rPr>
                <a:t>, </a:t>
              </a:r>
              <a:r>
                <a:rPr lang="en-US" sz="900" dirty="0" err="1" smtClean="0">
                  <a:latin typeface="Times New Roman"/>
                  <a:cs typeface="Times New Roman"/>
                </a:rPr>
                <a:t>MPa</a:t>
              </a:r>
              <a:endParaRPr lang="ru-RU" sz="900" baseline="30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5498" y="6222504"/>
              <a:ext cx="5146582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i="1" dirty="0" smtClean="0">
                  <a:latin typeface="Times New Roman"/>
                  <a:cs typeface="Times New Roman"/>
                </a:rPr>
                <a:t>Time</a:t>
              </a:r>
              <a:r>
                <a:rPr lang="en-US" sz="900" dirty="0" smtClean="0">
                  <a:latin typeface="Times New Roman"/>
                  <a:cs typeface="Times New Roman"/>
                </a:rPr>
                <a:t>, 0.1*s</a:t>
              </a:r>
              <a:endParaRPr lang="ru-RU" sz="900" baseline="30000" dirty="0"/>
            </a:p>
          </p:txBody>
        </p:sp>
      </p:grpSp>
      <p:sp>
        <p:nvSpPr>
          <p:cNvPr id="18" name="Содержимое 4"/>
          <p:cNvSpPr txBox="1">
            <a:spLocks/>
          </p:cNvSpPr>
          <p:nvPr/>
        </p:nvSpPr>
        <p:spPr>
          <a:xfrm>
            <a:off x="5689054" y="6453336"/>
            <a:ext cx="3203426" cy="358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i="1" dirty="0" err="1" smtClean="0">
                <a:solidFill>
                  <a:schemeClr val="tx1"/>
                </a:solidFill>
              </a:rPr>
              <a:t>Rubtsova</a:t>
            </a:r>
            <a:r>
              <a:rPr lang="en-US" sz="1600" i="1" dirty="0" smtClean="0">
                <a:solidFill>
                  <a:schemeClr val="tx1"/>
                </a:solidFill>
              </a:rPr>
              <a:t>, 2016; </a:t>
            </a:r>
            <a:r>
              <a:rPr lang="en-US" sz="1600" i="1" dirty="0" err="1" smtClean="0">
                <a:solidFill>
                  <a:schemeClr val="tx1"/>
                </a:solidFill>
              </a:rPr>
              <a:t>Leont’ev</a:t>
            </a:r>
            <a:r>
              <a:rPr lang="en-US" sz="1600" i="1" dirty="0" smtClean="0">
                <a:solidFill>
                  <a:schemeClr val="tx1"/>
                </a:solidFill>
              </a:rPr>
              <a:t>, 2010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35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7467600" cy="566936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Interpretation errors according to the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classic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HFSM scheme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Номер слайда 3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079D815-5A85-40E2-B638-33044510FD53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Содержимое 4"/>
          <p:cNvSpPr txBox="1">
            <a:spLocks/>
          </p:cNvSpPr>
          <p:nvPr/>
        </p:nvSpPr>
        <p:spPr>
          <a:xfrm>
            <a:off x="467544" y="1054059"/>
            <a:ext cx="8136904" cy="10787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b="1" i="1" dirty="0" err="1" smtClean="0">
                <a:solidFill>
                  <a:schemeClr val="tx1"/>
                </a:solidFill>
              </a:rPr>
              <a:t>P</a:t>
            </a:r>
            <a:r>
              <a:rPr lang="en-US" sz="1600" b="1" i="1" baseline="-25000" dirty="0" err="1" smtClean="0">
                <a:solidFill>
                  <a:schemeClr val="tx1"/>
                </a:solidFill>
              </a:rPr>
              <a:t>r</a:t>
            </a:r>
            <a:r>
              <a:rPr lang="en-US" sz="1600" b="1" i="1" dirty="0">
                <a:solidFill>
                  <a:schemeClr val="tx1"/>
                </a:solidFill>
              </a:rPr>
              <a:t> = </a:t>
            </a:r>
            <a:r>
              <a:rPr lang="en-US" sz="1600" b="1" i="1" dirty="0" smtClean="0">
                <a:solidFill>
                  <a:schemeClr val="tx1"/>
                </a:solidFill>
              </a:rPr>
              <a:t>P</a:t>
            </a:r>
            <a:r>
              <a:rPr lang="en-US" sz="1600" b="1" i="1" baseline="-25000" dirty="0" smtClean="0">
                <a:solidFill>
                  <a:schemeClr val="tx1"/>
                </a:solidFill>
              </a:rPr>
              <a:t>s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in </a:t>
            </a:r>
            <a:r>
              <a:rPr lang="en-US" sz="1600" dirty="0">
                <a:solidFill>
                  <a:schemeClr val="tx1"/>
                </a:solidFill>
              </a:rPr>
              <a:t>the </a:t>
            </a:r>
            <a:r>
              <a:rPr lang="en-US" sz="1600" dirty="0" smtClean="0">
                <a:solidFill>
                  <a:schemeClr val="tx1"/>
                </a:solidFill>
              </a:rPr>
              <a:t>experiment corresponds </a:t>
            </a:r>
            <a:r>
              <a:rPr lang="en-US" sz="1600" dirty="0">
                <a:solidFill>
                  <a:schemeClr val="tx1"/>
                </a:solidFill>
              </a:rPr>
              <a:t>to modern concepts (</a:t>
            </a:r>
            <a:r>
              <a:rPr lang="en-US" sz="1600" dirty="0" err="1">
                <a:solidFill>
                  <a:schemeClr val="tx1"/>
                </a:solidFill>
              </a:rPr>
              <a:t>Haimson</a:t>
            </a:r>
            <a:r>
              <a:rPr lang="en-US" sz="1600" dirty="0">
                <a:solidFill>
                  <a:schemeClr val="tx1"/>
                </a:solidFill>
              </a:rPr>
              <a:t>, Ito, etc.) by which only minimal </a:t>
            </a:r>
            <a:r>
              <a:rPr lang="en-US" sz="1600" dirty="0" smtClean="0">
                <a:solidFill>
                  <a:schemeClr val="tx1"/>
                </a:solidFill>
              </a:rPr>
              <a:t>stress component can </a:t>
            </a:r>
            <a:r>
              <a:rPr lang="en-US" sz="1600" dirty="0">
                <a:solidFill>
                  <a:schemeClr val="tx1"/>
                </a:solidFill>
              </a:rPr>
              <a:t>be determined using the HFSM </a:t>
            </a:r>
            <a:r>
              <a:rPr lang="en-US" sz="1600" dirty="0" smtClean="0">
                <a:solidFill>
                  <a:schemeClr val="tx1"/>
                </a:solidFill>
              </a:rPr>
              <a:t>method.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>
                <a:solidFill>
                  <a:schemeClr val="tx1"/>
                </a:solidFill>
              </a:rPr>
              <a:t>If we use the </a:t>
            </a:r>
            <a:r>
              <a:rPr lang="en-US" sz="1600" dirty="0" smtClean="0">
                <a:solidFill>
                  <a:schemeClr val="tx1"/>
                </a:solidFill>
              </a:rPr>
              <a:t>classic </a:t>
            </a:r>
            <a:r>
              <a:rPr lang="en-US" sz="1600" dirty="0">
                <a:solidFill>
                  <a:schemeClr val="tx1"/>
                </a:solidFill>
              </a:rPr>
              <a:t>interpretation </a:t>
            </a:r>
            <a:r>
              <a:rPr lang="en-US" sz="1600" dirty="0" smtClean="0">
                <a:solidFill>
                  <a:schemeClr val="tx1"/>
                </a:solidFill>
              </a:rPr>
              <a:t>technique, </a:t>
            </a:r>
            <a:r>
              <a:rPr lang="en-US" sz="1600" dirty="0">
                <a:solidFill>
                  <a:schemeClr val="tx1"/>
                </a:solidFill>
              </a:rPr>
              <a:t>we get a false </a:t>
            </a:r>
            <a:r>
              <a:rPr lang="en-US" sz="1600" dirty="0" smtClean="0">
                <a:solidFill>
                  <a:schemeClr val="tx1"/>
                </a:solidFill>
              </a:rPr>
              <a:t>equation </a:t>
            </a:r>
            <a:r>
              <a:rPr lang="el-GR" sz="1600" b="1" i="1" dirty="0" smtClean="0">
                <a:solidFill>
                  <a:schemeClr val="tx1"/>
                </a:solidFill>
              </a:rPr>
              <a:t>σ</a:t>
            </a:r>
            <a:r>
              <a:rPr lang="en-US" sz="1600" b="1" baseline="-25000" dirty="0">
                <a:solidFill>
                  <a:schemeClr val="tx1"/>
                </a:solidFill>
              </a:rPr>
              <a:t>max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≈ 2</a:t>
            </a:r>
            <a:r>
              <a:rPr lang="el-GR" sz="1600" b="1" i="1" dirty="0" smtClean="0">
                <a:solidFill>
                  <a:schemeClr val="tx1"/>
                </a:solidFill>
              </a:rPr>
              <a:t>σ</a:t>
            </a:r>
            <a:r>
              <a:rPr lang="en-US" sz="1600" b="1" baseline="-25000" dirty="0" smtClean="0">
                <a:solidFill>
                  <a:schemeClr val="tx1"/>
                </a:solidFill>
              </a:rPr>
              <a:t>min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Crack radius </a:t>
            </a:r>
            <a:r>
              <a:rPr lang="en-US" sz="1600" i="1" dirty="0">
                <a:solidFill>
                  <a:schemeClr val="tx1"/>
                </a:solidFill>
              </a:rPr>
              <a:t>R </a:t>
            </a:r>
            <a:r>
              <a:rPr lang="en-US" sz="1600" dirty="0" smtClean="0">
                <a:solidFill>
                  <a:schemeClr val="tx1"/>
                </a:solidFill>
              </a:rPr>
              <a:t>in the experiment was 0.3 </a:t>
            </a:r>
            <a:r>
              <a:rPr lang="en-US" sz="1600" dirty="0">
                <a:solidFill>
                  <a:schemeClr val="tx1"/>
                </a:solidFill>
              </a:rPr>
              <a:t>m. Estimated </a:t>
            </a:r>
            <a:r>
              <a:rPr lang="en-US" sz="1600" dirty="0" smtClean="0">
                <a:solidFill>
                  <a:schemeClr val="tx1"/>
                </a:solidFill>
              </a:rPr>
              <a:t>value  </a:t>
            </a: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>
                <a:solidFill>
                  <a:schemeClr val="tx1"/>
                </a:solidFill>
              </a:rPr>
              <a:t>for such </a:t>
            </a:r>
            <a:r>
              <a:rPr lang="en-US" sz="1600" dirty="0" smtClean="0">
                <a:solidFill>
                  <a:schemeClr val="tx1"/>
                </a:solidFill>
              </a:rPr>
              <a:t>a crack is 1.2 </a:t>
            </a:r>
            <a:r>
              <a:rPr lang="en-US" sz="1600" dirty="0" err="1">
                <a:solidFill>
                  <a:schemeClr val="tx1"/>
                </a:solidFill>
              </a:rPr>
              <a:t>MPa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3" name="Содержимое 4"/>
          <p:cNvSpPr txBox="1">
            <a:spLocks/>
          </p:cNvSpPr>
          <p:nvPr/>
        </p:nvSpPr>
        <p:spPr>
          <a:xfrm>
            <a:off x="422959" y="5302531"/>
            <a:ext cx="8253497" cy="10787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>
                <a:solidFill>
                  <a:schemeClr val="tx1"/>
                </a:solidFill>
              </a:rPr>
              <a:t>The use of the classical interpretation scheme for HFSM data can lead to significant errors in the determination of compressive rock stresses. The length of the </a:t>
            </a:r>
            <a:r>
              <a:rPr lang="en-US" sz="1600" dirty="0" smtClean="0">
                <a:solidFill>
                  <a:schemeClr val="tx1"/>
                </a:solidFill>
              </a:rPr>
              <a:t>tool affects </a:t>
            </a:r>
            <a:r>
              <a:rPr lang="en-US" sz="1600" dirty="0">
                <a:solidFill>
                  <a:schemeClr val="tx1"/>
                </a:solidFill>
              </a:rPr>
              <a:t>the accuracy of the stress measurement. The </a:t>
            </a:r>
            <a:r>
              <a:rPr lang="en-US" sz="1600" dirty="0" smtClean="0">
                <a:solidFill>
                  <a:schemeClr val="tx1"/>
                </a:solidFill>
              </a:rPr>
              <a:t>error is </a:t>
            </a:r>
            <a:r>
              <a:rPr lang="en-US" sz="1600" dirty="0">
                <a:solidFill>
                  <a:schemeClr val="tx1"/>
                </a:solidFill>
              </a:rPr>
              <a:t>significant in the area of low </a:t>
            </a:r>
            <a:r>
              <a:rPr lang="en-US" sz="1600" dirty="0" smtClean="0">
                <a:solidFill>
                  <a:schemeClr val="tx1"/>
                </a:solidFill>
              </a:rPr>
              <a:t>stresses </a:t>
            </a:r>
            <a:r>
              <a:rPr lang="en-US" sz="1600" dirty="0">
                <a:solidFill>
                  <a:schemeClr val="tx1"/>
                </a:solidFill>
              </a:rPr>
              <a:t>(under 5 </a:t>
            </a:r>
            <a:r>
              <a:rPr lang="en-US" sz="1600" dirty="0" err="1">
                <a:solidFill>
                  <a:schemeClr val="tx1"/>
                </a:solidFill>
              </a:rPr>
              <a:t>MPa</a:t>
            </a:r>
            <a:r>
              <a:rPr lang="en-US" sz="1600" dirty="0">
                <a:solidFill>
                  <a:schemeClr val="tx1"/>
                </a:solidFill>
              </a:rPr>
              <a:t>) and </a:t>
            </a:r>
            <a:r>
              <a:rPr lang="en-US" sz="1600" dirty="0" smtClean="0">
                <a:solidFill>
                  <a:schemeClr val="tx1"/>
                </a:solidFill>
              </a:rPr>
              <a:t>for HF interval shorter than 1 </a:t>
            </a:r>
            <a:r>
              <a:rPr lang="en-US" sz="1600" dirty="0">
                <a:solidFill>
                  <a:schemeClr val="tx1"/>
                </a:solidFill>
              </a:rPr>
              <a:t>m.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866767"/>
              </p:ext>
            </p:extLst>
          </p:nvPr>
        </p:nvGraphicFramePr>
        <p:xfrm>
          <a:off x="6588224" y="2348880"/>
          <a:ext cx="8763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" name="Equation" r:id="rId3" imgW="660240" imgH="444240" progId="Equation.DSMT4">
                  <p:embed/>
                </p:oleObj>
              </mc:Choice>
              <mc:Fallback>
                <p:oleObj name="Equation" r:id="rId3" imgW="660240" imgH="444240" progId="Equation.DSMT4">
                  <p:embed/>
                  <p:pic>
                    <p:nvPicPr>
                      <p:cNvPr id="0" name="Объе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2348880"/>
                        <a:ext cx="87630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Овал 9"/>
          <p:cNvSpPr/>
          <p:nvPr/>
        </p:nvSpPr>
        <p:spPr>
          <a:xfrm>
            <a:off x="971600" y="4044872"/>
            <a:ext cx="790575" cy="79216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2" name="Овал 11"/>
          <p:cNvSpPr/>
          <p:nvPr/>
        </p:nvSpPr>
        <p:spPr>
          <a:xfrm>
            <a:off x="2027029" y="3818075"/>
            <a:ext cx="1206500" cy="12065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4" name="Овал 13"/>
          <p:cNvSpPr/>
          <p:nvPr/>
        </p:nvSpPr>
        <p:spPr>
          <a:xfrm>
            <a:off x="5868144" y="4151265"/>
            <a:ext cx="504825" cy="504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6669330" y="3970322"/>
            <a:ext cx="927006" cy="86671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Book Antiqua"/>
              </a:rPr>
              <a:t>?</a:t>
            </a: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6720036" y="3837591"/>
            <a:ext cx="876300" cy="120650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6700986" y="3816516"/>
            <a:ext cx="876300" cy="120650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67544" y="3356992"/>
            <a:ext cx="4221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i="1" dirty="0"/>
              <a:t>σ</a:t>
            </a:r>
            <a:r>
              <a:rPr lang="en-US" sz="1400" b="1" baseline="-25000" dirty="0" smtClean="0"/>
              <a:t>min</a:t>
            </a:r>
            <a:r>
              <a:rPr lang="en-US" sz="1400" b="1" dirty="0" smtClean="0"/>
              <a:t> and</a:t>
            </a:r>
            <a:r>
              <a:rPr lang="en-US" sz="1400" b="1" baseline="-25000" dirty="0" smtClean="0"/>
              <a:t> </a:t>
            </a:r>
            <a:r>
              <a:rPr lang="el-GR" sz="1400" b="1" i="1" dirty="0" smtClean="0"/>
              <a:t>σ</a:t>
            </a:r>
            <a:r>
              <a:rPr lang="en-US" sz="1400" b="1" baseline="-25000" dirty="0" smtClean="0"/>
              <a:t>max</a:t>
            </a:r>
            <a:r>
              <a:rPr lang="en-US" sz="1400" b="1" dirty="0" smtClean="0"/>
              <a:t> for classic HFSM scheme, </a:t>
            </a:r>
            <a:r>
              <a:rPr lang="en-US" sz="1400" b="1" dirty="0" err="1"/>
              <a:t>MPa</a:t>
            </a:r>
            <a:endParaRPr lang="ru-RU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015512" y="3361479"/>
            <a:ext cx="3475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i="1" dirty="0"/>
              <a:t>σ</a:t>
            </a:r>
            <a:r>
              <a:rPr lang="en-US" sz="1400" b="1" baseline="-25000" dirty="0" smtClean="0"/>
              <a:t>min</a:t>
            </a:r>
            <a:r>
              <a:rPr lang="en-US" sz="1400" b="1" dirty="0" smtClean="0"/>
              <a:t> and</a:t>
            </a:r>
            <a:r>
              <a:rPr lang="en-US" sz="1400" b="1" baseline="-25000" dirty="0" smtClean="0"/>
              <a:t> </a:t>
            </a:r>
            <a:r>
              <a:rPr lang="el-GR" sz="1400" b="1" i="1" dirty="0" smtClean="0"/>
              <a:t>σ</a:t>
            </a:r>
            <a:r>
              <a:rPr lang="en-US" sz="1400" b="1" baseline="-25000" dirty="0" smtClean="0"/>
              <a:t>max</a:t>
            </a:r>
            <a:r>
              <a:rPr lang="en-US" sz="1400" b="1" dirty="0" smtClean="0"/>
              <a:t> for </a:t>
            </a:r>
            <a:r>
              <a:rPr lang="en-US" sz="1400" b="1" i="1" dirty="0" err="1"/>
              <a:t>P</a:t>
            </a:r>
            <a:r>
              <a:rPr lang="en-US" sz="1400" b="1" i="1" baseline="-25000" dirty="0" err="1"/>
              <a:t>r</a:t>
            </a:r>
            <a:r>
              <a:rPr lang="en-US" sz="1400" b="1" i="1" dirty="0"/>
              <a:t> = P</a:t>
            </a:r>
            <a:r>
              <a:rPr lang="en-US" sz="1400" b="1" i="1" baseline="-25000" dirty="0"/>
              <a:t>s</a:t>
            </a:r>
            <a:r>
              <a:rPr lang="en-US" sz="1400" i="1" dirty="0"/>
              <a:t> </a:t>
            </a:r>
            <a:r>
              <a:rPr lang="en-US" sz="1400" i="1" dirty="0" smtClean="0"/>
              <a:t> </a:t>
            </a:r>
            <a:r>
              <a:rPr lang="en-US" sz="1400" b="1" dirty="0" smtClean="0"/>
              <a:t>and</a:t>
            </a:r>
            <a:r>
              <a:rPr lang="en-US" sz="1400" dirty="0" smtClean="0"/>
              <a:t> </a:t>
            </a:r>
            <a:r>
              <a:rPr lang="en-US" sz="1400" b="1" dirty="0" smtClean="0"/>
              <a:t>R, </a:t>
            </a:r>
            <a:r>
              <a:rPr lang="en-US" sz="1400" b="1" dirty="0" err="1" smtClean="0"/>
              <a:t>MPa</a:t>
            </a:r>
            <a:endParaRPr lang="ru-RU" sz="1400" b="1" dirty="0"/>
          </a:p>
        </p:txBody>
      </p:sp>
      <p:sp>
        <p:nvSpPr>
          <p:cNvPr id="21" name="Содержимое 4"/>
          <p:cNvSpPr txBox="1">
            <a:spLocks/>
          </p:cNvSpPr>
          <p:nvPr/>
        </p:nvSpPr>
        <p:spPr>
          <a:xfrm>
            <a:off x="6889908" y="6453336"/>
            <a:ext cx="1930564" cy="358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i="1" dirty="0" err="1" smtClean="0">
                <a:solidFill>
                  <a:schemeClr val="tx1"/>
                </a:solidFill>
              </a:rPr>
              <a:t>Serdyukov</a:t>
            </a:r>
            <a:r>
              <a:rPr lang="en-US" sz="1600" i="1" dirty="0" smtClean="0">
                <a:solidFill>
                  <a:schemeClr val="tx1"/>
                </a:solidFill>
              </a:rPr>
              <a:t>, 2016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04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079D815-5A85-40E2-B638-33044510FD53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7" name="Содержимое 2"/>
          <p:cNvSpPr>
            <a:spLocks noGrp="1"/>
          </p:cNvSpPr>
          <p:nvPr>
            <p:ph sz="quarter" idx="1"/>
          </p:nvPr>
        </p:nvSpPr>
        <p:spPr>
          <a:xfrm>
            <a:off x="374848" y="332656"/>
            <a:ext cx="8229600" cy="91957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3836" y="1405092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1" dirty="0" err="1" smtClean="0">
                <a:cs typeface="Arial" pitchFamily="34" charset="0"/>
              </a:rPr>
              <a:t>Andrey</a:t>
            </a:r>
            <a:r>
              <a:rPr lang="en-US" sz="1600" b="1" dirty="0" smtClean="0">
                <a:cs typeface="Arial" pitchFamily="34" charset="0"/>
              </a:rPr>
              <a:t> V. </a:t>
            </a:r>
            <a:r>
              <a:rPr lang="en-US" sz="1600" b="1" dirty="0" err="1" smtClean="0">
                <a:cs typeface="Arial" pitchFamily="34" charset="0"/>
              </a:rPr>
              <a:t>Patutin</a:t>
            </a:r>
            <a:r>
              <a:rPr lang="en-US" sz="1600" dirty="0">
                <a:cs typeface="Arial" pitchFamily="34" charset="0"/>
              </a:rPr>
              <a:t>	</a:t>
            </a:r>
            <a:r>
              <a:rPr lang="en-US" sz="1600" dirty="0" smtClean="0">
                <a:cs typeface="Arial" pitchFamily="34" charset="0"/>
              </a:rPr>
              <a:t>   </a:t>
            </a:r>
            <a:r>
              <a:rPr lang="en-US" sz="1600" b="1" dirty="0" smtClean="0">
                <a:cs typeface="Arial" pitchFamily="34" charset="0"/>
              </a:rPr>
              <a:t>Leonid A. </a:t>
            </a:r>
            <a:r>
              <a:rPr lang="en-US" sz="1600" b="1" dirty="0" err="1" smtClean="0">
                <a:cs typeface="Arial" pitchFamily="34" charset="0"/>
              </a:rPr>
              <a:t>Rybalkin</a:t>
            </a:r>
            <a:r>
              <a:rPr lang="en-US" sz="1600" dirty="0" smtClean="0">
                <a:cs typeface="Arial" pitchFamily="34" charset="0"/>
              </a:rPr>
              <a:t>	    </a:t>
            </a:r>
            <a:r>
              <a:rPr lang="en-US" sz="1600" b="1" dirty="0" smtClean="0">
                <a:cs typeface="Arial" pitchFamily="34" charset="0"/>
              </a:rPr>
              <a:t>Sergey V. </a:t>
            </a:r>
            <a:r>
              <a:rPr lang="en-US" sz="1600" b="1" dirty="0" err="1" smtClean="0">
                <a:cs typeface="Arial" pitchFamily="34" charset="0"/>
              </a:rPr>
              <a:t>Serdyukov</a:t>
            </a:r>
            <a:endParaRPr lang="en-US" sz="1600" b="1" dirty="0" smtClean="0">
              <a:cs typeface="Arial" pitchFamily="34" charset="0"/>
            </a:endParaRPr>
          </a:p>
          <a:p>
            <a:pPr>
              <a:buNone/>
            </a:pPr>
            <a:r>
              <a:rPr lang="en-US" sz="1600" dirty="0" smtClean="0">
                <a:cs typeface="Arial" pitchFamily="34" charset="0"/>
              </a:rPr>
              <a:t>PhD in Technical Sciences	   Junior Researcher	    </a:t>
            </a:r>
            <a:r>
              <a:rPr lang="en-US" sz="1600" dirty="0" err="1" smtClean="0">
                <a:cs typeface="Arial" pitchFamily="34" charset="0"/>
              </a:rPr>
              <a:t>Dr</a:t>
            </a:r>
            <a:r>
              <a:rPr lang="en-US" sz="1600" dirty="0" smtClean="0">
                <a:cs typeface="Arial" pitchFamily="34" charset="0"/>
              </a:rPr>
              <a:t> in </a:t>
            </a:r>
            <a:r>
              <a:rPr lang="en-US" sz="1600" dirty="0">
                <a:cs typeface="Arial" pitchFamily="34" charset="0"/>
              </a:rPr>
              <a:t>Technical</a:t>
            </a:r>
            <a:r>
              <a:rPr lang="en-US" sz="1600" dirty="0" smtClean="0">
                <a:cs typeface="Arial" pitchFamily="34" charset="0"/>
              </a:rPr>
              <a:t> Sciences</a:t>
            </a:r>
          </a:p>
          <a:p>
            <a:pPr>
              <a:buNone/>
            </a:pPr>
            <a:r>
              <a:rPr lang="en-US" sz="1600" dirty="0" smtClean="0">
                <a:cs typeface="Arial" pitchFamily="34" charset="0"/>
              </a:rPr>
              <a:t>Senior Researcher				    	    Head of the Laboratory</a:t>
            </a:r>
          </a:p>
          <a:p>
            <a:r>
              <a:rPr lang="en-US" sz="1600" u="sng" dirty="0" smtClean="0">
                <a:cs typeface="Arial" pitchFamily="34" charset="0"/>
              </a:rPr>
              <a:t>andrey.patutin@gmail.com</a:t>
            </a:r>
            <a:r>
              <a:rPr lang="en-US" sz="1600" dirty="0" smtClean="0">
                <a:cs typeface="Arial" pitchFamily="34" charset="0"/>
              </a:rPr>
              <a:t>	</a:t>
            </a:r>
            <a:r>
              <a:rPr lang="en-US" sz="1600" dirty="0">
                <a:cs typeface="Arial" pitchFamily="34" charset="0"/>
              </a:rPr>
              <a:t> </a:t>
            </a:r>
            <a:r>
              <a:rPr lang="en-US" sz="1600" dirty="0" smtClean="0">
                <a:cs typeface="Arial" pitchFamily="34" charset="0"/>
              </a:rPr>
              <a:t>  </a:t>
            </a:r>
            <a:r>
              <a:rPr lang="en-US" sz="1600" u="sng" dirty="0" smtClean="0">
                <a:cs typeface="Arial" pitchFamily="34" charset="0"/>
              </a:rPr>
              <a:t>leonid.rybalkin@gmail.com</a:t>
            </a:r>
            <a:r>
              <a:rPr lang="en-US" sz="1600" dirty="0" smtClean="0">
                <a:cs typeface="Arial" pitchFamily="34" charset="0"/>
              </a:rPr>
              <a:t>	    </a:t>
            </a:r>
            <a:r>
              <a:rPr lang="en-US" sz="1600" u="sng" dirty="0" smtClean="0">
                <a:cs typeface="Arial" pitchFamily="34" charset="0"/>
              </a:rPr>
              <a:t>ss3032@yandex.ru</a:t>
            </a:r>
          </a:p>
          <a:p>
            <a:pPr>
              <a:buNone/>
            </a:pPr>
            <a:endParaRPr lang="en-US" sz="1600" b="1" dirty="0" smtClean="0">
              <a:cs typeface="Arial" pitchFamily="34" charset="0"/>
            </a:endParaRPr>
          </a:p>
          <a:p>
            <a:pPr>
              <a:buNone/>
            </a:pPr>
            <a:endParaRPr lang="en-US" sz="1600" b="1" dirty="0" smtClean="0">
              <a:cs typeface="Arial" pitchFamily="34" charset="0"/>
            </a:endParaRPr>
          </a:p>
          <a:p>
            <a:pPr algn="ctr">
              <a:buNone/>
            </a:pPr>
            <a:r>
              <a:rPr lang="en-US" sz="1600" b="1" dirty="0" smtClean="0">
                <a:cs typeface="Arial" pitchFamily="34" charset="0"/>
              </a:rPr>
              <a:t>Lab of Physical Methods of Impact on the Rock Mass</a:t>
            </a:r>
          </a:p>
          <a:p>
            <a:pPr algn="ctr">
              <a:buNone/>
            </a:pPr>
            <a:r>
              <a:rPr lang="en-US" sz="1600" dirty="0" smtClean="0">
                <a:cs typeface="Arial" pitchFamily="34" charset="0"/>
              </a:rPr>
              <a:t>Institute of Mining SB RAS</a:t>
            </a:r>
          </a:p>
          <a:p>
            <a:pPr algn="ctr">
              <a:buNone/>
            </a:pPr>
            <a:r>
              <a:rPr lang="en-US" sz="1600" dirty="0" smtClean="0">
                <a:cs typeface="Arial" pitchFamily="34" charset="0"/>
              </a:rPr>
              <a:t>Novosibirsk, Russia</a:t>
            </a:r>
            <a:endParaRPr lang="ru-RU" sz="1600" dirty="0">
              <a:cs typeface="Arial" pitchFamily="34" charset="0"/>
            </a:endParaRPr>
          </a:p>
        </p:txBody>
      </p:sp>
      <p:pic>
        <p:nvPicPr>
          <p:cNvPr id="11" name="Picture 4" descr="D:\JOB\01_КОНФЕРЕНЦИИ И СТАТЬИ\2017.07.20.EUROCK Czech\ИГ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735152"/>
            <a:ext cx="4032448" cy="303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98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566936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 and objectives of the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Номер слайда 3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079D815-5A85-40E2-B638-33044510FD53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Содержимое 4"/>
          <p:cNvSpPr txBox="1">
            <a:spLocks/>
          </p:cNvSpPr>
          <p:nvPr/>
        </p:nvSpPr>
        <p:spPr>
          <a:xfrm>
            <a:off x="179511" y="980728"/>
            <a:ext cx="8424937" cy="5256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600"/>
              </a:spcBef>
              <a:buClr>
                <a:srgbClr val="FE8637"/>
              </a:buClr>
              <a:buSzPct val="70000"/>
              <a:buNone/>
            </a:pPr>
            <a:r>
              <a:rPr lang="en-US" sz="1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</a:t>
            </a:r>
            <a:r>
              <a:rPr lang="ru-RU" sz="1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1800" u="sng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1800" dirty="0" smtClean="0">
                <a:solidFill>
                  <a:schemeClr val="tx1"/>
                </a:solidFill>
              </a:rPr>
              <a:t>Investigation </a:t>
            </a:r>
            <a:r>
              <a:rPr lang="en-US" sz="1800" dirty="0">
                <a:solidFill>
                  <a:schemeClr val="tx1"/>
                </a:solidFill>
              </a:rPr>
              <a:t>of physical processes during hydraulic </a:t>
            </a:r>
            <a:r>
              <a:rPr lang="en-US" sz="1800" dirty="0" smtClean="0">
                <a:solidFill>
                  <a:schemeClr val="tx1"/>
                </a:solidFill>
              </a:rPr>
              <a:t>fracturing</a:t>
            </a:r>
            <a:endParaRPr lang="ru-RU" sz="18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1800" dirty="0" smtClean="0">
                <a:solidFill>
                  <a:schemeClr val="tx1"/>
                </a:solidFill>
              </a:rPr>
              <a:t>Assessment </a:t>
            </a:r>
            <a:r>
              <a:rPr lang="en-US" sz="1800" dirty="0">
                <a:solidFill>
                  <a:schemeClr val="tx1"/>
                </a:solidFill>
              </a:rPr>
              <a:t>of possibilities for determining the properties of the medium and parameters of a crack using </a:t>
            </a:r>
            <a:r>
              <a:rPr lang="en-US" sz="1800" dirty="0" smtClean="0">
                <a:solidFill>
                  <a:schemeClr val="tx1"/>
                </a:solidFill>
              </a:rPr>
              <a:t>the information derived</a:t>
            </a:r>
            <a:endParaRPr lang="ru-RU" sz="1800" dirty="0">
              <a:solidFill>
                <a:schemeClr val="tx1"/>
              </a:solidFill>
            </a:endParaRPr>
          </a:p>
          <a:p>
            <a:pPr marL="0" lvl="0" indent="0">
              <a:spcBef>
                <a:spcPts val="600"/>
              </a:spcBef>
              <a:buClr>
                <a:srgbClr val="FE8637"/>
              </a:buClr>
              <a:buSzPct val="70000"/>
              <a:buNone/>
            </a:pPr>
            <a:endParaRPr lang="en-US" sz="18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>
              <a:spcBef>
                <a:spcPts val="600"/>
              </a:spcBef>
              <a:buClr>
                <a:srgbClr val="FE8637"/>
              </a:buClr>
              <a:buSzPct val="70000"/>
              <a:buNone/>
            </a:pPr>
            <a:r>
              <a:rPr lang="en-US" sz="1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  <a:r>
              <a:rPr lang="ru-RU" sz="1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18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1800" dirty="0" smtClean="0">
                <a:solidFill>
                  <a:schemeClr val="tx1"/>
                </a:solidFill>
              </a:rPr>
              <a:t>Investigation </a:t>
            </a:r>
            <a:r>
              <a:rPr lang="en-US" sz="1800" dirty="0">
                <a:solidFill>
                  <a:schemeClr val="tx1"/>
                </a:solidFill>
              </a:rPr>
              <a:t>of seismic </a:t>
            </a:r>
            <a:r>
              <a:rPr lang="en-US" sz="1800" dirty="0" smtClean="0">
                <a:solidFill>
                  <a:schemeClr val="tx1"/>
                </a:solidFill>
              </a:rPr>
              <a:t>emission generated </a:t>
            </a:r>
            <a:r>
              <a:rPr lang="en-US" sz="1800" dirty="0">
                <a:solidFill>
                  <a:schemeClr val="tx1"/>
                </a:solidFill>
              </a:rPr>
              <a:t>by hydraulic </a:t>
            </a:r>
            <a:r>
              <a:rPr lang="en-US" sz="1800" dirty="0" smtClean="0">
                <a:solidFill>
                  <a:schemeClr val="tx1"/>
                </a:solidFill>
              </a:rPr>
              <a:t>fracturing</a:t>
            </a:r>
            <a:endParaRPr lang="ru-RU" sz="1800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1800" dirty="0">
                <a:solidFill>
                  <a:schemeClr val="tx1"/>
                </a:solidFill>
              </a:rPr>
              <a:t>S</a:t>
            </a:r>
            <a:r>
              <a:rPr lang="en-US" sz="1800" dirty="0" smtClean="0">
                <a:solidFill>
                  <a:schemeClr val="tx1"/>
                </a:solidFill>
              </a:rPr>
              <a:t>tudy of shut-in pressure behavior</a:t>
            </a:r>
          </a:p>
          <a:p>
            <a:pPr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endParaRPr lang="en-US" sz="1800" dirty="0">
              <a:solidFill>
                <a:schemeClr val="tx1"/>
              </a:solidFill>
            </a:endParaRPr>
          </a:p>
          <a:p>
            <a:pPr marL="0" lvl="0" indent="0">
              <a:spcBef>
                <a:spcPts val="600"/>
              </a:spcBef>
              <a:buClr>
                <a:srgbClr val="FE8637"/>
              </a:buClr>
              <a:buSzPct val="70000"/>
              <a:buNone/>
            </a:pPr>
            <a:r>
              <a:rPr lang="en-US" sz="1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Features of the Experiment</a:t>
            </a:r>
            <a:r>
              <a:rPr lang="ru-RU" sz="1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18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1800" dirty="0" err="1">
                <a:solidFill>
                  <a:schemeClr val="tx1"/>
                </a:solidFill>
              </a:rPr>
              <a:t>Plexiglass</a:t>
            </a:r>
            <a:r>
              <a:rPr lang="en-US" sz="1800" dirty="0">
                <a:solidFill>
                  <a:schemeClr val="tx1"/>
                </a:solidFill>
              </a:rPr>
              <a:t> block medium without external </a:t>
            </a:r>
            <a:r>
              <a:rPr lang="en-US" sz="1800" dirty="0" smtClean="0">
                <a:solidFill>
                  <a:schemeClr val="tx1"/>
                </a:solidFill>
              </a:rPr>
              <a:t>load</a:t>
            </a:r>
          </a:p>
          <a:p>
            <a:pPr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1800" dirty="0">
                <a:solidFill>
                  <a:schemeClr val="tx1"/>
                </a:solidFill>
              </a:rPr>
              <a:t>Working fluid </a:t>
            </a:r>
            <a:r>
              <a:rPr lang="en-US" sz="1800" dirty="0" smtClean="0">
                <a:solidFill>
                  <a:schemeClr val="tx1"/>
                </a:solidFill>
              </a:rPr>
              <a:t>– low </a:t>
            </a:r>
            <a:r>
              <a:rPr lang="en-US" sz="1800" dirty="0">
                <a:solidFill>
                  <a:schemeClr val="tx1"/>
                </a:solidFill>
              </a:rPr>
              <a:t>viscosity </a:t>
            </a:r>
            <a:r>
              <a:rPr lang="en-US" sz="1800" dirty="0" smtClean="0">
                <a:solidFill>
                  <a:schemeClr val="tx1"/>
                </a:solidFill>
              </a:rPr>
              <a:t>oil</a:t>
            </a:r>
          </a:p>
          <a:p>
            <a:pPr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1800" dirty="0">
                <a:solidFill>
                  <a:schemeClr val="tx1"/>
                </a:solidFill>
              </a:rPr>
              <a:t>The hydraulic system </a:t>
            </a:r>
            <a:r>
              <a:rPr lang="en-US" sz="1800" dirty="0" smtClean="0">
                <a:solidFill>
                  <a:schemeClr val="tx1"/>
                </a:solidFill>
              </a:rPr>
              <a:t>has high stiffness; fractures do </a:t>
            </a:r>
            <a:r>
              <a:rPr lang="en-US" sz="1800" dirty="0">
                <a:solidFill>
                  <a:schemeClr val="tx1"/>
                </a:solidFill>
              </a:rPr>
              <a:t>not reach the surface of the </a:t>
            </a:r>
            <a:r>
              <a:rPr lang="en-US" sz="1800" dirty="0" smtClean="0">
                <a:solidFill>
                  <a:schemeClr val="tx1"/>
                </a:solidFill>
              </a:rPr>
              <a:t>blocks</a:t>
            </a:r>
          </a:p>
          <a:p>
            <a:pPr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1800" dirty="0" smtClean="0">
                <a:solidFill>
                  <a:schemeClr val="tx1"/>
                </a:solidFill>
              </a:rPr>
              <a:t>Two types </a:t>
            </a:r>
            <a:r>
              <a:rPr lang="en-US" sz="1800" dirty="0">
                <a:solidFill>
                  <a:schemeClr val="tx1"/>
                </a:solidFill>
              </a:rPr>
              <a:t>of </a:t>
            </a:r>
            <a:r>
              <a:rPr lang="en-US" sz="1800" dirty="0" smtClean="0">
                <a:solidFill>
                  <a:schemeClr val="tx1"/>
                </a:solidFill>
              </a:rPr>
              <a:t>fractures: in </a:t>
            </a:r>
            <a:r>
              <a:rPr lang="en-US" sz="1800" dirty="0">
                <a:solidFill>
                  <a:schemeClr val="tx1"/>
                </a:solidFill>
              </a:rPr>
              <a:t>the plane of the </a:t>
            </a:r>
            <a:r>
              <a:rPr lang="en-US" sz="1800" dirty="0" smtClean="0">
                <a:solidFill>
                  <a:schemeClr val="tx1"/>
                </a:solidFill>
              </a:rPr>
              <a:t>hole (</a:t>
            </a:r>
            <a:r>
              <a:rPr lang="en-US" sz="1800" dirty="0">
                <a:solidFill>
                  <a:schemeClr val="tx1"/>
                </a:solidFill>
              </a:rPr>
              <a:t>longitudinal</a:t>
            </a:r>
            <a:r>
              <a:rPr lang="en-US" sz="1800" dirty="0" smtClean="0">
                <a:solidFill>
                  <a:schemeClr val="tx1"/>
                </a:solidFill>
              </a:rPr>
              <a:t>) or across </a:t>
            </a:r>
            <a:r>
              <a:rPr lang="en-US" sz="1800" dirty="0">
                <a:solidFill>
                  <a:schemeClr val="tx1"/>
                </a:solidFill>
              </a:rPr>
              <a:t>the </a:t>
            </a:r>
            <a:r>
              <a:rPr lang="en-US" sz="1800" dirty="0" smtClean="0">
                <a:solidFill>
                  <a:schemeClr val="tx1"/>
                </a:solidFill>
              </a:rPr>
              <a:t>hole axis </a:t>
            </a:r>
            <a:r>
              <a:rPr lang="en-US" sz="1800" dirty="0">
                <a:solidFill>
                  <a:schemeClr val="tx1"/>
                </a:solidFill>
              </a:rPr>
              <a:t>(transverse)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56693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Laboratory setup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Номер слайда 3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079D815-5A85-40E2-B638-33044510FD53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Содержимое 4"/>
          <p:cNvSpPr txBox="1">
            <a:spLocks/>
          </p:cNvSpPr>
          <p:nvPr/>
        </p:nvSpPr>
        <p:spPr>
          <a:xfrm>
            <a:off x="179512" y="5270472"/>
            <a:ext cx="8208911" cy="1556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</a:rPr>
              <a:t>1(Н</a:t>
            </a:r>
            <a:r>
              <a:rPr lang="ru-RU" sz="1800" b="1" dirty="0">
                <a:solidFill>
                  <a:schemeClr val="tx1"/>
                </a:solidFill>
              </a:rPr>
              <a:t>)</a:t>
            </a:r>
            <a:r>
              <a:rPr lang="ru-RU" sz="1800" dirty="0">
                <a:solidFill>
                  <a:schemeClr val="tx1"/>
                </a:solidFill>
              </a:rPr>
              <a:t> – </a:t>
            </a:r>
            <a:r>
              <a:rPr lang="en-US" sz="1800" dirty="0" smtClean="0">
                <a:solidFill>
                  <a:schemeClr val="tx1"/>
                </a:solidFill>
              </a:rPr>
              <a:t>pump</a:t>
            </a:r>
            <a:r>
              <a:rPr lang="ru-RU" sz="1800" dirty="0" smtClean="0">
                <a:solidFill>
                  <a:schemeClr val="tx1"/>
                </a:solidFill>
              </a:rPr>
              <a:t>; </a:t>
            </a:r>
            <a:r>
              <a:rPr lang="ru-RU" sz="1800" b="1" dirty="0" smtClean="0">
                <a:solidFill>
                  <a:schemeClr val="tx1"/>
                </a:solidFill>
              </a:rPr>
              <a:t>2(</a:t>
            </a:r>
            <a:r>
              <a:rPr lang="en-US" sz="1800" b="1" dirty="0" smtClean="0">
                <a:solidFill>
                  <a:schemeClr val="tx1"/>
                </a:solidFill>
              </a:rPr>
              <a:t>CVP</a:t>
            </a:r>
            <a:r>
              <a:rPr lang="ru-RU" sz="1800" dirty="0" smtClean="0">
                <a:solidFill>
                  <a:schemeClr val="tx1"/>
                </a:solidFill>
              </a:rPr>
              <a:t>) </a:t>
            </a:r>
            <a:r>
              <a:rPr lang="ru-RU" sz="1800" dirty="0">
                <a:solidFill>
                  <a:schemeClr val="tx1"/>
                </a:solidFill>
              </a:rPr>
              <a:t>– </a:t>
            </a:r>
            <a:r>
              <a:rPr lang="en-US" sz="1800" dirty="0" smtClean="0">
                <a:solidFill>
                  <a:schemeClr val="tx1"/>
                </a:solidFill>
              </a:rPr>
              <a:t>controlled volume pump</a:t>
            </a:r>
            <a:r>
              <a:rPr lang="ru-RU" sz="1800" dirty="0" smtClean="0">
                <a:solidFill>
                  <a:schemeClr val="tx1"/>
                </a:solidFill>
              </a:rPr>
              <a:t>; </a:t>
            </a:r>
            <a:r>
              <a:rPr lang="ru-RU" sz="1800" b="1" dirty="0" smtClean="0">
                <a:solidFill>
                  <a:schemeClr val="tx1"/>
                </a:solidFill>
              </a:rPr>
              <a:t>3(Р</a:t>
            </a:r>
            <a:r>
              <a:rPr lang="ru-RU" sz="1800" b="1" dirty="0">
                <a:solidFill>
                  <a:schemeClr val="tx1"/>
                </a:solidFill>
              </a:rPr>
              <a:t>) </a:t>
            </a:r>
            <a:r>
              <a:rPr lang="ru-RU" sz="1800" dirty="0">
                <a:solidFill>
                  <a:schemeClr val="tx1"/>
                </a:solidFill>
              </a:rPr>
              <a:t>– </a:t>
            </a:r>
            <a:r>
              <a:rPr lang="en-US" sz="1800" dirty="0">
                <a:solidFill>
                  <a:schemeClr val="tx1"/>
                </a:solidFill>
              </a:rPr>
              <a:t>hydraulic </a:t>
            </a:r>
            <a:r>
              <a:rPr lang="en-US" sz="1800" dirty="0" smtClean="0">
                <a:solidFill>
                  <a:schemeClr val="tx1"/>
                </a:solidFill>
              </a:rPr>
              <a:t>distributor</a:t>
            </a:r>
            <a:r>
              <a:rPr lang="ru-RU" sz="1800" dirty="0" smtClean="0">
                <a:solidFill>
                  <a:schemeClr val="tx1"/>
                </a:solidFill>
              </a:rPr>
              <a:t>; </a:t>
            </a:r>
            <a:r>
              <a:rPr lang="ru-RU" sz="1800" b="1" dirty="0" smtClean="0">
                <a:solidFill>
                  <a:schemeClr val="tx1"/>
                </a:solidFill>
              </a:rPr>
              <a:t>4(</a:t>
            </a:r>
            <a:r>
              <a:rPr lang="en-US" sz="1800" b="1" dirty="0">
                <a:solidFill>
                  <a:schemeClr val="tx1"/>
                </a:solidFill>
              </a:rPr>
              <a:t>GB)</a:t>
            </a:r>
            <a:r>
              <a:rPr lang="ru-RU" sz="1800" b="1" dirty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– </a:t>
            </a:r>
            <a:r>
              <a:rPr lang="en-US" sz="1800" dirty="0">
                <a:solidFill>
                  <a:schemeClr val="tx1"/>
                </a:solidFill>
              </a:rPr>
              <a:t>power-supply </a:t>
            </a:r>
            <a:r>
              <a:rPr lang="en-US" sz="1800" dirty="0" smtClean="0">
                <a:solidFill>
                  <a:schemeClr val="tx1"/>
                </a:solidFill>
              </a:rPr>
              <a:t>unit; </a:t>
            </a:r>
            <a:r>
              <a:rPr lang="ru-RU" sz="1800" b="1" dirty="0" smtClean="0">
                <a:solidFill>
                  <a:schemeClr val="tx1"/>
                </a:solidFill>
              </a:rPr>
              <a:t>5(ВН</a:t>
            </a:r>
            <a:r>
              <a:rPr lang="ru-RU" sz="1800" b="1" dirty="0">
                <a:solidFill>
                  <a:schemeClr val="tx1"/>
                </a:solidFill>
              </a:rPr>
              <a:t>) </a:t>
            </a:r>
            <a:r>
              <a:rPr lang="ru-RU" sz="1800" dirty="0">
                <a:solidFill>
                  <a:schemeClr val="tx1"/>
                </a:solidFill>
              </a:rPr>
              <a:t>– </a:t>
            </a:r>
            <a:r>
              <a:rPr lang="en-US" sz="1800" dirty="0">
                <a:solidFill>
                  <a:schemeClr val="tx1"/>
                </a:solidFill>
              </a:rPr>
              <a:t>globe </a:t>
            </a:r>
            <a:r>
              <a:rPr lang="en-US" sz="1800" dirty="0" smtClean="0">
                <a:solidFill>
                  <a:schemeClr val="tx1"/>
                </a:solidFill>
              </a:rPr>
              <a:t>valve</a:t>
            </a:r>
            <a:r>
              <a:rPr lang="ru-RU" sz="1800" dirty="0" smtClean="0">
                <a:solidFill>
                  <a:schemeClr val="tx1"/>
                </a:solidFill>
              </a:rPr>
              <a:t>; </a:t>
            </a:r>
            <a:r>
              <a:rPr lang="ru-RU" sz="1800" b="1" dirty="0" smtClean="0">
                <a:solidFill>
                  <a:schemeClr val="tx1"/>
                </a:solidFill>
              </a:rPr>
              <a:t>6(</a:t>
            </a:r>
            <a:r>
              <a:rPr lang="en-US" sz="1800" b="1" dirty="0">
                <a:solidFill>
                  <a:schemeClr val="tx1"/>
                </a:solidFill>
              </a:rPr>
              <a:t>BP</a:t>
            </a:r>
            <a:r>
              <a:rPr lang="ru-RU" sz="1800" b="1" dirty="0">
                <a:solidFill>
                  <a:schemeClr val="tx1"/>
                </a:solidFill>
              </a:rPr>
              <a:t>) </a:t>
            </a:r>
            <a:r>
              <a:rPr lang="ru-RU" sz="1800" dirty="0">
                <a:solidFill>
                  <a:schemeClr val="tx1"/>
                </a:solidFill>
              </a:rPr>
              <a:t>– </a:t>
            </a:r>
            <a:r>
              <a:rPr lang="en-US" sz="1800" dirty="0" smtClean="0">
                <a:solidFill>
                  <a:schemeClr val="tx1"/>
                </a:solidFill>
              </a:rPr>
              <a:t>pressure sensor</a:t>
            </a:r>
            <a:r>
              <a:rPr lang="ru-RU" sz="1800" dirty="0" smtClean="0">
                <a:solidFill>
                  <a:schemeClr val="tx1"/>
                </a:solidFill>
              </a:rPr>
              <a:t>; </a:t>
            </a:r>
            <a:r>
              <a:rPr lang="ru-RU" sz="1800" b="1" dirty="0" smtClean="0">
                <a:solidFill>
                  <a:schemeClr val="tx1"/>
                </a:solidFill>
              </a:rPr>
              <a:t>7(МН</a:t>
            </a:r>
            <a:r>
              <a:rPr lang="ru-RU" sz="1800" b="1" dirty="0">
                <a:solidFill>
                  <a:schemeClr val="tx1"/>
                </a:solidFill>
              </a:rPr>
              <a:t>) </a:t>
            </a:r>
            <a:r>
              <a:rPr lang="ru-RU" sz="1800" dirty="0">
                <a:solidFill>
                  <a:schemeClr val="tx1"/>
                </a:solidFill>
              </a:rPr>
              <a:t>– </a:t>
            </a:r>
            <a:r>
              <a:rPr lang="en-US" sz="1800" dirty="0" smtClean="0">
                <a:solidFill>
                  <a:schemeClr val="tx1"/>
                </a:solidFill>
              </a:rPr>
              <a:t>reference pressure gauge; </a:t>
            </a:r>
            <a:r>
              <a:rPr lang="ru-RU" sz="1800" b="1" dirty="0" smtClean="0">
                <a:solidFill>
                  <a:schemeClr val="tx1"/>
                </a:solidFill>
              </a:rPr>
              <a:t>8 </a:t>
            </a:r>
            <a:r>
              <a:rPr lang="ru-RU" sz="1800" dirty="0">
                <a:solidFill>
                  <a:schemeClr val="tx1"/>
                </a:solidFill>
              </a:rPr>
              <a:t>– </a:t>
            </a:r>
            <a:r>
              <a:rPr lang="en-US" sz="1800" dirty="0" err="1" smtClean="0">
                <a:solidFill>
                  <a:schemeClr val="tx1"/>
                </a:solidFill>
              </a:rPr>
              <a:t>plexiglass</a:t>
            </a:r>
            <a:r>
              <a:rPr lang="en-US" sz="1800" dirty="0" smtClean="0">
                <a:solidFill>
                  <a:schemeClr val="tx1"/>
                </a:solidFill>
              </a:rPr>
              <a:t> block</a:t>
            </a:r>
            <a:r>
              <a:rPr lang="ru-RU" sz="1800" dirty="0" smtClean="0">
                <a:solidFill>
                  <a:schemeClr val="tx1"/>
                </a:solidFill>
              </a:rPr>
              <a:t>; </a:t>
            </a:r>
            <a:r>
              <a:rPr lang="ru-RU" sz="1800" b="1" dirty="0" smtClean="0">
                <a:solidFill>
                  <a:schemeClr val="tx1"/>
                </a:solidFill>
              </a:rPr>
              <a:t>9(А2</a:t>
            </a:r>
            <a:r>
              <a:rPr lang="ru-RU" sz="1800" b="1" dirty="0">
                <a:solidFill>
                  <a:schemeClr val="tx1"/>
                </a:solidFill>
              </a:rPr>
              <a:t>)</a:t>
            </a:r>
            <a:r>
              <a:rPr lang="ru-RU" sz="1800" dirty="0">
                <a:solidFill>
                  <a:schemeClr val="tx1"/>
                </a:solidFill>
              </a:rPr>
              <a:t> – </a:t>
            </a:r>
            <a:r>
              <a:rPr lang="en-US" sz="1800" dirty="0" smtClean="0">
                <a:solidFill>
                  <a:schemeClr val="tx1"/>
                </a:solidFill>
              </a:rPr>
              <a:t>SC-2345 Carrier (NI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  <a:r>
              <a:rPr lang="ru-RU" sz="1800" dirty="0">
                <a:solidFill>
                  <a:schemeClr val="tx1"/>
                </a:solidFill>
              </a:rPr>
              <a:t>; </a:t>
            </a:r>
            <a:r>
              <a:rPr lang="en-US" sz="1800" b="1" dirty="0">
                <a:solidFill>
                  <a:schemeClr val="tx1"/>
                </a:solidFill>
              </a:rPr>
              <a:t>10 </a:t>
            </a:r>
            <a:r>
              <a:rPr lang="en-US" sz="1800" dirty="0">
                <a:solidFill>
                  <a:schemeClr val="tx1"/>
                </a:solidFill>
              </a:rPr>
              <a:t>– </a:t>
            </a:r>
            <a:r>
              <a:rPr lang="en-US" sz="1800" dirty="0" smtClean="0">
                <a:solidFill>
                  <a:schemeClr val="tx1"/>
                </a:solidFill>
              </a:rPr>
              <a:t>measuring modules; </a:t>
            </a:r>
            <a:r>
              <a:rPr lang="en-US" sz="1800" b="1" dirty="0" smtClean="0">
                <a:solidFill>
                  <a:schemeClr val="tx1"/>
                </a:solidFill>
              </a:rPr>
              <a:t>BV </a:t>
            </a:r>
            <a:r>
              <a:rPr lang="ru-RU" sz="1800" dirty="0">
                <a:solidFill>
                  <a:schemeClr val="tx1"/>
                </a:solidFill>
              </a:rPr>
              <a:t>–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seismic </a:t>
            </a:r>
            <a:r>
              <a:rPr lang="en-US" sz="1800" dirty="0">
                <a:solidFill>
                  <a:schemeClr val="tx1"/>
                </a:solidFill>
              </a:rPr>
              <a:t>sensors </a:t>
            </a:r>
            <a:r>
              <a:rPr lang="en-US" sz="1800" dirty="0" smtClean="0">
                <a:solidFill>
                  <a:schemeClr val="tx1"/>
                </a:solidFill>
              </a:rPr>
              <a:t>(geophones GMT-12.5) with vertical and horizontal installation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336" y="835694"/>
            <a:ext cx="2965070" cy="4447605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79512" y="810859"/>
            <a:ext cx="5304663" cy="4332513"/>
            <a:chOff x="179512" y="810859"/>
            <a:chExt cx="5304663" cy="4332513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512" y="836712"/>
              <a:ext cx="5304663" cy="430666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018911" y="810859"/>
              <a:ext cx="126771" cy="1533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57287" y="3019177"/>
            <a:ext cx="108012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hole D=16 mm</a:t>
            </a:r>
            <a:endParaRPr lang="ru-RU" sz="900" dirty="0"/>
          </a:p>
        </p:txBody>
      </p:sp>
      <p:sp>
        <p:nvSpPr>
          <p:cNvPr id="14" name="TextBox 13"/>
          <p:cNvSpPr txBox="1"/>
          <p:nvPr/>
        </p:nvSpPr>
        <p:spPr>
          <a:xfrm>
            <a:off x="141412" y="3310617"/>
            <a:ext cx="9361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hydraulic fracture</a:t>
            </a:r>
            <a:endParaRPr lang="ru-RU" sz="900" dirty="0"/>
          </a:p>
        </p:txBody>
      </p:sp>
      <p:sp>
        <p:nvSpPr>
          <p:cNvPr id="15" name="TextBox 14"/>
          <p:cNvSpPr txBox="1"/>
          <p:nvPr/>
        </p:nvSpPr>
        <p:spPr>
          <a:xfrm>
            <a:off x="103311" y="3732807"/>
            <a:ext cx="11182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plexiglass</a:t>
            </a:r>
            <a:r>
              <a:rPr lang="en-US" sz="900" dirty="0" smtClean="0"/>
              <a:t> block</a:t>
            </a:r>
          </a:p>
          <a:p>
            <a:pPr algn="ctr"/>
            <a:r>
              <a:rPr lang="en-US" sz="900" dirty="0" smtClean="0"/>
              <a:t>250x400x600 mm</a:t>
            </a:r>
            <a:endParaRPr lang="ru-RU" sz="900" dirty="0"/>
          </a:p>
        </p:txBody>
      </p:sp>
      <p:sp>
        <p:nvSpPr>
          <p:cNvPr id="16" name="TextBox 15"/>
          <p:cNvSpPr txBox="1"/>
          <p:nvPr/>
        </p:nvSpPr>
        <p:spPr>
          <a:xfrm>
            <a:off x="6372199" y="2348880"/>
            <a:ext cx="136815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hydraulic system</a:t>
            </a:r>
            <a:endParaRPr lang="ru-RU" sz="900" dirty="0"/>
          </a:p>
        </p:txBody>
      </p:sp>
      <p:sp>
        <p:nvSpPr>
          <p:cNvPr id="17" name="TextBox 16"/>
          <p:cNvSpPr txBox="1"/>
          <p:nvPr/>
        </p:nvSpPr>
        <p:spPr>
          <a:xfrm>
            <a:off x="5727174" y="2788345"/>
            <a:ext cx="751872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plexiglass</a:t>
            </a:r>
            <a:endParaRPr lang="ru-RU" sz="900" dirty="0"/>
          </a:p>
        </p:txBody>
      </p:sp>
      <p:sp>
        <p:nvSpPr>
          <p:cNvPr id="18" name="TextBox 17"/>
          <p:cNvSpPr txBox="1"/>
          <p:nvPr/>
        </p:nvSpPr>
        <p:spPr>
          <a:xfrm>
            <a:off x="6880864" y="5026748"/>
            <a:ext cx="129614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measuring system</a:t>
            </a:r>
            <a:endParaRPr lang="ru-RU" sz="900" dirty="0"/>
          </a:p>
        </p:txBody>
      </p:sp>
      <p:sp>
        <p:nvSpPr>
          <p:cNvPr id="19" name="TextBox 18"/>
          <p:cNvSpPr txBox="1"/>
          <p:nvPr/>
        </p:nvSpPr>
        <p:spPr>
          <a:xfrm>
            <a:off x="668667" y="1273522"/>
            <a:ext cx="55387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CVP</a:t>
            </a:r>
            <a:endParaRPr lang="ru-RU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2183036" y="2480196"/>
            <a:ext cx="216023" cy="2912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2511902" y="1896862"/>
            <a:ext cx="216023" cy="2912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2942469" y="2336442"/>
            <a:ext cx="216023" cy="2912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3191944" y="3111602"/>
            <a:ext cx="216023" cy="2912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3191868" y="3637303"/>
            <a:ext cx="216023" cy="2912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2933385" y="2656539"/>
            <a:ext cx="187011" cy="1551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7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566936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Sequence of operations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Номер слайда 3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079D815-5A85-40E2-B638-33044510FD53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Содержимое 4"/>
          <p:cNvSpPr txBox="1">
            <a:spLocks/>
          </p:cNvSpPr>
          <p:nvPr/>
        </p:nvSpPr>
        <p:spPr>
          <a:xfrm>
            <a:off x="395535" y="1352538"/>
            <a:ext cx="3960441" cy="35618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1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Preparation: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buClr>
                <a:srgbClr val="FE8637"/>
              </a:buClr>
              <a:buSzPct val="70000"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Drilling </a:t>
            </a:r>
            <a:r>
              <a:rPr lang="en-US" sz="1800" dirty="0">
                <a:solidFill>
                  <a:schemeClr val="tx1"/>
                </a:solidFill>
              </a:rPr>
              <a:t>a </a:t>
            </a:r>
            <a:r>
              <a:rPr lang="en-US" sz="1800" dirty="0" smtClean="0">
                <a:solidFill>
                  <a:schemeClr val="tx1"/>
                </a:solidFill>
              </a:rPr>
              <a:t>hole, </a:t>
            </a:r>
            <a:r>
              <a:rPr lang="en-US" sz="1800" dirty="0">
                <a:solidFill>
                  <a:schemeClr val="tx1"/>
                </a:solidFill>
              </a:rPr>
              <a:t>sealing a </a:t>
            </a:r>
            <a:r>
              <a:rPr lang="en-US" sz="1800" dirty="0" smtClean="0">
                <a:solidFill>
                  <a:schemeClr val="tx1"/>
                </a:solidFill>
              </a:rPr>
              <a:t>fracturing interval by a rubber, </a:t>
            </a:r>
            <a:r>
              <a:rPr lang="en-US" sz="1800" dirty="0">
                <a:solidFill>
                  <a:schemeClr val="tx1"/>
                </a:solidFill>
              </a:rPr>
              <a:t>connecting to a hydraulic system, </a:t>
            </a:r>
            <a:r>
              <a:rPr lang="en-US" sz="1800" dirty="0" smtClean="0">
                <a:solidFill>
                  <a:schemeClr val="tx1"/>
                </a:solidFill>
              </a:rPr>
              <a:t>pumping oil to </a:t>
            </a:r>
            <a:r>
              <a:rPr lang="en-US" sz="1800" dirty="0">
                <a:solidFill>
                  <a:schemeClr val="tx1"/>
                </a:solidFill>
              </a:rPr>
              <a:t>a pressure of 10 </a:t>
            </a:r>
            <a:r>
              <a:rPr lang="en-US" sz="1800" dirty="0" smtClean="0">
                <a:solidFill>
                  <a:schemeClr val="tx1"/>
                </a:solidFill>
              </a:rPr>
              <a:t>bar and regulating for leaks (</a:t>
            </a:r>
            <a:r>
              <a:rPr lang="en-US" sz="1800" dirty="0">
                <a:solidFill>
                  <a:schemeClr val="tx1"/>
                </a:solidFill>
              </a:rPr>
              <a:t>simulating filtration into the rock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spcBef>
                <a:spcPts val="600"/>
              </a:spcBef>
              <a:buClr>
                <a:srgbClr val="FE8637"/>
              </a:buClr>
              <a:buSzPct val="70000"/>
              <a:buNone/>
            </a:pPr>
            <a:endParaRPr lang="en-US" sz="1800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en-US" sz="18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Experiment:</a:t>
            </a:r>
            <a:endParaRPr lang="en-US" sz="1800" dirty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buClr>
                <a:srgbClr val="FE8637"/>
              </a:buClr>
              <a:buSzPct val="70000"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Oil supply by </a:t>
            </a:r>
            <a:r>
              <a:rPr lang="en-US" sz="1800" dirty="0">
                <a:solidFill>
                  <a:schemeClr val="tx1"/>
                </a:solidFill>
              </a:rPr>
              <a:t>a controlled volume </a:t>
            </a:r>
            <a:r>
              <a:rPr lang="en-US" sz="1800" dirty="0" smtClean="0">
                <a:solidFill>
                  <a:schemeClr val="tx1"/>
                </a:solidFill>
              </a:rPr>
              <a:t>pump with </a:t>
            </a:r>
            <a:r>
              <a:rPr lang="en-US" sz="1800" dirty="0">
                <a:solidFill>
                  <a:schemeClr val="tx1"/>
                </a:solidFill>
              </a:rPr>
              <a:t>a low discharge </a:t>
            </a:r>
            <a:r>
              <a:rPr lang="en-US" sz="1800" dirty="0" smtClean="0">
                <a:solidFill>
                  <a:schemeClr val="tx1"/>
                </a:solidFill>
              </a:rPr>
              <a:t>rate + pressure and seismic signals recording</a:t>
            </a:r>
            <a:endParaRPr lang="ru-RU" sz="1800" dirty="0" smtClean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830" y="908720"/>
            <a:ext cx="3728601" cy="2488366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4448076" y="3613658"/>
            <a:ext cx="4141004" cy="3127710"/>
            <a:chOff x="4309576" y="3613658"/>
            <a:chExt cx="4279504" cy="3237818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0608" y="3613658"/>
              <a:ext cx="4248472" cy="310219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547786" y="4560561"/>
              <a:ext cx="8837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polynomial</a:t>
              </a:r>
              <a:br>
                <a:rPr lang="en-US" sz="900" dirty="0" smtClean="0"/>
              </a:br>
              <a:r>
                <a:rPr lang="en-US" sz="900" dirty="0" smtClean="0"/>
                <a:t>function</a:t>
              </a:r>
              <a:endParaRPr lang="ru-RU" sz="9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67629" y="4264645"/>
              <a:ext cx="115444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P</a:t>
              </a:r>
              <a:endParaRPr lang="ru-RU" sz="900" dirty="0"/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4006215" y="4924748"/>
              <a:ext cx="88372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P, bar</a:t>
              </a:r>
              <a:endParaRPr lang="ru-RU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75238" y="6574477"/>
              <a:ext cx="81704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200" dirty="0" smtClean="0">
                  <a:latin typeface="Times New Roman"/>
                  <a:cs typeface="Times New Roman"/>
                </a:rPr>
                <a:t>Δ</a:t>
              </a:r>
              <a:r>
                <a:rPr lang="en-US" sz="1200" dirty="0" smtClean="0">
                  <a:latin typeface="Times New Roman"/>
                  <a:cs typeface="Times New Roman"/>
                </a:rPr>
                <a:t>V, cm</a:t>
              </a:r>
              <a:r>
                <a:rPr lang="en-US" sz="1200" baseline="30000" dirty="0" smtClean="0">
                  <a:latin typeface="Times New Roman"/>
                  <a:cs typeface="Times New Roman"/>
                </a:rPr>
                <a:t>3</a:t>
              </a:r>
              <a:endParaRPr lang="ru-RU" sz="1200" baseline="300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601834" y="3397086"/>
            <a:ext cx="3988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Plexiglass</a:t>
            </a:r>
            <a:r>
              <a:rPr lang="en-US" sz="1400" b="1" dirty="0" smtClean="0"/>
              <a:t> block with experimental holes</a:t>
            </a:r>
            <a:endParaRPr lang="ru-RU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053997" y="6074132"/>
            <a:ext cx="2662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/>
              <a:t>P</a:t>
            </a:r>
            <a:r>
              <a:rPr lang="en-US" sz="1400" b="1" dirty="0" smtClean="0"/>
              <a:t>(</a:t>
            </a:r>
            <a:r>
              <a:rPr lang="el-GR" sz="1400" b="1" i="1" dirty="0"/>
              <a:t>Δ</a:t>
            </a:r>
            <a:r>
              <a:rPr lang="en-US" sz="1400" b="1" i="1" dirty="0" smtClean="0"/>
              <a:t>V</a:t>
            </a:r>
            <a:r>
              <a:rPr lang="en-US" sz="1400" b="1" dirty="0" smtClean="0"/>
              <a:t>) graph for hydraulic system with a hole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71139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566936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Longitudinal hydraulic fracturing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Номер слайда 3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079D815-5A85-40E2-B638-33044510FD53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Содержимое 4"/>
          <p:cNvSpPr txBox="1">
            <a:spLocks/>
          </p:cNvSpPr>
          <p:nvPr/>
        </p:nvSpPr>
        <p:spPr>
          <a:xfrm>
            <a:off x="6560340" y="1017356"/>
            <a:ext cx="2476156" cy="35618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1 – left wing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2 </a:t>
            </a:r>
            <a:r>
              <a:rPr lang="en-US" sz="1600" dirty="0">
                <a:solidFill>
                  <a:schemeClr val="tx1"/>
                </a:solidFill>
              </a:rPr>
              <a:t>– </a:t>
            </a:r>
            <a:r>
              <a:rPr lang="en-US" sz="1600" dirty="0" smtClean="0">
                <a:solidFill>
                  <a:schemeClr val="tx1"/>
                </a:solidFill>
              </a:rPr>
              <a:t>right </a:t>
            </a:r>
            <a:r>
              <a:rPr lang="en-US" sz="1600" dirty="0">
                <a:solidFill>
                  <a:schemeClr val="tx1"/>
                </a:solidFill>
              </a:rPr>
              <a:t>wing (turn from the left </a:t>
            </a:r>
            <a:r>
              <a:rPr lang="en-US" sz="1600" dirty="0" smtClean="0">
                <a:solidFill>
                  <a:schemeClr val="tx1"/>
                </a:solidFill>
              </a:rPr>
              <a:t>one to 30</a:t>
            </a: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°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3 </a:t>
            </a:r>
            <a:r>
              <a:rPr lang="en-US" sz="1600" dirty="0">
                <a:solidFill>
                  <a:schemeClr val="tx1"/>
                </a:solidFill>
              </a:rPr>
              <a:t>– </a:t>
            </a:r>
            <a:r>
              <a:rPr lang="en-US" sz="1600" dirty="0" smtClean="0">
                <a:solidFill>
                  <a:schemeClr val="tx1"/>
                </a:solidFill>
              </a:rPr>
              <a:t>packer bypass</a:t>
            </a: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4 </a:t>
            </a:r>
            <a:r>
              <a:rPr lang="en-US" sz="1600" dirty="0">
                <a:solidFill>
                  <a:schemeClr val="tx1"/>
                </a:solidFill>
              </a:rPr>
              <a:t>– </a:t>
            </a:r>
            <a:r>
              <a:rPr lang="en-US" sz="1600" dirty="0" smtClean="0">
                <a:solidFill>
                  <a:schemeClr val="tx1"/>
                </a:solidFill>
              </a:rPr>
              <a:t>breakthrough to another crack</a:t>
            </a: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Crack almost </a:t>
            </a:r>
            <a:r>
              <a:rPr lang="en-US" sz="1600" dirty="0">
                <a:solidFill>
                  <a:schemeClr val="tx1"/>
                </a:solidFill>
              </a:rPr>
              <a:t>does not </a:t>
            </a:r>
            <a:r>
              <a:rPr lang="en-US" sz="1600" dirty="0" smtClean="0">
                <a:solidFill>
                  <a:schemeClr val="tx1"/>
                </a:solidFill>
              </a:rPr>
              <a:t>grow down. Horizontal </a:t>
            </a:r>
            <a:r>
              <a:rPr lang="en-US" sz="1600" dirty="0">
                <a:solidFill>
                  <a:schemeClr val="tx1"/>
                </a:solidFill>
              </a:rPr>
              <a:t>growth </a:t>
            </a:r>
            <a:r>
              <a:rPr lang="en-US" sz="1600" dirty="0" smtClean="0">
                <a:solidFill>
                  <a:schemeClr val="tx1"/>
                </a:solidFill>
              </a:rPr>
              <a:t>rate up </a:t>
            </a:r>
            <a:r>
              <a:rPr lang="en-US" sz="1600" dirty="0">
                <a:solidFill>
                  <a:schemeClr val="tx1"/>
                </a:solidFill>
              </a:rPr>
              <a:t>to </a:t>
            </a:r>
            <a:r>
              <a:rPr lang="en-US" sz="1600" dirty="0" smtClean="0">
                <a:solidFill>
                  <a:schemeClr val="tx1"/>
                </a:solidFill>
              </a:rPr>
              <a:t>2 m/s </a:t>
            </a:r>
            <a:r>
              <a:rPr lang="en-US" sz="1600" dirty="0">
                <a:solidFill>
                  <a:schemeClr val="tx1"/>
                </a:solidFill>
              </a:rPr>
              <a:t>(frames 1-2</a:t>
            </a:r>
            <a:r>
              <a:rPr lang="en-US" sz="1600" dirty="0" smtClean="0">
                <a:solidFill>
                  <a:schemeClr val="tx1"/>
                </a:solidFill>
              </a:rPr>
              <a:t>).</a:t>
            </a: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Rate drops fast to </a:t>
            </a:r>
            <a:r>
              <a:rPr lang="en-US" sz="1600" dirty="0">
                <a:solidFill>
                  <a:schemeClr val="tx1"/>
                </a:solidFill>
              </a:rPr>
              <a:t>0.3 </a:t>
            </a:r>
            <a:r>
              <a:rPr lang="en-US" sz="1600" dirty="0" smtClean="0">
                <a:solidFill>
                  <a:schemeClr val="tx1"/>
                </a:solidFill>
              </a:rPr>
              <a:t>m/s </a:t>
            </a:r>
            <a:r>
              <a:rPr lang="en-US" sz="1600" dirty="0">
                <a:solidFill>
                  <a:schemeClr val="tx1"/>
                </a:solidFill>
              </a:rPr>
              <a:t>(frames 2-3)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>
                <a:solidFill>
                  <a:schemeClr val="tx1"/>
                </a:solidFill>
              </a:rPr>
              <a:t>and further to </a:t>
            </a:r>
            <a:r>
              <a:rPr lang="en-US" sz="1600" dirty="0" smtClean="0">
                <a:solidFill>
                  <a:schemeClr val="tx1"/>
                </a:solidFill>
              </a:rPr>
              <a:t>cm/s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>
                <a:solidFill>
                  <a:schemeClr val="tx1"/>
                </a:solidFill>
              </a:rPr>
              <a:t>The main </a:t>
            </a:r>
            <a:r>
              <a:rPr lang="en-US" sz="1600" dirty="0" smtClean="0">
                <a:solidFill>
                  <a:schemeClr val="tx1"/>
                </a:solidFill>
              </a:rPr>
              <a:t>fracturing phase lasts </a:t>
            </a:r>
            <a:r>
              <a:rPr lang="en-US" sz="1600" dirty="0">
                <a:solidFill>
                  <a:schemeClr val="tx1"/>
                </a:solidFill>
              </a:rPr>
              <a:t>for </a:t>
            </a:r>
            <a:r>
              <a:rPr lang="en-US" sz="1600" dirty="0" smtClean="0">
                <a:solidFill>
                  <a:schemeClr val="tx1"/>
                </a:solidFill>
              </a:rPr>
              <a:t>0.1 s. Then </a:t>
            </a:r>
            <a:r>
              <a:rPr lang="en-US" sz="1600" dirty="0">
                <a:solidFill>
                  <a:schemeClr val="tx1"/>
                </a:solidFill>
              </a:rPr>
              <a:t>for 0.3-0.4 </a:t>
            </a:r>
            <a:r>
              <a:rPr lang="en-US" sz="1600" dirty="0" smtClean="0">
                <a:solidFill>
                  <a:schemeClr val="tx1"/>
                </a:solidFill>
              </a:rPr>
              <a:t>s </a:t>
            </a:r>
            <a:r>
              <a:rPr lang="en-US" sz="1600" dirty="0">
                <a:solidFill>
                  <a:schemeClr val="tx1"/>
                </a:solidFill>
              </a:rPr>
              <a:t>the crack continues to fill with fluid and grows slightly.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47664" y="6441275"/>
            <a:ext cx="3724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Longitudinal fracturing video frames</a:t>
            </a:r>
            <a:endParaRPr lang="ru-RU" sz="1400" b="1" dirty="0"/>
          </a:p>
        </p:txBody>
      </p:sp>
      <p:pic>
        <p:nvPicPr>
          <p:cNvPr id="18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56" y="1017356"/>
            <a:ext cx="3048596" cy="1714835"/>
          </a:xfr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56" y="2843895"/>
            <a:ext cx="3039742" cy="170985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55" y="4665454"/>
            <a:ext cx="3050443" cy="171587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79" y="1017356"/>
            <a:ext cx="3007589" cy="171483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79" y="2861981"/>
            <a:ext cx="3007589" cy="169176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548" y="4659221"/>
            <a:ext cx="3035220" cy="1707311"/>
          </a:xfrm>
          <a:prstGeom prst="rect">
            <a:avLst/>
          </a:prstGeom>
        </p:spPr>
      </p:pic>
      <p:cxnSp>
        <p:nvCxnSpPr>
          <p:cNvPr id="25" name="Прямая со стрелкой 24"/>
          <p:cNvCxnSpPr/>
          <p:nvPr/>
        </p:nvCxnSpPr>
        <p:spPr>
          <a:xfrm flipH="1">
            <a:off x="5679607" y="1319324"/>
            <a:ext cx="613298" cy="262119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266405" y="1077032"/>
            <a:ext cx="230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4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55154" y="1692598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-35914" y="3625861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-2251" y="5262754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3262700" y="1710684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3243402" y="3523199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3232182" y="52750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650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56693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hydraulic fracturing method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Номер слайда 3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079D815-5A85-40E2-B638-33044510FD53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Содержимое 4"/>
          <p:cNvSpPr txBox="1">
            <a:spLocks/>
          </p:cNvSpPr>
          <p:nvPr/>
        </p:nvSpPr>
        <p:spPr>
          <a:xfrm>
            <a:off x="179512" y="1241083"/>
            <a:ext cx="3312368" cy="3412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Clr>
                <a:srgbClr val="FE8637"/>
              </a:buClr>
              <a:buSzPct val="70000"/>
              <a:buNone/>
            </a:pPr>
            <a:r>
              <a:rPr lang="en-US" sz="1800" dirty="0">
                <a:solidFill>
                  <a:schemeClr val="tx1"/>
                </a:solidFill>
              </a:rPr>
              <a:t>Two schemes for the formation of a </a:t>
            </a:r>
            <a:r>
              <a:rPr lang="en-US" sz="1800" dirty="0" smtClean="0">
                <a:solidFill>
                  <a:schemeClr val="tx1"/>
                </a:solidFill>
              </a:rPr>
              <a:t>transverse fracture without additional cutting of the </a:t>
            </a:r>
            <a:r>
              <a:rPr lang="en-US" sz="1800" dirty="0">
                <a:solidFill>
                  <a:schemeClr val="tx1"/>
                </a:solidFill>
              </a:rPr>
              <a:t>initiating crack were </a:t>
            </a:r>
            <a:r>
              <a:rPr lang="en-US" sz="1800" dirty="0" smtClean="0">
                <a:solidFill>
                  <a:schemeClr val="tx1"/>
                </a:solidFill>
              </a:rPr>
              <a:t>considered: anchor with and without indenter</a:t>
            </a:r>
            <a:endParaRPr lang="en-US" sz="1800" dirty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buClr>
                <a:srgbClr val="FE8637"/>
              </a:buClr>
              <a:buSzPct val="70000"/>
              <a:buNone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buClr>
                <a:srgbClr val="FE8637"/>
              </a:buClr>
              <a:buSzPct val="70000"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The </a:t>
            </a:r>
            <a:r>
              <a:rPr lang="en-US" sz="1800" dirty="0">
                <a:solidFill>
                  <a:schemeClr val="tx1"/>
                </a:solidFill>
              </a:rPr>
              <a:t>packer is fixed with an anchor in the </a:t>
            </a:r>
            <a:r>
              <a:rPr lang="en-US" sz="1800" dirty="0" smtClean="0">
                <a:solidFill>
                  <a:schemeClr val="tx1"/>
                </a:solidFill>
              </a:rPr>
              <a:t>fracturing interval</a:t>
            </a:r>
          </a:p>
          <a:p>
            <a:pPr marL="0" indent="0">
              <a:spcBef>
                <a:spcPts val="600"/>
              </a:spcBef>
              <a:buClr>
                <a:srgbClr val="FE8637"/>
              </a:buClr>
              <a:buSzPct val="70000"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Working fluid pressure pushes the tool from the hole</a:t>
            </a:r>
            <a:endParaRPr lang="ru-RU" sz="1800" dirty="0" smtClean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06124" y="3915633"/>
            <a:ext cx="47152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Loading of the hole walls under </a:t>
            </a:r>
            <a:r>
              <a:rPr lang="en-US" sz="1400" b="1" dirty="0" smtClean="0"/>
              <a:t>hydraulic</a:t>
            </a:r>
          </a:p>
          <a:p>
            <a:pPr algn="ctr"/>
            <a:r>
              <a:rPr lang="en-US" sz="1400" b="1" dirty="0"/>
              <a:t>fracturing with an anchor: </a:t>
            </a:r>
            <a:endParaRPr lang="en-US" sz="1400" b="1" dirty="0" smtClean="0"/>
          </a:p>
          <a:p>
            <a:pPr algn="ctr"/>
            <a:r>
              <a:rPr lang="en-US" sz="1400" b="1" dirty="0" smtClean="0"/>
              <a:t> (a) the </a:t>
            </a:r>
            <a:r>
              <a:rPr lang="en-US" sz="1400" b="1" dirty="0"/>
              <a:t>anchor with the indenter; </a:t>
            </a:r>
            <a:endParaRPr lang="en-US" sz="1400" b="1" dirty="0" smtClean="0"/>
          </a:p>
          <a:p>
            <a:pPr algn="ctr"/>
            <a:r>
              <a:rPr lang="en-US" sz="1400" b="1" dirty="0" smtClean="0"/>
              <a:t>(</a:t>
            </a:r>
            <a:r>
              <a:rPr lang="en-US" sz="1400" b="1" dirty="0"/>
              <a:t>b) </a:t>
            </a:r>
            <a:r>
              <a:rPr lang="en-US" sz="1400" b="1" dirty="0" smtClean="0"/>
              <a:t>the anchor </a:t>
            </a:r>
            <a:r>
              <a:rPr lang="en-US" sz="1400" b="1" dirty="0"/>
              <a:t>without the </a:t>
            </a:r>
            <a:r>
              <a:rPr lang="en-US" sz="1400" b="1" dirty="0" smtClean="0"/>
              <a:t>indenter;</a:t>
            </a:r>
          </a:p>
          <a:p>
            <a:pPr algn="ctr"/>
            <a:r>
              <a:rPr lang="en-US" sz="1400" b="1" dirty="0" smtClean="0"/>
              <a:t>L</a:t>
            </a:r>
            <a:r>
              <a:rPr lang="en-US" sz="1400" b="1" baseline="-25000" dirty="0" smtClean="0"/>
              <a:t>P</a:t>
            </a:r>
            <a:r>
              <a:rPr lang="en-US" sz="1400" b="1" dirty="0" smtClean="0"/>
              <a:t> </a:t>
            </a:r>
            <a:r>
              <a:rPr lang="en-US" sz="1400" b="1" dirty="0"/>
              <a:t>—sealing </a:t>
            </a:r>
            <a:r>
              <a:rPr lang="en-US" sz="1400" b="1" dirty="0" smtClean="0"/>
              <a:t>interval; L</a:t>
            </a:r>
            <a:r>
              <a:rPr lang="en-US" sz="1400" b="1" baseline="-25000" dirty="0" smtClean="0"/>
              <a:t>C</a:t>
            </a:r>
            <a:r>
              <a:rPr lang="en-US" sz="1400" b="1" dirty="0" smtClean="0"/>
              <a:t> </a:t>
            </a:r>
            <a:r>
              <a:rPr lang="en-US" sz="1400" b="1" dirty="0"/>
              <a:t>—fracturing interval.</a:t>
            </a:r>
            <a:endParaRPr lang="ru-RU" sz="1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314" y="1004577"/>
            <a:ext cx="521489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58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566936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hydraulic fracturing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Номер слайда 3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079D815-5A85-40E2-B638-33044510FD53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Содержимое 4"/>
          <p:cNvSpPr txBox="1">
            <a:spLocks/>
          </p:cNvSpPr>
          <p:nvPr/>
        </p:nvSpPr>
        <p:spPr>
          <a:xfrm>
            <a:off x="6228184" y="1017356"/>
            <a:ext cx="2808312" cy="35618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1 – breakthrough to the surface of the block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Transverse fracturing tool: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i="1" dirty="0" smtClean="0">
                <a:solidFill>
                  <a:schemeClr val="tx1"/>
                </a:solidFill>
              </a:rPr>
              <a:t>1</a:t>
            </a:r>
            <a:r>
              <a:rPr lang="en-US" sz="1600" dirty="0">
                <a:solidFill>
                  <a:schemeClr val="tx1"/>
                </a:solidFill>
              </a:rPr>
              <a:t> – collet anchor </a:t>
            </a:r>
            <a:r>
              <a:rPr lang="en-US" sz="1600" dirty="0" smtClean="0">
                <a:solidFill>
                  <a:schemeClr val="tx1"/>
                </a:solidFill>
              </a:rPr>
              <a:t>(with a </a:t>
            </a:r>
            <a:r>
              <a:rPr lang="en-US" sz="1600" dirty="0">
                <a:solidFill>
                  <a:schemeClr val="tx1"/>
                </a:solidFill>
              </a:rPr>
              <a:t>ring groove </a:t>
            </a:r>
            <a:r>
              <a:rPr lang="en-US" sz="1600" i="1" dirty="0">
                <a:solidFill>
                  <a:schemeClr val="tx1"/>
                </a:solidFill>
              </a:rPr>
              <a:t>b</a:t>
            </a:r>
            <a:r>
              <a:rPr lang="en-US" sz="1600" dirty="0">
                <a:solidFill>
                  <a:schemeClr val="tx1"/>
                </a:solidFill>
              </a:rPr>
              <a:t> and </a:t>
            </a:r>
            <a:r>
              <a:rPr lang="en-US" sz="1600" dirty="0" smtClean="0">
                <a:solidFill>
                  <a:schemeClr val="tx1"/>
                </a:solidFill>
              </a:rPr>
              <a:t>an indenter </a:t>
            </a:r>
            <a:r>
              <a:rPr lang="en-US" sz="1600" i="1" dirty="0">
                <a:solidFill>
                  <a:schemeClr val="tx1"/>
                </a:solidFill>
              </a:rPr>
              <a:t>a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i="1" dirty="0" smtClean="0">
                <a:solidFill>
                  <a:schemeClr val="tx1"/>
                </a:solidFill>
              </a:rPr>
              <a:t>2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– </a:t>
            </a:r>
            <a:r>
              <a:rPr lang="en-US" sz="1600" dirty="0" smtClean="0">
                <a:solidFill>
                  <a:schemeClr val="tx1"/>
                </a:solidFill>
              </a:rPr>
              <a:t>cone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i="1" dirty="0" smtClean="0">
                <a:solidFill>
                  <a:schemeClr val="tx1"/>
                </a:solidFill>
              </a:rPr>
              <a:t>3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– </a:t>
            </a:r>
            <a:r>
              <a:rPr lang="en-US" sz="1600" dirty="0" smtClean="0">
                <a:solidFill>
                  <a:schemeClr val="tx1"/>
                </a:solidFill>
              </a:rPr>
              <a:t>gasket</a:t>
            </a: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i="1" dirty="0" smtClean="0">
                <a:solidFill>
                  <a:schemeClr val="tx1"/>
                </a:solidFill>
              </a:rPr>
              <a:t>4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– </a:t>
            </a:r>
            <a:r>
              <a:rPr lang="en-US" sz="1600" dirty="0" smtClean="0">
                <a:solidFill>
                  <a:schemeClr val="tx1"/>
                </a:solidFill>
              </a:rPr>
              <a:t>threaded coupling</a:t>
            </a: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i="1" dirty="0" smtClean="0">
                <a:solidFill>
                  <a:schemeClr val="tx1"/>
                </a:solidFill>
              </a:rPr>
              <a:t>5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– </a:t>
            </a:r>
            <a:r>
              <a:rPr lang="en-US" sz="1600" dirty="0" smtClean="0">
                <a:solidFill>
                  <a:schemeClr val="tx1"/>
                </a:solidFill>
              </a:rPr>
              <a:t>channel</a:t>
            </a: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i="1" dirty="0" smtClean="0">
                <a:solidFill>
                  <a:schemeClr val="tx1"/>
                </a:solidFill>
              </a:rPr>
              <a:t>6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– </a:t>
            </a:r>
            <a:r>
              <a:rPr lang="en-US" sz="1600" dirty="0" smtClean="0">
                <a:solidFill>
                  <a:schemeClr val="tx1"/>
                </a:solidFill>
              </a:rPr>
              <a:t>sealer</a:t>
            </a: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i="1" dirty="0" smtClean="0">
                <a:solidFill>
                  <a:schemeClr val="tx1"/>
                </a:solidFill>
              </a:rPr>
              <a:t>7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– </a:t>
            </a:r>
            <a:r>
              <a:rPr lang="en-US" sz="1600" dirty="0" smtClean="0">
                <a:solidFill>
                  <a:schemeClr val="tx1"/>
                </a:solidFill>
              </a:rPr>
              <a:t>washer</a:t>
            </a: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i="1" dirty="0" smtClean="0">
                <a:solidFill>
                  <a:schemeClr val="tx1"/>
                </a:solidFill>
              </a:rPr>
              <a:t>8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– </a:t>
            </a:r>
            <a:r>
              <a:rPr lang="en-US" sz="1600" dirty="0" smtClean="0">
                <a:solidFill>
                  <a:schemeClr val="tx1"/>
                </a:solidFill>
              </a:rPr>
              <a:t>pipe</a:t>
            </a: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i="1" dirty="0" smtClean="0">
                <a:solidFill>
                  <a:schemeClr val="tx1"/>
                </a:solidFill>
              </a:rPr>
              <a:t>9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– </a:t>
            </a:r>
            <a:r>
              <a:rPr lang="en-US" sz="1600" dirty="0" smtClean="0">
                <a:solidFill>
                  <a:schemeClr val="tx1"/>
                </a:solidFill>
              </a:rPr>
              <a:t>rod</a:t>
            </a: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i="1" dirty="0" smtClean="0">
                <a:solidFill>
                  <a:schemeClr val="tx1"/>
                </a:solidFill>
              </a:rPr>
              <a:t>10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– </a:t>
            </a:r>
            <a:r>
              <a:rPr lang="en-US" sz="1600" dirty="0" smtClean="0">
                <a:solidFill>
                  <a:schemeClr val="tx1"/>
                </a:solidFill>
              </a:rPr>
              <a:t>nut</a:t>
            </a:r>
          </a:p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600" i="1" dirty="0" smtClean="0">
                <a:solidFill>
                  <a:schemeClr val="tx1"/>
                </a:solidFill>
              </a:rPr>
              <a:t>11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– </a:t>
            </a:r>
            <a:r>
              <a:rPr lang="en-US" sz="1600" dirty="0" smtClean="0">
                <a:solidFill>
                  <a:schemeClr val="tx1"/>
                </a:solidFill>
              </a:rPr>
              <a:t>hydraulic inlet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49168" y="6381858"/>
            <a:ext cx="2650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Transverse fracturing tool</a:t>
            </a:r>
            <a:endParaRPr lang="ru-RU" sz="1400" b="1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113" y="901735"/>
            <a:ext cx="3215047" cy="344624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25" y="908720"/>
            <a:ext cx="2289794" cy="3444561"/>
          </a:xfrm>
          <a:prstGeom prst="rect">
            <a:avLst/>
          </a:prstGeom>
        </p:spPr>
      </p:pic>
      <p:cxnSp>
        <p:nvCxnSpPr>
          <p:cNvPr id="37" name="Прямая со стрелкой 36"/>
          <p:cNvCxnSpPr/>
          <p:nvPr/>
        </p:nvCxnSpPr>
        <p:spPr>
          <a:xfrm flipH="1">
            <a:off x="4834466" y="2245112"/>
            <a:ext cx="391739" cy="951571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080494" y="1780527"/>
            <a:ext cx="383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1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85010" y="4440677"/>
            <a:ext cx="2930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Transverse fracturing results</a:t>
            </a:r>
            <a:endParaRPr lang="ru-RU" sz="1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32" y="5069286"/>
            <a:ext cx="6007796" cy="136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14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7467600" cy="56693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in the fracturing interval and seismic emission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Номер слайда 3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079D815-5A85-40E2-B638-33044510FD53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Содержимое 4"/>
          <p:cNvSpPr txBox="1">
            <a:spLocks/>
          </p:cNvSpPr>
          <p:nvPr/>
        </p:nvSpPr>
        <p:spPr>
          <a:xfrm>
            <a:off x="565455" y="4307282"/>
            <a:ext cx="3502489" cy="993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800" dirty="0">
                <a:solidFill>
                  <a:schemeClr val="tx1"/>
                </a:solidFill>
              </a:rPr>
              <a:t>Without </a:t>
            </a:r>
            <a:r>
              <a:rPr lang="en-US" sz="1800" dirty="0" smtClean="0">
                <a:solidFill>
                  <a:schemeClr val="tx1"/>
                </a:solidFill>
              </a:rPr>
              <a:t>crack </a:t>
            </a:r>
            <a:r>
              <a:rPr lang="en-US" sz="1800" dirty="0">
                <a:solidFill>
                  <a:schemeClr val="tx1"/>
                </a:solidFill>
              </a:rPr>
              <a:t>breakthrough </a:t>
            </a:r>
            <a:r>
              <a:rPr lang="en-US" sz="1800" dirty="0" smtClean="0">
                <a:solidFill>
                  <a:schemeClr val="tx1"/>
                </a:solidFill>
              </a:rPr>
              <a:t>to the </a:t>
            </a:r>
            <a:r>
              <a:rPr lang="en-US" sz="1800" dirty="0">
                <a:solidFill>
                  <a:schemeClr val="tx1"/>
                </a:solidFill>
              </a:rPr>
              <a:t>surface of the </a:t>
            </a:r>
            <a:r>
              <a:rPr lang="en-US" sz="1800" dirty="0" smtClean="0">
                <a:solidFill>
                  <a:schemeClr val="tx1"/>
                </a:solidFill>
              </a:rPr>
              <a:t>block </a:t>
            </a:r>
            <a:r>
              <a:rPr lang="en-US" sz="1800" dirty="0">
                <a:solidFill>
                  <a:schemeClr val="tx1"/>
                </a:solidFill>
              </a:rPr>
              <a:t>Residual </a:t>
            </a:r>
            <a:r>
              <a:rPr lang="en-US" sz="1800" dirty="0" smtClean="0">
                <a:solidFill>
                  <a:schemeClr val="tx1"/>
                </a:solidFill>
              </a:rPr>
              <a:t>pressure – 20 </a:t>
            </a:r>
            <a:r>
              <a:rPr lang="en-US" sz="1800" dirty="0">
                <a:solidFill>
                  <a:schemeClr val="tx1"/>
                </a:solidFill>
              </a:rPr>
              <a:t>bar</a:t>
            </a:r>
            <a:endParaRPr lang="ru-RU" sz="1800" dirty="0" smtClean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03648" y="957131"/>
            <a:ext cx="1556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Longitudinal</a:t>
            </a:r>
            <a:endParaRPr lang="ru-RU" sz="1400" b="1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238018" y="1245163"/>
            <a:ext cx="8478426" cy="3119941"/>
            <a:chOff x="238018" y="1013771"/>
            <a:chExt cx="8478426" cy="3119941"/>
          </a:xfrm>
        </p:grpSpPr>
        <p:pic>
          <p:nvPicPr>
            <p:cNvPr id="21" name="Объект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1071" y="1037420"/>
              <a:ext cx="4161617" cy="3038470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0496" y="1013771"/>
              <a:ext cx="4195948" cy="306330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915388" y="3845680"/>
              <a:ext cx="7906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smtClean="0">
                  <a:latin typeface="Times New Roman"/>
                  <a:cs typeface="Times New Roman"/>
                </a:rPr>
                <a:t>t</a:t>
              </a:r>
              <a:r>
                <a:rPr lang="en-US" sz="1200" dirty="0" smtClean="0">
                  <a:latin typeface="Times New Roman"/>
                  <a:cs typeface="Times New Roman"/>
                </a:rPr>
                <a:t>, s</a:t>
              </a:r>
              <a:endParaRPr lang="ru-RU" sz="1200" baseline="30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73032" y="3856713"/>
              <a:ext cx="7906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smtClean="0">
                  <a:latin typeface="Times New Roman"/>
                  <a:cs typeface="Times New Roman"/>
                </a:rPr>
                <a:t>t</a:t>
              </a:r>
              <a:r>
                <a:rPr lang="en-US" sz="1200" dirty="0" smtClean="0">
                  <a:latin typeface="Times New Roman"/>
                  <a:cs typeface="Times New Roman"/>
                </a:rPr>
                <a:t>, s</a:t>
              </a:r>
              <a:endParaRPr lang="ru-RU" sz="1200" baseline="30000" dirty="0"/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-18782" y="2221224"/>
              <a:ext cx="7906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smtClean="0">
                  <a:latin typeface="Times New Roman"/>
                  <a:cs typeface="Times New Roman"/>
                </a:rPr>
                <a:t>P</a:t>
              </a:r>
              <a:r>
                <a:rPr lang="en-US" sz="1200" dirty="0" smtClean="0">
                  <a:latin typeface="Times New Roman"/>
                  <a:cs typeface="Times New Roman"/>
                </a:rPr>
                <a:t>, bar</a:t>
              </a:r>
              <a:endParaRPr lang="ru-RU" sz="1200" baseline="30000" dirty="0"/>
            </a:p>
          </p:txBody>
        </p:sp>
        <p:sp>
          <p:nvSpPr>
            <p:cNvPr id="26" name="TextBox 25"/>
            <p:cNvSpPr txBox="1"/>
            <p:nvPr/>
          </p:nvSpPr>
          <p:spPr>
            <a:xfrm rot="16200000">
              <a:off x="4269096" y="2317649"/>
              <a:ext cx="7906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smtClean="0">
                  <a:latin typeface="Times New Roman"/>
                  <a:cs typeface="Times New Roman"/>
                </a:rPr>
                <a:t>P</a:t>
              </a:r>
              <a:r>
                <a:rPr lang="en-US" sz="1200" dirty="0" smtClean="0">
                  <a:latin typeface="Times New Roman"/>
                  <a:cs typeface="Times New Roman"/>
                </a:rPr>
                <a:t>, bar</a:t>
              </a:r>
              <a:endParaRPr lang="ru-RU" sz="1200" baseline="30000" dirty="0"/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3963893" y="2315118"/>
              <a:ext cx="70869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smtClean="0">
                  <a:latin typeface="Times New Roman"/>
                  <a:cs typeface="Times New Roman"/>
                </a:rPr>
                <a:t>E</a:t>
              </a:r>
              <a:r>
                <a:rPr lang="en-US" sz="1200" baseline="-25000" dirty="0" smtClean="0">
                  <a:latin typeface="Times New Roman"/>
                  <a:cs typeface="Times New Roman"/>
                </a:rPr>
                <a:t>out</a:t>
              </a:r>
              <a:r>
                <a:rPr lang="en-US" sz="1200" dirty="0" smtClean="0">
                  <a:latin typeface="Times New Roman"/>
                  <a:cs typeface="Times New Roman"/>
                </a:rPr>
                <a:t>, V</a:t>
              </a:r>
              <a:endParaRPr lang="ru-RU" sz="1200" baseline="30000" dirty="0"/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8134700" y="2319137"/>
              <a:ext cx="7906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smtClean="0">
                  <a:latin typeface="Times New Roman"/>
                  <a:cs typeface="Times New Roman"/>
                </a:rPr>
                <a:t>E</a:t>
              </a:r>
              <a:r>
                <a:rPr lang="en-US" sz="1200" baseline="-25000" dirty="0" smtClean="0">
                  <a:latin typeface="Times New Roman"/>
                  <a:cs typeface="Times New Roman"/>
                </a:rPr>
                <a:t>out</a:t>
              </a:r>
              <a:r>
                <a:rPr lang="en-US" sz="1200" dirty="0" smtClean="0">
                  <a:latin typeface="Times New Roman"/>
                  <a:cs typeface="Times New Roman"/>
                </a:rPr>
                <a:t>, V</a:t>
              </a:r>
              <a:endParaRPr lang="ru-RU" sz="1200" baseline="300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60149" y="1495471"/>
              <a:ext cx="43204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smtClean="0">
                  <a:latin typeface="Times New Roman"/>
                  <a:cs typeface="Times New Roman"/>
                </a:rPr>
                <a:t>P</a:t>
              </a:r>
              <a:endParaRPr lang="en-US" sz="1200" dirty="0" smtClean="0">
                <a:latin typeface="Times New Roman"/>
                <a:cs typeface="Times New Roman"/>
              </a:endParaRPr>
            </a:p>
            <a:p>
              <a:pPr algn="ctr"/>
              <a:r>
                <a:rPr lang="en-US" sz="1200" i="1" dirty="0" smtClean="0">
                  <a:latin typeface="Times New Roman"/>
                  <a:cs typeface="Times New Roman"/>
                </a:rPr>
                <a:t>E</a:t>
              </a:r>
              <a:r>
                <a:rPr lang="en-US" sz="1200" baseline="-25000" dirty="0" smtClean="0">
                  <a:latin typeface="Times New Roman"/>
                  <a:cs typeface="Times New Roman"/>
                </a:rPr>
                <a:t>out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988345" y="1571772"/>
              <a:ext cx="43204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smtClean="0">
                  <a:latin typeface="Times New Roman"/>
                  <a:cs typeface="Times New Roman"/>
                </a:rPr>
                <a:t>P</a:t>
              </a:r>
              <a:endParaRPr lang="en-US" sz="1200" dirty="0" smtClean="0">
                <a:latin typeface="Times New Roman"/>
                <a:cs typeface="Times New Roman"/>
              </a:endParaRPr>
            </a:p>
            <a:p>
              <a:pPr algn="ctr"/>
              <a:r>
                <a:rPr lang="en-US" sz="1200" i="1" dirty="0">
                  <a:latin typeface="Times New Roman"/>
                  <a:cs typeface="Times New Roman"/>
                </a:rPr>
                <a:t>E</a:t>
              </a:r>
              <a:r>
                <a:rPr lang="en-US" sz="1200" baseline="-25000" dirty="0">
                  <a:latin typeface="Times New Roman"/>
                  <a:cs typeface="Times New Roman"/>
                </a:rPr>
                <a:t>out</a:t>
              </a:r>
              <a:endParaRPr lang="en-US" sz="1200" i="1" dirty="0" smtClean="0">
                <a:latin typeface="Times New Roman"/>
                <a:cs typeface="Times New Roman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912452" y="945667"/>
            <a:ext cx="1323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Transverse</a:t>
            </a:r>
            <a:endParaRPr lang="ru-RU" sz="1400" b="1" dirty="0"/>
          </a:p>
        </p:txBody>
      </p:sp>
      <p:sp>
        <p:nvSpPr>
          <p:cNvPr id="33" name="Содержимое 4"/>
          <p:cNvSpPr txBox="1">
            <a:spLocks/>
          </p:cNvSpPr>
          <p:nvPr/>
        </p:nvSpPr>
        <p:spPr>
          <a:xfrm>
            <a:off x="4867225" y="4308464"/>
            <a:ext cx="3502489" cy="993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Crack </a:t>
            </a:r>
            <a:r>
              <a:rPr lang="en-US" sz="1800" dirty="0">
                <a:solidFill>
                  <a:schemeClr val="tx1"/>
                </a:solidFill>
              </a:rPr>
              <a:t>breakthrough </a:t>
            </a:r>
            <a:r>
              <a:rPr lang="en-US" sz="1800" dirty="0" smtClean="0">
                <a:solidFill>
                  <a:schemeClr val="tx1"/>
                </a:solidFill>
              </a:rPr>
              <a:t>to the </a:t>
            </a:r>
            <a:r>
              <a:rPr lang="en-US" sz="1800" dirty="0">
                <a:solidFill>
                  <a:schemeClr val="tx1"/>
                </a:solidFill>
              </a:rPr>
              <a:t>surface of the </a:t>
            </a:r>
            <a:r>
              <a:rPr lang="en-US" sz="1800" dirty="0" smtClean="0">
                <a:solidFill>
                  <a:schemeClr val="tx1"/>
                </a:solidFill>
              </a:rPr>
              <a:t>block</a:t>
            </a:r>
          </a:p>
          <a:p>
            <a:pPr marL="0" indent="0" algn="ctr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No residual pressure</a:t>
            </a:r>
            <a:endParaRPr lang="ru-RU" sz="1800" dirty="0" smtClean="0">
              <a:solidFill>
                <a:schemeClr val="tx1"/>
              </a:solidFill>
            </a:endParaRPr>
          </a:p>
        </p:txBody>
      </p:sp>
      <p:sp>
        <p:nvSpPr>
          <p:cNvPr id="34" name="Содержимое 4"/>
          <p:cNvSpPr txBox="1">
            <a:spLocks/>
          </p:cNvSpPr>
          <p:nvPr/>
        </p:nvSpPr>
        <p:spPr>
          <a:xfrm>
            <a:off x="565454" y="5459410"/>
            <a:ext cx="7804260" cy="993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FE8637"/>
              </a:buClr>
              <a:buSzPct val="70000"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Fracturing of </a:t>
            </a:r>
            <a:r>
              <a:rPr lang="en-US" sz="1800" dirty="0" err="1" smtClean="0">
                <a:solidFill>
                  <a:schemeClr val="tx1"/>
                </a:solidFill>
              </a:rPr>
              <a:t>plexiglass</a:t>
            </a:r>
            <a:r>
              <a:rPr lang="en-US" sz="1800" dirty="0" smtClean="0">
                <a:solidFill>
                  <a:schemeClr val="tx1"/>
                </a:solidFill>
              </a:rPr>
              <a:t> causes </a:t>
            </a:r>
            <a:r>
              <a:rPr lang="en-US" sz="1800" dirty="0">
                <a:solidFill>
                  <a:schemeClr val="tx1"/>
                </a:solidFill>
              </a:rPr>
              <a:t>a surge in seismic </a:t>
            </a:r>
            <a:r>
              <a:rPr lang="en-US" sz="1800" dirty="0" smtClean="0">
                <a:solidFill>
                  <a:schemeClr val="tx1"/>
                </a:solidFill>
              </a:rPr>
              <a:t>emission with the highest level during longitudinal type</a:t>
            </a:r>
            <a:endParaRPr lang="ru-RU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3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3852</TotalTime>
  <Words>2044</Words>
  <Application>Microsoft Office PowerPoint</Application>
  <PresentationFormat>Экран (4:3)</PresentationFormat>
  <Paragraphs>339</Paragraphs>
  <Slides>22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3" baseType="lpstr">
      <vt:lpstr>Arial</vt:lpstr>
      <vt:lpstr>Book Antiqua</vt:lpstr>
      <vt:lpstr>Calibri</vt:lpstr>
      <vt:lpstr>Century Schoolbook</vt:lpstr>
      <vt:lpstr>Symbol</vt:lpstr>
      <vt:lpstr>Times New Roman</vt:lpstr>
      <vt:lpstr>Trebuchet MS</vt:lpstr>
      <vt:lpstr>Wingdings</vt:lpstr>
      <vt:lpstr>Wingdings 2</vt:lpstr>
      <vt:lpstr>Эркер</vt:lpstr>
      <vt:lpstr>Equation</vt:lpstr>
      <vt:lpstr>Investigations of seismic emission and shut-in pressure behavior during micro-hydraulic fracturing of plexiglass</vt:lpstr>
      <vt:lpstr>Outline</vt:lpstr>
      <vt:lpstr>purpose and objectives of the study</vt:lpstr>
      <vt:lpstr>Laboratory setup</vt:lpstr>
      <vt:lpstr>Sequence of operations</vt:lpstr>
      <vt:lpstr>Longitudinal hydraulic fracturing</vt:lpstr>
      <vt:lpstr>Transverse hydraulic fracturing method</vt:lpstr>
      <vt:lpstr>Transverse hydraulic fracturing</vt:lpstr>
      <vt:lpstr>Pressure in the fracturing interval and seismic emission</vt:lpstr>
      <vt:lpstr>Seismic emission and its relation to HF</vt:lpstr>
      <vt:lpstr>Examples</vt:lpstr>
      <vt:lpstr>Quantitative estimates</vt:lpstr>
      <vt:lpstr>Model of the crack oscillation with fluid flow</vt:lpstr>
      <vt:lpstr>Crack emission estimates</vt:lpstr>
      <vt:lpstr>Search for LF signals in a full-scale experiment</vt:lpstr>
      <vt:lpstr>Seismic emission results</vt:lpstr>
      <vt:lpstr>Determination of rock compression by the HF stress measurements (HFSM)</vt:lpstr>
      <vt:lpstr>Shut-in pressure</vt:lpstr>
      <vt:lpstr>Shut in pressure and confining stress</vt:lpstr>
      <vt:lpstr>HFSM tool example</vt:lpstr>
      <vt:lpstr>Interpretation errors according to the classic HFSM scheme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ЧИСЛЕННЫЕ ИССЛЕДОВАНИЯ ГЕОМЕХАНИЧЕСКОГО СПОСОБА УПРАВЛЕНИЯ ПРОДОЛЬНЫМ ГИДРОРАЗРЫВОМ В УГОЛЬНОМ ПЛАСТЕ</dc:title>
  <dc:creator>Andrey Patutin</dc:creator>
  <cp:lastModifiedBy>Лектор</cp:lastModifiedBy>
  <cp:revision>526</cp:revision>
  <dcterms:created xsi:type="dcterms:W3CDTF">2012-03-15T10:13:47Z</dcterms:created>
  <dcterms:modified xsi:type="dcterms:W3CDTF">2019-07-04T02:20:20Z</dcterms:modified>
</cp:coreProperties>
</file>