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19"/>
  </p:notesMasterIdLst>
  <p:sldIdLst>
    <p:sldId id="277" r:id="rId2"/>
    <p:sldId id="285" r:id="rId3"/>
    <p:sldId id="283" r:id="rId4"/>
    <p:sldId id="279" r:id="rId5"/>
    <p:sldId id="282" r:id="rId6"/>
    <p:sldId id="265" r:id="rId7"/>
    <p:sldId id="257" r:id="rId8"/>
    <p:sldId id="258" r:id="rId9"/>
    <p:sldId id="272" r:id="rId10"/>
    <p:sldId id="273" r:id="rId11"/>
    <p:sldId id="275" r:id="rId12"/>
    <p:sldId id="284" r:id="rId13"/>
    <p:sldId id="287" r:id="rId14"/>
    <p:sldId id="288" r:id="rId15"/>
    <p:sldId id="289" r:id="rId16"/>
    <p:sldId id="290" r:id="rId17"/>
    <p:sldId id="291"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404" autoAdjust="0"/>
  </p:normalViewPr>
  <p:slideViewPr>
    <p:cSldViewPr snapToGrid="0">
      <p:cViewPr varScale="1">
        <p:scale>
          <a:sx n="78" d="100"/>
          <a:sy n="78" d="100"/>
        </p:scale>
        <p:origin x="572"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4670E-9882-4951-8BCB-3BDAD078AD06}" type="datetimeFigureOut">
              <a:rPr lang="ru-RU" smtClean="0"/>
              <a:t>04.07.2019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9C4AA-0D8E-4BB0-A5AD-44EF2167DDF1}" type="slidenum">
              <a:rPr lang="ru-RU" smtClean="0"/>
              <a:t>‹#›</a:t>
            </a:fld>
            <a:endParaRPr lang="ru-RU"/>
          </a:p>
        </p:txBody>
      </p:sp>
    </p:spTree>
    <p:extLst>
      <p:ext uri="{BB962C8B-B14F-4D97-AF65-F5344CB8AC3E}">
        <p14:creationId xmlns:p14="http://schemas.microsoft.com/office/powerpoint/2010/main" val="291549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09C4AA-0D8E-4BB0-A5AD-44EF2167DDF1}" type="slidenum">
              <a:rPr lang="ru-RU" smtClean="0"/>
              <a:t>14</a:t>
            </a:fld>
            <a:endParaRPr lang="ru-RU"/>
          </a:p>
        </p:txBody>
      </p:sp>
    </p:spTree>
    <p:extLst>
      <p:ext uri="{BB962C8B-B14F-4D97-AF65-F5344CB8AC3E}">
        <p14:creationId xmlns:p14="http://schemas.microsoft.com/office/powerpoint/2010/main" val="101569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B046738E-A6FE-4836-88CB-8E22B5386E03}" type="datetime1">
              <a:rPr lang="ru-RU" smtClean="0"/>
              <a:t>04.07.2019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7480B-4A56-40B8-9217-CAF065E5684C}" type="slidenum">
              <a:rPr lang="ru-RU" smtClean="0"/>
              <a:t>‹#›</a:t>
            </a:fld>
            <a:endParaRPr lang="ru-RU"/>
          </a:p>
        </p:txBody>
      </p:sp>
    </p:spTree>
    <p:extLst>
      <p:ext uri="{BB962C8B-B14F-4D97-AF65-F5344CB8AC3E}">
        <p14:creationId xmlns:p14="http://schemas.microsoft.com/office/powerpoint/2010/main" val="320428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44F3D0E-9F1E-40CE-BC87-3E18A8A798E2}" type="datetime1">
              <a:rPr lang="ru-RU" smtClean="0"/>
              <a:t>04.07.2019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7480B-4A56-40B8-9217-CAF065E5684C}" type="slidenum">
              <a:rPr lang="ru-RU" smtClean="0"/>
              <a:t>‹#›</a:t>
            </a:fld>
            <a:endParaRPr lang="ru-RU"/>
          </a:p>
        </p:txBody>
      </p:sp>
    </p:spTree>
    <p:extLst>
      <p:ext uri="{BB962C8B-B14F-4D97-AF65-F5344CB8AC3E}">
        <p14:creationId xmlns:p14="http://schemas.microsoft.com/office/powerpoint/2010/main" val="81714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FC2682E-EC84-4ED8-887F-599CEA4329BD}" type="datetime1">
              <a:rPr lang="ru-RU" smtClean="0"/>
              <a:t>04.07.2019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7480B-4A56-40B8-9217-CAF065E5684C}" type="slidenum">
              <a:rPr lang="ru-RU" smtClean="0"/>
              <a:t>‹#›</a:t>
            </a:fld>
            <a:endParaRPr lang="ru-RU"/>
          </a:p>
        </p:txBody>
      </p:sp>
    </p:spTree>
    <p:extLst>
      <p:ext uri="{BB962C8B-B14F-4D97-AF65-F5344CB8AC3E}">
        <p14:creationId xmlns:p14="http://schemas.microsoft.com/office/powerpoint/2010/main" val="293068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9AD9D30-4E6E-434B-AF8E-C92DAD40B735}" type="datetime1">
              <a:rPr lang="ru-RU" smtClean="0"/>
              <a:t>04.07.2019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sz="1400">
                <a:solidFill>
                  <a:schemeClr val="tx1"/>
                </a:solidFill>
              </a:defRPr>
            </a:lvl1pPr>
          </a:lstStyle>
          <a:p>
            <a:fld id="{1ED7480B-4A56-40B8-9217-CAF065E5684C}" type="slidenum">
              <a:rPr lang="ru-RU" smtClean="0"/>
              <a:pPr/>
              <a:t>‹#›</a:t>
            </a:fld>
            <a:endParaRPr lang="ru-RU"/>
          </a:p>
        </p:txBody>
      </p:sp>
    </p:spTree>
    <p:extLst>
      <p:ext uri="{BB962C8B-B14F-4D97-AF65-F5344CB8AC3E}">
        <p14:creationId xmlns:p14="http://schemas.microsoft.com/office/powerpoint/2010/main" val="255884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E33CA68-670B-47E4-A83F-56B9166EDB9D}" type="datetime1">
              <a:rPr lang="ru-RU" smtClean="0"/>
              <a:t>04.07.2019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7480B-4A56-40B8-9217-CAF065E5684C}" type="slidenum">
              <a:rPr lang="ru-RU" smtClean="0"/>
              <a:t>‹#›</a:t>
            </a:fld>
            <a:endParaRPr lang="ru-RU"/>
          </a:p>
        </p:txBody>
      </p:sp>
    </p:spTree>
    <p:extLst>
      <p:ext uri="{BB962C8B-B14F-4D97-AF65-F5344CB8AC3E}">
        <p14:creationId xmlns:p14="http://schemas.microsoft.com/office/powerpoint/2010/main" val="313931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7B0FD65-F059-4B6D-95C6-08234E7087F5}" type="datetime1">
              <a:rPr lang="ru-RU" smtClean="0"/>
              <a:t>04.07.2019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7480B-4A56-40B8-9217-CAF065E5684C}" type="slidenum">
              <a:rPr lang="ru-RU" smtClean="0"/>
              <a:t>‹#›</a:t>
            </a:fld>
            <a:endParaRPr lang="ru-RU"/>
          </a:p>
        </p:txBody>
      </p:sp>
    </p:spTree>
    <p:extLst>
      <p:ext uri="{BB962C8B-B14F-4D97-AF65-F5344CB8AC3E}">
        <p14:creationId xmlns:p14="http://schemas.microsoft.com/office/powerpoint/2010/main" val="144739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E6AC5E0-E99D-4572-A581-E1A0D1D62E64}" type="datetime1">
              <a:rPr lang="ru-RU" smtClean="0"/>
              <a:t>04.07.2019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D7480B-4A56-40B8-9217-CAF065E5684C}" type="slidenum">
              <a:rPr lang="ru-RU" smtClean="0"/>
              <a:t>‹#›</a:t>
            </a:fld>
            <a:endParaRPr lang="ru-RU"/>
          </a:p>
        </p:txBody>
      </p:sp>
    </p:spTree>
    <p:extLst>
      <p:ext uri="{BB962C8B-B14F-4D97-AF65-F5344CB8AC3E}">
        <p14:creationId xmlns:p14="http://schemas.microsoft.com/office/powerpoint/2010/main" val="402012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9F1AD59-FA22-4382-9AA1-65AA5001E092}" type="datetime1">
              <a:rPr lang="ru-RU" smtClean="0"/>
              <a:t>04.07.2019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sz="1400">
                <a:solidFill>
                  <a:schemeClr val="tx1"/>
                </a:solidFill>
              </a:defRPr>
            </a:lvl1pPr>
          </a:lstStyle>
          <a:p>
            <a:fld id="{1ED7480B-4A56-40B8-9217-CAF065E5684C}" type="slidenum">
              <a:rPr lang="ru-RU" smtClean="0"/>
              <a:pPr/>
              <a:t>‹#›</a:t>
            </a:fld>
            <a:endParaRPr lang="ru-RU"/>
          </a:p>
        </p:txBody>
      </p:sp>
    </p:spTree>
    <p:extLst>
      <p:ext uri="{BB962C8B-B14F-4D97-AF65-F5344CB8AC3E}">
        <p14:creationId xmlns:p14="http://schemas.microsoft.com/office/powerpoint/2010/main" val="398146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D045DE-F136-4081-9AAB-0D83B07D952E}" type="datetime1">
              <a:rPr lang="ru-RU" smtClean="0"/>
              <a:t>04.07.2019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8610600" y="6356350"/>
            <a:ext cx="2743200" cy="365125"/>
          </a:xfrm>
        </p:spPr>
        <p:txBody>
          <a:bodyPr/>
          <a:lstStyle>
            <a:lvl1pPr>
              <a:defRPr sz="1400">
                <a:solidFill>
                  <a:schemeClr val="tx1"/>
                </a:solidFill>
              </a:defRPr>
            </a:lvl1pPr>
          </a:lstStyle>
          <a:p>
            <a:fld id="{1ED7480B-4A56-40B8-9217-CAF065E5684C}" type="slidenum">
              <a:rPr lang="ru-RU" smtClean="0"/>
              <a:pPr/>
              <a:t>‹#›</a:t>
            </a:fld>
            <a:endParaRPr lang="ru-RU" dirty="0"/>
          </a:p>
        </p:txBody>
      </p:sp>
    </p:spTree>
    <p:extLst>
      <p:ext uri="{BB962C8B-B14F-4D97-AF65-F5344CB8AC3E}">
        <p14:creationId xmlns:p14="http://schemas.microsoft.com/office/powerpoint/2010/main" val="289226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830C424-DE0A-4D46-9F34-28A9C7539E26}" type="datetime1">
              <a:rPr lang="ru-RU" smtClean="0"/>
              <a:t>04.07.2019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7480B-4A56-40B8-9217-CAF065E5684C}" type="slidenum">
              <a:rPr lang="ru-RU" smtClean="0"/>
              <a:t>‹#›</a:t>
            </a:fld>
            <a:endParaRPr lang="ru-RU"/>
          </a:p>
        </p:txBody>
      </p:sp>
    </p:spTree>
    <p:extLst>
      <p:ext uri="{BB962C8B-B14F-4D97-AF65-F5344CB8AC3E}">
        <p14:creationId xmlns:p14="http://schemas.microsoft.com/office/powerpoint/2010/main" val="397921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D8F0069-CE1E-42E9-BE5F-8855032F4F75}" type="datetime1">
              <a:rPr lang="ru-RU" smtClean="0"/>
              <a:t>04.07.2019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7480B-4A56-40B8-9217-CAF065E5684C}" type="slidenum">
              <a:rPr lang="ru-RU" smtClean="0"/>
              <a:t>‹#›</a:t>
            </a:fld>
            <a:endParaRPr lang="ru-RU"/>
          </a:p>
        </p:txBody>
      </p:sp>
    </p:spTree>
    <p:extLst>
      <p:ext uri="{BB962C8B-B14F-4D97-AF65-F5344CB8AC3E}">
        <p14:creationId xmlns:p14="http://schemas.microsoft.com/office/powerpoint/2010/main" val="185437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4F5E6-B63A-4267-8986-C38FE6FC76E2}" type="datetime1">
              <a:rPr lang="ru-RU" smtClean="0"/>
              <a:t>04.07.2019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7480B-4A56-40B8-9217-CAF065E5684C}" type="slidenum">
              <a:rPr lang="ru-RU" smtClean="0"/>
              <a:t>‹#›</a:t>
            </a:fld>
            <a:endParaRPr lang="ru-RU"/>
          </a:p>
        </p:txBody>
      </p:sp>
    </p:spTree>
    <p:extLst>
      <p:ext uri="{BB962C8B-B14F-4D97-AF65-F5344CB8AC3E}">
        <p14:creationId xmlns:p14="http://schemas.microsoft.com/office/powerpoint/2010/main" val="3459489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7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9.emf"/><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2228672"/>
            <a:ext cx="6853382" cy="1651862"/>
          </a:xfrm>
          <a:prstGeom prst="rect">
            <a:avLst/>
          </a:prstGeom>
        </p:spPr>
        <p:txBody>
          <a:bodyPr wrap="square">
            <a:spAutoFit/>
          </a:bodyPr>
          <a:lstStyle/>
          <a:p>
            <a:pPr marL="6350" indent="-6350" algn="ctr">
              <a:lnSpc>
                <a:spcPct val="105000"/>
              </a:lnSpc>
              <a:spcBef>
                <a:spcPts val="1000"/>
              </a:spcBef>
              <a:spcAft>
                <a:spcPts val="325"/>
              </a:spcAft>
            </a:pPr>
            <a:r>
              <a:rPr lang="en-US" sz="2800" dirty="0">
                <a:solidFill>
                  <a:srgbClr val="000000"/>
                </a:solidFill>
                <a:latin typeface="Calibri" panose="020F0502020204030204" pitchFamily="34" charset="0"/>
                <a:ea typeface="Calibri" panose="020F0502020204030204" pitchFamily="34" charset="0"/>
                <a:cs typeface="Cambria" panose="02040503050406030204" pitchFamily="18" charset="0"/>
              </a:rPr>
              <a:t>Water hammer signatures in well dynamics</a:t>
            </a:r>
            <a:endParaRPr lang="ru-RU" dirty="0">
              <a:solidFill>
                <a:srgbClr val="000000"/>
              </a:solidFill>
              <a:latin typeface="Cambria" panose="02040503050406030204" pitchFamily="18" charset="0"/>
              <a:ea typeface="Cambria" panose="02040503050406030204" pitchFamily="18" charset="0"/>
              <a:cs typeface="Cambria" panose="02040503050406030204" pitchFamily="18" charset="0"/>
            </a:endParaRPr>
          </a:p>
          <a:p>
            <a:pPr marL="6350" marR="6350" indent="-6350" algn="ctr">
              <a:lnSpc>
                <a:spcPct val="107000"/>
              </a:lnSpc>
              <a:spcAft>
                <a:spcPts val="1280"/>
              </a:spcAft>
            </a:pPr>
            <a:r>
              <a:rPr lang="en-US" i="1" dirty="0" err="1">
                <a:solidFill>
                  <a:srgbClr val="000000"/>
                </a:solidFill>
                <a:latin typeface="Cambria" panose="02040503050406030204" pitchFamily="18" charset="0"/>
                <a:ea typeface="Cambria" panose="02040503050406030204" pitchFamily="18" charset="0"/>
                <a:cs typeface="Cambria" panose="02040503050406030204" pitchFamily="18" charset="0"/>
              </a:rPr>
              <a:t>V.Yu</a:t>
            </a:r>
            <a:r>
              <a:rPr lang="en-US" i="1" dirty="0">
                <a:solidFill>
                  <a:srgbClr val="000000"/>
                </a:solidFill>
                <a:latin typeface="Cambria" panose="02040503050406030204" pitchFamily="18" charset="0"/>
                <a:ea typeface="Cambria" panose="02040503050406030204" pitchFamily="18" charset="0"/>
                <a:cs typeface="Cambria" panose="02040503050406030204" pitchFamily="18" charset="0"/>
              </a:rPr>
              <a:t>. Liapidevskii</a:t>
            </a:r>
            <a:r>
              <a:rPr lang="en-US"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1</a:t>
            </a:r>
            <a:r>
              <a:rPr lang="en-US" i="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i="1" dirty="0">
                <a:solidFill>
                  <a:srgbClr val="000000"/>
                </a:solidFill>
                <a:latin typeface="Cambria" panose="02040503050406030204" pitchFamily="18" charset="0"/>
                <a:ea typeface="Cambria" panose="02040503050406030204" pitchFamily="18" charset="0"/>
                <a:cs typeface="Cambria" panose="02040503050406030204" pitchFamily="18" charset="0"/>
              </a:rPr>
              <a:t>, V.V. Neverov</a:t>
            </a:r>
            <a:r>
              <a:rPr lang="en-US"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1,2</a:t>
            </a:r>
            <a:endParaRPr lang="ru-RU" dirty="0">
              <a:solidFill>
                <a:srgbClr val="000000"/>
              </a:solidFill>
              <a:latin typeface="Cambria" panose="02040503050406030204" pitchFamily="18" charset="0"/>
              <a:ea typeface="Cambria" panose="02040503050406030204" pitchFamily="18" charset="0"/>
              <a:cs typeface="Cambria" panose="02040503050406030204" pitchFamily="18" charset="0"/>
            </a:endParaRPr>
          </a:p>
          <a:p>
            <a:pPr marL="219710" indent="-6350">
              <a:lnSpc>
                <a:spcPct val="107000"/>
              </a:lnSpc>
              <a:spcAft>
                <a:spcPts val="145"/>
              </a:spcAft>
            </a:pPr>
            <a:r>
              <a:rPr lang="en-US"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1</a:t>
            </a:r>
            <a:r>
              <a:rPr lang="en-US" i="1" dirty="0">
                <a:solidFill>
                  <a:srgbClr val="000000"/>
                </a:solidFill>
                <a:latin typeface="Calibri" panose="020F0502020204030204" pitchFamily="34" charset="0"/>
                <a:ea typeface="Calibri" panose="020F0502020204030204" pitchFamily="34" charset="0"/>
                <a:cs typeface="Cambria" panose="02040503050406030204" pitchFamily="18" charset="0"/>
              </a:rPr>
              <a:t>Lavrentyev Institute of Hydrodynamics SB RAS, Novosibirsk, Russia</a:t>
            </a:r>
            <a:endParaRPr lang="ru-RU" dirty="0">
              <a:solidFill>
                <a:srgbClr val="000000"/>
              </a:solidFill>
              <a:latin typeface="Cambria" panose="02040503050406030204" pitchFamily="18" charset="0"/>
              <a:ea typeface="Cambria" panose="02040503050406030204" pitchFamily="18" charset="0"/>
              <a:cs typeface="Cambria" panose="02040503050406030204" pitchFamily="18" charset="0"/>
            </a:endParaRPr>
          </a:p>
          <a:p>
            <a:pPr marL="219710" indent="-6350">
              <a:lnSpc>
                <a:spcPct val="107000"/>
              </a:lnSpc>
              <a:spcAft>
                <a:spcPts val="1005"/>
              </a:spcAft>
            </a:pPr>
            <a:r>
              <a:rPr lang="en-US"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i="1" dirty="0">
                <a:solidFill>
                  <a:srgbClr val="000000"/>
                </a:solidFill>
                <a:latin typeface="Calibri" panose="020F0502020204030204" pitchFamily="34" charset="0"/>
                <a:ea typeface="Calibri" panose="020F0502020204030204" pitchFamily="34" charset="0"/>
                <a:cs typeface="Cambria" panose="02040503050406030204" pitchFamily="18" charset="0"/>
              </a:rPr>
              <a:t>Novosibirsk State University, Novosibirsk, Russia</a:t>
            </a:r>
            <a:endParaRPr lang="ru-RU" dirty="0">
              <a:solidFill>
                <a:srgbClr val="000000"/>
              </a:solidFill>
              <a:latin typeface="Cambria" panose="02040503050406030204" pitchFamily="18" charset="0"/>
              <a:ea typeface="Cambria" panose="02040503050406030204" pitchFamily="18" charset="0"/>
              <a:cs typeface="Cambria" panose="02040503050406030204" pitchFamily="18" charset="0"/>
            </a:endParaRPr>
          </a:p>
        </p:txBody>
      </p:sp>
      <p:sp>
        <p:nvSpPr>
          <p:cNvPr id="4" name="TextBox 3"/>
          <p:cNvSpPr txBox="1"/>
          <p:nvPr/>
        </p:nvSpPr>
        <p:spPr>
          <a:xfrm>
            <a:off x="3158836" y="5553116"/>
            <a:ext cx="6631709" cy="646331"/>
          </a:xfrm>
          <a:prstGeom prst="rect">
            <a:avLst/>
          </a:prstGeom>
          <a:noFill/>
        </p:spPr>
        <p:txBody>
          <a:bodyPr wrap="square" rtlCol="0">
            <a:spAutoFit/>
          </a:bodyPr>
          <a:lstStyle/>
          <a:p>
            <a:pPr algn="ctr"/>
            <a:r>
              <a:rPr lang="en-US" b="1" dirty="0"/>
              <a:t>Coupled thermo-hydro-mechanical problems of fracture mechanics</a:t>
            </a:r>
            <a:br>
              <a:rPr lang="en-US" b="1" dirty="0"/>
            </a:br>
            <a:r>
              <a:rPr lang="en-US" b="1" dirty="0"/>
              <a:t>Novosibirsk, 2019</a:t>
            </a:r>
            <a:endParaRPr lang="ru-RU" b="1" dirty="0">
              <a:solidFill>
                <a:srgbClr val="FF0000"/>
              </a:solidFill>
            </a:endParaRPr>
          </a:p>
        </p:txBody>
      </p:sp>
    </p:spTree>
    <p:extLst>
      <p:ext uri="{BB962C8B-B14F-4D97-AF65-F5344CB8AC3E}">
        <p14:creationId xmlns:p14="http://schemas.microsoft.com/office/powerpoint/2010/main" val="1090975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456" y="755359"/>
            <a:ext cx="7973213" cy="646331"/>
          </a:xfrm>
          <a:prstGeom prst="rect">
            <a:avLst/>
          </a:prstGeom>
          <a:noFill/>
        </p:spPr>
        <p:txBody>
          <a:bodyPr wrap="square" rtlCol="0">
            <a:spAutoFit/>
          </a:bodyPr>
          <a:lstStyle/>
          <a:p>
            <a:pPr algn="just"/>
            <a:r>
              <a:rPr lang="en-US" dirty="0"/>
              <a:t>Wang (2008) described water hammer in the experimental wellbore schematically drawn at the picture.</a:t>
            </a:r>
            <a:endParaRPr lang="ru-RU" dirty="0"/>
          </a:p>
        </p:txBody>
      </p:sp>
      <p:sp>
        <p:nvSpPr>
          <p:cNvPr id="6" name="Прямоугольник 5"/>
          <p:cNvSpPr/>
          <p:nvPr/>
        </p:nvSpPr>
        <p:spPr>
          <a:xfrm>
            <a:off x="618837" y="28335"/>
            <a:ext cx="10767118" cy="523220"/>
          </a:xfrm>
          <a:prstGeom prst="rect">
            <a:avLst/>
          </a:prstGeom>
        </p:spPr>
        <p:txBody>
          <a:bodyPr wrap="square">
            <a:spAutoFit/>
          </a:bodyPr>
          <a:lstStyle/>
          <a:p>
            <a:r>
              <a:rPr lang="en-US" sz="2800" dirty="0"/>
              <a:t>Experimental wellbore (Wang, 2008)</a:t>
            </a:r>
            <a:endParaRPr lang="ru-RU" sz="2800" dirty="0"/>
          </a:p>
        </p:txBody>
      </p:sp>
      <p:sp>
        <p:nvSpPr>
          <p:cNvPr id="7" name="Прямоугольник 6"/>
          <p:cNvSpPr/>
          <p:nvPr/>
        </p:nvSpPr>
        <p:spPr>
          <a:xfrm>
            <a:off x="497455" y="5223257"/>
            <a:ext cx="7973213" cy="1200329"/>
          </a:xfrm>
          <a:prstGeom prst="rect">
            <a:avLst/>
          </a:prstGeom>
        </p:spPr>
        <p:txBody>
          <a:bodyPr wrap="square">
            <a:spAutoFit/>
          </a:bodyPr>
          <a:lstStyle/>
          <a:p>
            <a:pPr algn="just"/>
            <a:r>
              <a:rPr lang="en-US" dirty="0">
                <a:solidFill>
                  <a:srgbClr val="FF0000"/>
                </a:solidFill>
              </a:rPr>
              <a:t>A number of downhole pressure gauges was lowered into the well. Three predefined depths were selected</a:t>
            </a:r>
            <a:r>
              <a:rPr lang="ru-RU" dirty="0">
                <a:solidFill>
                  <a:srgbClr val="FF0000"/>
                </a:solidFill>
              </a:rPr>
              <a:t> : 229 </a:t>
            </a:r>
            <a:r>
              <a:rPr lang="en-US" dirty="0">
                <a:solidFill>
                  <a:srgbClr val="FF0000"/>
                </a:solidFill>
              </a:rPr>
              <a:t>m</a:t>
            </a:r>
            <a:r>
              <a:rPr lang="ru-RU" dirty="0">
                <a:solidFill>
                  <a:srgbClr val="FF0000"/>
                </a:solidFill>
              </a:rPr>
              <a:t>, 762 </a:t>
            </a:r>
            <a:r>
              <a:rPr lang="en-US" dirty="0">
                <a:solidFill>
                  <a:srgbClr val="FF0000"/>
                </a:solidFill>
              </a:rPr>
              <a:t>m and</a:t>
            </a:r>
            <a:r>
              <a:rPr lang="ru-RU" dirty="0">
                <a:solidFill>
                  <a:srgbClr val="FF0000"/>
                </a:solidFill>
              </a:rPr>
              <a:t> 1356 </a:t>
            </a:r>
            <a:r>
              <a:rPr lang="en-US" dirty="0">
                <a:solidFill>
                  <a:srgbClr val="FF0000"/>
                </a:solidFill>
              </a:rPr>
              <a:t>m</a:t>
            </a:r>
            <a:r>
              <a:rPr lang="ru-RU" dirty="0">
                <a:solidFill>
                  <a:srgbClr val="FF0000"/>
                </a:solidFill>
              </a:rPr>
              <a:t>. </a:t>
            </a:r>
            <a:r>
              <a:rPr lang="en-US" dirty="0">
                <a:solidFill>
                  <a:srgbClr val="FF0000"/>
                </a:solidFill>
              </a:rPr>
              <a:t>The downhole gauges recorded pressure as a function of time at 100 samples per second (high frequency).</a:t>
            </a:r>
            <a:endParaRPr lang="ru-RU" dirty="0">
              <a:solidFill>
                <a:srgbClr val="FF0000"/>
              </a:solidFill>
            </a:endParaRPr>
          </a:p>
        </p:txBody>
      </p:sp>
      <p:pic>
        <p:nvPicPr>
          <p:cNvPr id="8" name="Объект 16"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622" y="755359"/>
            <a:ext cx="1850513" cy="4123720"/>
          </a:xfrm>
          <a:prstGeom prst="rect">
            <a:avLst/>
          </a:prstGeom>
        </p:spPr>
      </p:pic>
      <p:sp>
        <p:nvSpPr>
          <p:cNvPr id="9" name="TextBox 8"/>
          <p:cNvSpPr txBox="1"/>
          <p:nvPr/>
        </p:nvSpPr>
        <p:spPr>
          <a:xfrm>
            <a:off x="8689490" y="4942376"/>
            <a:ext cx="2324646" cy="923330"/>
          </a:xfrm>
          <a:prstGeom prst="rect">
            <a:avLst/>
          </a:prstGeom>
          <a:noFill/>
        </p:spPr>
        <p:txBody>
          <a:bodyPr wrap="square" rtlCol="0">
            <a:spAutoFit/>
          </a:bodyPr>
          <a:lstStyle/>
          <a:p>
            <a:r>
              <a:rPr lang="en-US" dirty="0"/>
              <a:t>Schematic picture of the experimental wellbore</a:t>
            </a:r>
            <a:endParaRPr lang="ru-RU" dirty="0"/>
          </a:p>
        </p:txBody>
      </p:sp>
      <p:sp>
        <p:nvSpPr>
          <p:cNvPr id="10" name="TextBox 9"/>
          <p:cNvSpPr txBox="1"/>
          <p:nvPr/>
        </p:nvSpPr>
        <p:spPr>
          <a:xfrm>
            <a:off x="497455" y="1543875"/>
            <a:ext cx="7973213" cy="1200329"/>
          </a:xfrm>
          <a:prstGeom prst="rect">
            <a:avLst/>
          </a:prstGeom>
          <a:noFill/>
        </p:spPr>
        <p:txBody>
          <a:bodyPr wrap="square" rtlCol="0">
            <a:spAutoFit/>
          </a:bodyPr>
          <a:lstStyle/>
          <a:p>
            <a:pPr algn="just"/>
            <a:r>
              <a:rPr lang="en-US" dirty="0"/>
              <a:t>Numerical calculations for such case have been obtained and a comparison with the Wang experiment have been performed. Since the experimental well consisted of two parts with different cross-area, the flow in this parts can be calculated separately. </a:t>
            </a:r>
            <a:endParaRPr lang="ru-RU" dirty="0"/>
          </a:p>
        </p:txBody>
      </p:sp>
      <mc:AlternateContent xmlns:mc="http://schemas.openxmlformats.org/markup-compatibility/2006" xmlns:a14="http://schemas.microsoft.com/office/drawing/2010/main">
        <mc:Choice Requires="a14">
          <p:graphicFrame>
            <p:nvGraphicFramePr>
              <p:cNvPr id="11" name="Таблица 9">
                <a:extLst>
                  <a:ext uri="{FF2B5EF4-FFF2-40B4-BE49-F238E27FC236}">
                    <a16:creationId xmlns:a16="http://schemas.microsoft.com/office/drawing/2014/main" id="{F4D17DBF-7D15-4FFC-990F-94EBDB77D109}"/>
                  </a:ext>
                </a:extLst>
              </p:cNvPr>
              <p:cNvGraphicFramePr>
                <a:graphicFrameLocks noGrp="1"/>
              </p:cNvGraphicFramePr>
              <p:nvPr>
                <p:extLst>
                  <p:ext uri="{D42A27DB-BD31-4B8C-83A1-F6EECF244321}">
                    <p14:modId xmlns:p14="http://schemas.microsoft.com/office/powerpoint/2010/main" val="3907409896"/>
                  </p:ext>
                </p:extLst>
              </p:nvPr>
            </p:nvGraphicFramePr>
            <p:xfrm>
              <a:off x="2082298" y="2785142"/>
              <a:ext cx="6016272" cy="2335320"/>
            </p:xfrm>
            <a:graphic>
              <a:graphicData uri="http://schemas.openxmlformats.org/drawingml/2006/table">
                <a:tbl>
                  <a:tblPr firstRow="1" firstCol="1" bandRow="1">
                    <a:tableStyleId>{5C22544A-7EE6-4342-B048-85BDC9FD1C3A}</a:tableStyleId>
                  </a:tblPr>
                  <a:tblGrid>
                    <a:gridCol w="3191297">
                      <a:extLst>
                        <a:ext uri="{9D8B030D-6E8A-4147-A177-3AD203B41FA5}">
                          <a16:colId xmlns:a16="http://schemas.microsoft.com/office/drawing/2014/main" val="3700996492"/>
                        </a:ext>
                      </a:extLst>
                    </a:gridCol>
                    <a:gridCol w="2824975">
                      <a:extLst>
                        <a:ext uri="{9D8B030D-6E8A-4147-A177-3AD203B41FA5}">
                          <a16:colId xmlns:a16="http://schemas.microsoft.com/office/drawing/2014/main" val="1140669158"/>
                        </a:ext>
                      </a:extLst>
                    </a:gridCol>
                  </a:tblGrid>
                  <a:tr h="253092">
                    <a:tc>
                      <a:txBody>
                        <a:bodyPr/>
                        <a:lstStyle/>
                        <a:p>
                          <a:pPr marL="0" marR="0" algn="ctr">
                            <a:lnSpc>
                              <a:spcPct val="115000"/>
                            </a:lnSpc>
                            <a:spcBef>
                              <a:spcPts val="0"/>
                            </a:spcBef>
                            <a:spcAft>
                              <a:spcPts val="0"/>
                            </a:spcAft>
                          </a:pPr>
                          <a:r>
                            <a:rPr lang="en-GB" sz="1200" dirty="0">
                              <a:effectLst/>
                            </a:rPr>
                            <a:t>Parameter</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200" dirty="0">
                              <a:effectLst/>
                            </a:rPr>
                            <a:t>Value</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032203"/>
                      </a:ext>
                    </a:extLst>
                  </a:tr>
                  <a:tr h="253092">
                    <a:tc>
                      <a:txBody>
                        <a:bodyPr/>
                        <a:lstStyle/>
                        <a:p>
                          <a:pPr marL="0" marR="0" algn="ctr">
                            <a:lnSpc>
                              <a:spcPct val="115000"/>
                            </a:lnSpc>
                            <a:spcBef>
                              <a:spcPts val="0"/>
                            </a:spcBef>
                            <a:spcAft>
                              <a:spcPts val="0"/>
                            </a:spcAft>
                          </a:pPr>
                          <a:r>
                            <a:rPr lang="en-US" sz="1200" dirty="0">
                              <a:effectLst/>
                            </a:rPr>
                            <a:t>TVD all</a:t>
                          </a:r>
                          <a:r>
                            <a:rPr lang="ru-RU" sz="1200" dirty="0">
                              <a:effectLst/>
                            </a:rPr>
                            <a:t>, </a:t>
                          </a:r>
                          <a:r>
                            <a:rPr lang="en-US" sz="1200" dirty="0">
                              <a:effectLst/>
                            </a:rPr>
                            <a:t>[m]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1433</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6581443"/>
                      </a:ext>
                    </a:extLst>
                  </a:tr>
                  <a:tr h="253092">
                    <a:tc>
                      <a:txBody>
                        <a:bodyPr/>
                        <a:lstStyle/>
                        <a:p>
                          <a:pPr marL="0" marR="0" algn="ctr">
                            <a:lnSpc>
                              <a:spcPct val="115000"/>
                            </a:lnSpc>
                            <a:spcBef>
                              <a:spcPts val="0"/>
                            </a:spcBef>
                            <a:spcAft>
                              <a:spcPts val="0"/>
                            </a:spcAft>
                          </a:pPr>
                          <a:r>
                            <a:rPr lang="en-US" sz="1200" dirty="0">
                              <a:effectLst/>
                            </a:rPr>
                            <a:t>TVD top</a:t>
                          </a:r>
                          <a:r>
                            <a:rPr lang="ru-RU" sz="1200" dirty="0">
                              <a:effectLst/>
                            </a:rPr>
                            <a:t>, </a:t>
                          </a:r>
                          <a:r>
                            <a:rPr lang="en-US" sz="1200" dirty="0">
                              <a:effectLst/>
                            </a:rPr>
                            <a:t>[m]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1301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117197"/>
                      </a:ext>
                    </a:extLst>
                  </a:tr>
                  <a:tr h="253092">
                    <a:tc>
                      <a:txBody>
                        <a:bodyPr/>
                        <a:lstStyle/>
                        <a:p>
                          <a:pPr marL="0" marR="0" algn="ctr">
                            <a:lnSpc>
                              <a:spcPct val="115000"/>
                            </a:lnSpc>
                            <a:spcBef>
                              <a:spcPts val="0"/>
                            </a:spcBef>
                            <a:spcAft>
                              <a:spcPts val="0"/>
                            </a:spcAft>
                          </a:pPr>
                          <a:r>
                            <a:rPr lang="en-US" sz="1200" dirty="0">
                              <a:effectLst/>
                            </a:rPr>
                            <a:t>Perforation interval</a:t>
                          </a:r>
                          <a:r>
                            <a:rPr lang="ru-RU" sz="1200" dirty="0">
                              <a:effectLst/>
                            </a:rPr>
                            <a:t>, </a:t>
                          </a:r>
                          <a:r>
                            <a:rPr lang="en-US" sz="1200" dirty="0">
                              <a:effectLst/>
                            </a:rPr>
                            <a:t>[m]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1379 </a:t>
                          </a:r>
                          <a:r>
                            <a:rPr lang="en-US" sz="1200" dirty="0"/>
                            <a:t>– 1402</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4336071"/>
                      </a:ext>
                    </a:extLst>
                  </a:tr>
                  <a:tr h="213175">
                    <a:tc>
                      <a:txBody>
                        <a:bodyPr/>
                        <a:lstStyle/>
                        <a:p>
                          <a:pPr marL="0" marR="0" algn="ctr">
                            <a:lnSpc>
                              <a:spcPct val="115000"/>
                            </a:lnSpc>
                            <a:spcBef>
                              <a:spcPts val="0"/>
                            </a:spcBef>
                            <a:spcAft>
                              <a:spcPts val="0"/>
                            </a:spcAft>
                          </a:pPr>
                          <a:r>
                            <a:rPr lang="en-US" sz="1200" dirty="0">
                              <a:effectLst/>
                            </a:rPr>
                            <a:t>Wellhead pressure</a:t>
                          </a:r>
                          <a:r>
                            <a:rPr lang="ru-RU" sz="1200" dirty="0">
                              <a:effectLst/>
                            </a:rPr>
                            <a:t>, [</a:t>
                          </a:r>
                          <a:r>
                            <a:rPr lang="en-US" sz="1200" dirty="0">
                              <a:effectLst/>
                            </a:rPr>
                            <a:t>Pa</a:t>
                          </a:r>
                          <a:r>
                            <a:rPr lang="ru-RU" sz="1200" dirty="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b="0" i="0" smtClean="0">
                                    <a:effectLst/>
                                    <a:latin typeface="Cambria Math" panose="02040503050406030204" pitchFamily="18" charset="0"/>
                                  </a:rPr>
                                  <m:t>7.5</m:t>
                                </m:r>
                                <m:r>
                                  <a:rPr lang="ru-RU" sz="1200">
                                    <a:effectLst/>
                                    <a:latin typeface="Cambria Math" panose="02040503050406030204" pitchFamily="18" charset="0"/>
                                  </a:rPr>
                                  <m:t>∙</m:t>
                                </m:r>
                                <m:sSup>
                                  <m:sSupPr>
                                    <m:ctrlPr>
                                      <a:rPr lang="ru-RU" sz="1200" i="1">
                                        <a:effectLst/>
                                        <a:latin typeface="Cambria Math" panose="02040503050406030204" pitchFamily="18" charset="0"/>
                                      </a:rPr>
                                    </m:ctrlPr>
                                  </m:sSupPr>
                                  <m:e>
                                    <m:r>
                                      <a:rPr lang="ru-RU" sz="1200">
                                        <a:effectLst/>
                                        <a:latin typeface="Cambria Math" panose="02040503050406030204" pitchFamily="18" charset="0"/>
                                      </a:rPr>
                                      <m:t>10</m:t>
                                    </m:r>
                                  </m:e>
                                  <m:sup>
                                    <m:r>
                                      <a:rPr lang="en-US" sz="1200" b="0" i="0" smtClean="0">
                                        <a:effectLst/>
                                        <a:latin typeface="Cambria Math" panose="02040503050406030204" pitchFamily="18" charset="0"/>
                                      </a:rPr>
                                      <m:t>6</m:t>
                                    </m:r>
                                  </m:sup>
                                </m:sSup>
                              </m:oMath>
                            </m:oMathPara>
                          </a14:m>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1975131"/>
                      </a:ext>
                    </a:extLst>
                  </a:tr>
                  <a:tr h="269044">
                    <a:tc>
                      <a:txBody>
                        <a:bodyPr/>
                        <a:lstStyle/>
                        <a:p>
                          <a:pPr marL="0" marR="0" algn="ctr">
                            <a:lnSpc>
                              <a:spcPct val="115000"/>
                            </a:lnSpc>
                            <a:spcBef>
                              <a:spcPts val="0"/>
                            </a:spcBef>
                            <a:spcAft>
                              <a:spcPts val="0"/>
                            </a:spcAft>
                          </a:pPr>
                          <a:r>
                            <a:rPr lang="en-US" sz="1200" dirty="0">
                              <a:effectLst/>
                            </a:rPr>
                            <a:t>Mixture </a:t>
                          </a:r>
                          <a:r>
                            <a:rPr lang="en-US" sz="1200" dirty="0" err="1">
                              <a:effectLst/>
                            </a:rPr>
                            <a:t>veloc</a:t>
                          </a:r>
                          <a:fld id="{E932957C-A734-455B-A19B-AEFF5729655A}" type="slidenum">
                            <a:rPr lang="en-US" sz="1200" smtClean="0">
                              <a:effectLst/>
                            </a:rPr>
                            <a:t>10</a:t>
                          </a:fld>
                          <a:r>
                            <a:rPr lang="en-US" sz="1200" dirty="0" err="1">
                              <a:effectLst/>
                            </a:rPr>
                            <a:t>ity</a:t>
                          </a:r>
                          <a:r>
                            <a:rPr lang="ru-RU" sz="1200" dirty="0">
                              <a:effectLst/>
                            </a:rPr>
                            <a:t>, [</a:t>
                          </a:r>
                          <a:r>
                            <a:rPr lang="en-US" sz="1200" dirty="0">
                              <a:effectLst/>
                            </a:rPr>
                            <a:t>m</a:t>
                          </a:r>
                          <a14:m>
                            <m:oMath xmlns:m="http://schemas.openxmlformats.org/officeDocument/2006/math">
                              <m:r>
                                <a:rPr lang="ru-RU" sz="1200">
                                  <a:effectLst/>
                                  <a:latin typeface="Cambria Math" panose="02040503050406030204" pitchFamily="18" charset="0"/>
                                </a:rPr>
                                <m:t>/</m:t>
                              </m:r>
                              <m:r>
                                <a:rPr lang="en-US" sz="1200" b="1" i="0" smtClean="0">
                                  <a:effectLst/>
                                  <a:latin typeface="Cambria Math" panose="02040503050406030204" pitchFamily="18" charset="0"/>
                                </a:rPr>
                                <m:t>𝐬</m:t>
                              </m:r>
                            </m:oMath>
                          </a14:m>
                          <a:r>
                            <a:rPr lang="ru-RU" sz="1200" dirty="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0.887</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0354923"/>
                      </a:ext>
                    </a:extLst>
                  </a:tr>
                  <a:tr h="253092">
                    <a:tc>
                      <a:txBody>
                        <a:bodyPr/>
                        <a:lstStyle/>
                        <a:p>
                          <a:pPr marL="0" marR="0" algn="ctr">
                            <a:lnSpc>
                              <a:spcPct val="115000"/>
                            </a:lnSpc>
                            <a:spcBef>
                              <a:spcPts val="0"/>
                            </a:spcBef>
                            <a:spcAft>
                              <a:spcPts val="0"/>
                            </a:spcAft>
                          </a:pPr>
                          <a:r>
                            <a:rPr lang="en-US" sz="1200" dirty="0">
                              <a:effectLst/>
                            </a:rPr>
                            <a:t>Fluid viscosity</a:t>
                          </a:r>
                          <a:r>
                            <a:rPr lang="ru-RU" sz="1200" dirty="0">
                              <a:effectLst/>
                            </a:rPr>
                            <a:t>, </a:t>
                          </a:r>
                          <a:r>
                            <a:rPr lang="en-US" sz="1200" dirty="0">
                              <a:effectLst/>
                            </a:rPr>
                            <a:t>[P</a:t>
                          </a:r>
                          <a14:m>
                            <m:oMath xmlns:m="http://schemas.openxmlformats.org/officeDocument/2006/math">
                              <m:r>
                                <a:rPr lang="en-US" sz="1200" b="1" i="0" smtClean="0">
                                  <a:effectLst/>
                                  <a:latin typeface="Cambria Math" panose="02040503050406030204" pitchFamily="18" charset="0"/>
                                </a:rPr>
                                <m:t>𝐚</m:t>
                              </m:r>
                              <m:r>
                                <a:rPr lang="ru-RU" sz="1200">
                                  <a:effectLst/>
                                  <a:latin typeface="Cambria Math" panose="02040503050406030204" pitchFamily="18" charset="0"/>
                                </a:rPr>
                                <m:t>∙</m:t>
                              </m:r>
                              <m:r>
                                <a:rPr lang="en-US" sz="1200" b="1" i="0" smtClean="0">
                                  <a:effectLst/>
                                  <a:latin typeface="Cambria Math" panose="02040503050406030204" pitchFamily="18" charset="0"/>
                                </a:rPr>
                                <m:t>𝐬</m:t>
                              </m:r>
                            </m:oMath>
                          </a14:m>
                          <a:r>
                            <a:rPr lang="en-US" sz="1200" dirty="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dirty="0">
                              <a:effectLst/>
                            </a:rPr>
                            <a:t>0.001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1493099"/>
                      </a:ext>
                    </a:extLst>
                  </a:tr>
                  <a:tr h="19717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 top, [m]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0.03711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722569"/>
                      </a:ext>
                    </a:extLst>
                  </a:tr>
                  <a:tr h="17528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 bot, [m]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0.0889</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6049693"/>
                      </a:ext>
                    </a:extLst>
                  </a:tr>
                  <a:tr h="18838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dirty="0">
                              <a:effectLst/>
                            </a:rPr>
                            <a:t>Shut-in</a:t>
                          </a:r>
                          <a:r>
                            <a:rPr lang="en-US" sz="1200" baseline="0" dirty="0">
                              <a:effectLst/>
                            </a:rPr>
                            <a:t> time</a:t>
                          </a:r>
                          <a:r>
                            <a:rPr lang="ru-RU" sz="1200" dirty="0">
                              <a:effectLst/>
                            </a:rPr>
                            <a:t>, </a:t>
                          </a:r>
                          <a:r>
                            <a:rPr lang="en-US" sz="1200" dirty="0">
                              <a:effectLst/>
                            </a:rPr>
                            <a:t>[s]</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831530"/>
                      </a:ext>
                    </a:extLst>
                  </a:tr>
                </a:tbl>
              </a:graphicData>
            </a:graphic>
          </p:graphicFrame>
        </mc:Choice>
        <mc:Fallback xmlns="">
          <p:graphicFrame>
            <p:nvGraphicFramePr>
              <p:cNvPr id="11" name="Таблица 9">
                <a:extLst>
                  <a:ext uri="{FF2B5EF4-FFF2-40B4-BE49-F238E27FC236}">
                    <a16:creationId xmlns:a16="http://schemas.microsoft.com/office/drawing/2014/main" id="{F4D17DBF-7D15-4FFC-990F-94EBDB77D109}"/>
                  </a:ext>
                </a:extLst>
              </p:cNvPr>
              <p:cNvGraphicFramePr>
                <a:graphicFrameLocks noGrp="1"/>
              </p:cNvGraphicFramePr>
              <p:nvPr>
                <p:extLst>
                  <p:ext uri="{D42A27DB-BD31-4B8C-83A1-F6EECF244321}">
                    <p14:modId xmlns:p14="http://schemas.microsoft.com/office/powerpoint/2010/main" val="3907409896"/>
                  </p:ext>
                </p:extLst>
              </p:nvPr>
            </p:nvGraphicFramePr>
            <p:xfrm>
              <a:off x="2082298" y="2785142"/>
              <a:ext cx="6016272" cy="2335320"/>
            </p:xfrm>
            <a:graphic>
              <a:graphicData uri="http://schemas.openxmlformats.org/drawingml/2006/table">
                <a:tbl>
                  <a:tblPr firstRow="1" firstCol="1" bandRow="1">
                    <a:tableStyleId>{5C22544A-7EE6-4342-B048-85BDC9FD1C3A}</a:tableStyleId>
                  </a:tblPr>
                  <a:tblGrid>
                    <a:gridCol w="3191297">
                      <a:extLst>
                        <a:ext uri="{9D8B030D-6E8A-4147-A177-3AD203B41FA5}">
                          <a16:colId xmlns:a16="http://schemas.microsoft.com/office/drawing/2014/main" val="3700996492"/>
                        </a:ext>
                      </a:extLst>
                    </a:gridCol>
                    <a:gridCol w="2824975">
                      <a:extLst>
                        <a:ext uri="{9D8B030D-6E8A-4147-A177-3AD203B41FA5}">
                          <a16:colId xmlns:a16="http://schemas.microsoft.com/office/drawing/2014/main" val="1140669158"/>
                        </a:ext>
                      </a:extLst>
                    </a:gridCol>
                  </a:tblGrid>
                  <a:tr h="253092">
                    <a:tc>
                      <a:txBody>
                        <a:bodyPr/>
                        <a:lstStyle/>
                        <a:p>
                          <a:pPr marL="0" marR="0" algn="ctr">
                            <a:lnSpc>
                              <a:spcPct val="115000"/>
                            </a:lnSpc>
                            <a:spcBef>
                              <a:spcPts val="0"/>
                            </a:spcBef>
                            <a:spcAft>
                              <a:spcPts val="0"/>
                            </a:spcAft>
                          </a:pPr>
                          <a:r>
                            <a:rPr lang="en-GB" sz="1200" dirty="0">
                              <a:effectLst/>
                            </a:rPr>
                            <a:t>Parameter</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200" dirty="0">
                              <a:effectLst/>
                            </a:rPr>
                            <a:t>Value</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032203"/>
                      </a:ext>
                    </a:extLst>
                  </a:tr>
                  <a:tr h="253092">
                    <a:tc>
                      <a:txBody>
                        <a:bodyPr/>
                        <a:lstStyle/>
                        <a:p>
                          <a:pPr marL="0" marR="0" algn="ctr">
                            <a:lnSpc>
                              <a:spcPct val="115000"/>
                            </a:lnSpc>
                            <a:spcBef>
                              <a:spcPts val="0"/>
                            </a:spcBef>
                            <a:spcAft>
                              <a:spcPts val="0"/>
                            </a:spcAft>
                          </a:pPr>
                          <a:r>
                            <a:rPr lang="en-US" sz="1200" dirty="0">
                              <a:effectLst/>
                            </a:rPr>
                            <a:t>TVD all</a:t>
                          </a:r>
                          <a:r>
                            <a:rPr lang="ru-RU" sz="1200" dirty="0">
                              <a:effectLst/>
                            </a:rPr>
                            <a:t>, </a:t>
                          </a:r>
                          <a:r>
                            <a:rPr lang="en-US" sz="1200" dirty="0">
                              <a:effectLst/>
                            </a:rPr>
                            <a:t>[m]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1433</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6581443"/>
                      </a:ext>
                    </a:extLst>
                  </a:tr>
                  <a:tr h="253092">
                    <a:tc>
                      <a:txBody>
                        <a:bodyPr/>
                        <a:lstStyle/>
                        <a:p>
                          <a:pPr marL="0" marR="0" algn="ctr">
                            <a:lnSpc>
                              <a:spcPct val="115000"/>
                            </a:lnSpc>
                            <a:spcBef>
                              <a:spcPts val="0"/>
                            </a:spcBef>
                            <a:spcAft>
                              <a:spcPts val="0"/>
                            </a:spcAft>
                          </a:pPr>
                          <a:r>
                            <a:rPr lang="en-US" sz="1200" dirty="0">
                              <a:effectLst/>
                            </a:rPr>
                            <a:t>TVD top</a:t>
                          </a:r>
                          <a:r>
                            <a:rPr lang="ru-RU" sz="1200" dirty="0">
                              <a:effectLst/>
                            </a:rPr>
                            <a:t>, </a:t>
                          </a:r>
                          <a:r>
                            <a:rPr lang="en-US" sz="1200" dirty="0">
                              <a:effectLst/>
                            </a:rPr>
                            <a:t>[m]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1301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117197"/>
                      </a:ext>
                    </a:extLst>
                  </a:tr>
                  <a:tr h="253092">
                    <a:tc>
                      <a:txBody>
                        <a:bodyPr/>
                        <a:lstStyle/>
                        <a:p>
                          <a:pPr marL="0" marR="0" algn="ctr">
                            <a:lnSpc>
                              <a:spcPct val="115000"/>
                            </a:lnSpc>
                            <a:spcBef>
                              <a:spcPts val="0"/>
                            </a:spcBef>
                            <a:spcAft>
                              <a:spcPts val="0"/>
                            </a:spcAft>
                          </a:pPr>
                          <a:r>
                            <a:rPr lang="en-US" sz="1200" dirty="0">
                              <a:effectLst/>
                            </a:rPr>
                            <a:t>Perforation interval</a:t>
                          </a:r>
                          <a:r>
                            <a:rPr lang="ru-RU" sz="1200" dirty="0">
                              <a:effectLst/>
                            </a:rPr>
                            <a:t>, </a:t>
                          </a:r>
                          <a:r>
                            <a:rPr lang="en-US" sz="1200" dirty="0">
                              <a:effectLst/>
                            </a:rPr>
                            <a:t>[m]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1379 </a:t>
                          </a:r>
                          <a:r>
                            <a:rPr lang="en-US" sz="1200" dirty="0"/>
                            <a:t>– 1402</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4336071"/>
                      </a:ext>
                    </a:extLst>
                  </a:tr>
                  <a:tr h="213175">
                    <a:tc>
                      <a:txBody>
                        <a:bodyPr/>
                        <a:lstStyle/>
                        <a:p>
                          <a:pPr marL="0" marR="0" algn="ctr">
                            <a:lnSpc>
                              <a:spcPct val="115000"/>
                            </a:lnSpc>
                            <a:spcBef>
                              <a:spcPts val="0"/>
                            </a:spcBef>
                            <a:spcAft>
                              <a:spcPts val="0"/>
                            </a:spcAft>
                          </a:pPr>
                          <a:r>
                            <a:rPr lang="en-US" sz="1200" dirty="0">
                              <a:effectLst/>
                            </a:rPr>
                            <a:t>Wellhead pressure</a:t>
                          </a:r>
                          <a:r>
                            <a:rPr lang="ru-RU" sz="1200" dirty="0">
                              <a:effectLst/>
                            </a:rPr>
                            <a:t>, [</a:t>
                          </a:r>
                          <a:r>
                            <a:rPr lang="en-US" sz="1200" dirty="0">
                              <a:effectLst/>
                            </a:rPr>
                            <a:t>Pa</a:t>
                          </a:r>
                          <a:r>
                            <a:rPr lang="ru-RU" sz="1200" dirty="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ru-RU"/>
                        </a:p>
                      </a:txBody>
                      <a:tcPr marL="68580" marR="68580" marT="0" marB="0" anchor="ctr">
                        <a:blipFill>
                          <a:blip r:embed="rId3"/>
                          <a:stretch>
                            <a:fillRect l="-113147" t="-463889" r="-862" b="-550000"/>
                          </a:stretch>
                        </a:blipFill>
                      </a:tcPr>
                    </a:tc>
                    <a:extLst>
                      <a:ext uri="{0D108BD9-81ED-4DB2-BD59-A6C34878D82A}">
                        <a16:rowId xmlns:a16="http://schemas.microsoft.com/office/drawing/2014/main" val="3631975131"/>
                      </a:ext>
                    </a:extLst>
                  </a:tr>
                  <a:tr h="269044">
                    <a:tc>
                      <a:txBody>
                        <a:bodyPr/>
                        <a:lstStyle/>
                        <a:p>
                          <a:endParaRPr lang="ru-RU"/>
                        </a:p>
                      </a:txBody>
                      <a:tcPr marL="68580" marR="68580" marT="0" marB="0" anchor="ctr">
                        <a:blipFill>
                          <a:blip r:embed="rId3"/>
                          <a:stretch>
                            <a:fillRect l="-191" t="-461364" r="-89313" b="-350000"/>
                          </a:stretch>
                        </a:blipFill>
                      </a:tcPr>
                    </a:tc>
                    <a:tc>
                      <a:txBody>
                        <a:bodyPr/>
                        <a:lstStyle/>
                        <a:p>
                          <a:pPr marL="0" marR="0" algn="ctr">
                            <a:lnSpc>
                              <a:spcPct val="115000"/>
                            </a:lnSpc>
                            <a:spcBef>
                              <a:spcPts val="0"/>
                            </a:spcBef>
                            <a:spcAft>
                              <a:spcPts val="0"/>
                            </a:spcAft>
                          </a:pPr>
                          <a:r>
                            <a:rPr lang="en-US" sz="1200" dirty="0">
                              <a:effectLst/>
                            </a:rPr>
                            <a:t>0.887</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0354923"/>
                      </a:ext>
                    </a:extLst>
                  </a:tr>
                  <a:tr h="253092">
                    <a:tc>
                      <a:txBody>
                        <a:bodyPr/>
                        <a:lstStyle/>
                        <a:p>
                          <a:endParaRPr lang="ru-RU"/>
                        </a:p>
                      </a:txBody>
                      <a:tcPr marL="68580" marR="68580" marT="0" marB="0" anchor="ctr">
                        <a:blipFill>
                          <a:blip r:embed="rId3"/>
                          <a:stretch>
                            <a:fillRect l="-191" t="-602439" r="-89313" b="-275610"/>
                          </a:stretch>
                        </a:blipFill>
                      </a:tcPr>
                    </a:tc>
                    <a:tc>
                      <a:txBody>
                        <a:bodyPr/>
                        <a:lstStyle/>
                        <a:p>
                          <a:pPr marL="0" marR="0" algn="ctr">
                            <a:lnSpc>
                              <a:spcPct val="115000"/>
                            </a:lnSpc>
                            <a:spcBef>
                              <a:spcPts val="0"/>
                            </a:spcBef>
                            <a:spcAft>
                              <a:spcPts val="0"/>
                            </a:spcAft>
                          </a:pPr>
                          <a:r>
                            <a:rPr lang="ru-RU" sz="1200" dirty="0">
                              <a:effectLst/>
                            </a:rPr>
                            <a:t>0.001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1493099"/>
                      </a:ext>
                    </a:extLst>
                  </a:tr>
                  <a:tr h="19717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 top, [m]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0.03711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722569"/>
                      </a:ext>
                    </a:extLst>
                  </a:tr>
                  <a:tr h="19342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 bot, [m]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0.0889</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6049693"/>
                      </a:ext>
                    </a:extLst>
                  </a:tr>
                  <a:tr h="19704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dirty="0">
                              <a:effectLst/>
                            </a:rPr>
                            <a:t>Shut-in</a:t>
                          </a:r>
                          <a:r>
                            <a:rPr lang="en-US" sz="1200" baseline="0" dirty="0">
                              <a:effectLst/>
                            </a:rPr>
                            <a:t> time</a:t>
                          </a:r>
                          <a:r>
                            <a:rPr lang="ru-RU" sz="1200" dirty="0">
                              <a:effectLst/>
                            </a:rPr>
                            <a:t>, </a:t>
                          </a:r>
                          <a:r>
                            <a:rPr lang="en-US" sz="1200" dirty="0">
                              <a:effectLst/>
                            </a:rPr>
                            <a:t>[s]</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831530"/>
                      </a:ext>
                    </a:extLst>
                  </a:tr>
                </a:tbl>
              </a:graphicData>
            </a:graphic>
          </p:graphicFrame>
        </mc:Fallback>
      </mc:AlternateContent>
      <p:sp>
        <p:nvSpPr>
          <p:cNvPr id="2" name="Slide Number Placeholder 1">
            <a:extLst>
              <a:ext uri="{FF2B5EF4-FFF2-40B4-BE49-F238E27FC236}">
                <a16:creationId xmlns:a16="http://schemas.microsoft.com/office/drawing/2014/main" id="{BCF35953-1EF5-435E-8B42-1E48C202AB3D}"/>
              </a:ext>
            </a:extLst>
          </p:cNvPr>
          <p:cNvSpPr>
            <a:spLocks noGrp="1"/>
          </p:cNvSpPr>
          <p:nvPr>
            <p:ph type="sldNum" sz="quarter" idx="12"/>
          </p:nvPr>
        </p:nvSpPr>
        <p:spPr/>
        <p:txBody>
          <a:bodyPr/>
          <a:lstStyle/>
          <a:p>
            <a:fld id="{B093CE30-B4DB-4832-B514-971BAD2C7D95}" type="slidenum">
              <a:rPr lang="ru-RU" smtClean="0"/>
              <a:t>10</a:t>
            </a:fld>
            <a:endParaRPr lang="ru-RU" dirty="0"/>
          </a:p>
        </p:txBody>
      </p:sp>
    </p:spTree>
    <p:extLst>
      <p:ext uri="{BB962C8B-B14F-4D97-AF65-F5344CB8AC3E}">
        <p14:creationId xmlns:p14="http://schemas.microsoft.com/office/powerpoint/2010/main" val="1360443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41" y="2169622"/>
            <a:ext cx="5851380" cy="2826327"/>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521" y="2100899"/>
            <a:ext cx="6135931" cy="2963771"/>
          </a:xfrm>
          <a:prstGeom prst="rect">
            <a:avLst/>
          </a:prstGeom>
        </p:spPr>
      </p:pic>
      <p:sp>
        <p:nvSpPr>
          <p:cNvPr id="5" name="TextBox 4"/>
          <p:cNvSpPr txBox="1"/>
          <p:nvPr/>
        </p:nvSpPr>
        <p:spPr>
          <a:xfrm>
            <a:off x="1617100" y="5369235"/>
            <a:ext cx="8602842" cy="923330"/>
          </a:xfrm>
          <a:prstGeom prst="rect">
            <a:avLst/>
          </a:prstGeom>
          <a:noFill/>
        </p:spPr>
        <p:txBody>
          <a:bodyPr wrap="square" rtlCol="0">
            <a:spAutoFit/>
          </a:bodyPr>
          <a:lstStyle/>
          <a:p>
            <a:pPr algn="ctr"/>
            <a:r>
              <a:rPr lang="en-US" dirty="0"/>
              <a:t>Water hammer at 229m and 762m, blue line ─ calculations, dashed line ─ experimental data</a:t>
            </a:r>
            <a:endParaRPr lang="ru-RU" dirty="0"/>
          </a:p>
          <a:p>
            <a:pPr algn="ctr"/>
            <a:endParaRPr lang="ru-RU" dirty="0"/>
          </a:p>
        </p:txBody>
      </p:sp>
      <p:sp>
        <p:nvSpPr>
          <p:cNvPr id="7" name="Прямоугольник 6"/>
          <p:cNvSpPr/>
          <p:nvPr/>
        </p:nvSpPr>
        <p:spPr>
          <a:xfrm>
            <a:off x="683491" y="168308"/>
            <a:ext cx="10693227" cy="523220"/>
          </a:xfrm>
          <a:prstGeom prst="rect">
            <a:avLst/>
          </a:prstGeom>
        </p:spPr>
        <p:txBody>
          <a:bodyPr wrap="square">
            <a:spAutoFit/>
          </a:bodyPr>
          <a:lstStyle/>
          <a:p>
            <a:r>
              <a:rPr lang="en-US" sz="2800" dirty="0"/>
              <a:t>Experimental wellbore (Wang, 2008)</a:t>
            </a:r>
            <a:endParaRPr lang="ru-RU" sz="2800" dirty="0"/>
          </a:p>
        </p:txBody>
      </p:sp>
      <mc:AlternateContent xmlns:mc="http://schemas.openxmlformats.org/markup-compatibility/2006" xmlns:a14="http://schemas.microsoft.com/office/drawing/2010/main">
        <mc:Choice Requires="a14">
          <p:sp>
            <p:nvSpPr>
              <p:cNvPr id="8" name="TextBox 7"/>
              <p:cNvSpPr txBox="1"/>
              <p:nvPr/>
            </p:nvSpPr>
            <p:spPr>
              <a:xfrm>
                <a:off x="1152290" y="1150003"/>
                <a:ext cx="10390909" cy="923330"/>
              </a:xfrm>
              <a:prstGeom prst="rect">
                <a:avLst/>
              </a:prstGeom>
              <a:noFill/>
            </p:spPr>
            <p:txBody>
              <a:bodyPr wrap="square" rtlCol="0">
                <a:spAutoFit/>
              </a:bodyPr>
              <a:lstStyle/>
              <a:p>
                <a:r>
                  <a:rPr lang="en-US" dirty="0"/>
                  <a:t>The </a:t>
                </a:r>
                <a:r>
                  <a:rPr lang="en-US" dirty="0" err="1"/>
                  <a:t>Holzhausen</a:t>
                </a:r>
                <a:r>
                  <a:rPr lang="en-US" dirty="0"/>
                  <a:t> Model (</a:t>
                </a:r>
                <a:r>
                  <a:rPr lang="en-US" b="1" dirty="0">
                    <a:solidFill>
                      <a:srgbClr val="FF0000"/>
                    </a:solidFill>
                  </a:rPr>
                  <a:t>H</a:t>
                </a:r>
                <a:r>
                  <a:rPr lang="ru-RU" b="1" dirty="0">
                    <a:solidFill>
                      <a:srgbClr val="FF0000"/>
                    </a:solidFill>
                  </a:rPr>
                  <a:t>-</a:t>
                </a:r>
                <a:r>
                  <a:rPr lang="en-US" b="1" dirty="0">
                    <a:solidFill>
                      <a:srgbClr val="FF0000"/>
                    </a:solidFill>
                  </a:rPr>
                  <a:t>M</a:t>
                </a:r>
                <a:r>
                  <a:rPr lang="en-US" dirty="0"/>
                  <a:t>) with the condition </a:t>
                </a:r>
                <a14:m>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𝑏</m:t>
                        </m:r>
                      </m:sub>
                    </m:sSub>
                    <m:r>
                      <a:rPr lang="ru-RU" i="1">
                        <a:latin typeface="Cambria Math" panose="02040503050406030204" pitchFamily="18" charset="0"/>
                      </a:rPr>
                      <m:t>=</m:t>
                    </m:r>
                    <m:r>
                      <a:rPr lang="en-US" i="1">
                        <a:latin typeface="Cambria Math" panose="02040503050406030204" pitchFamily="18" charset="0"/>
                      </a:rPr>
                      <m:t>𝑐𝑜𝑛𝑠𝑡</m:t>
                    </m:r>
                  </m:oMath>
                </a14:m>
                <a:r>
                  <a:rPr lang="en-US" dirty="0"/>
                  <a:t> was used to calculate flow in the upper part of the wellbore. The numerical results depicted below are obtained without any information about the flow in the lower part of wellbore and in the fracture. </a:t>
                </a:r>
                <a:endParaRPr lang="ru-RU" dirty="0"/>
              </a:p>
            </p:txBody>
          </p:sp>
        </mc:Choice>
        <mc:Fallback xmlns="">
          <p:sp>
            <p:nvSpPr>
              <p:cNvPr id="8" name="TextBox 7"/>
              <p:cNvSpPr txBox="1">
                <a:spLocks noRot="1" noChangeAspect="1" noMove="1" noResize="1" noEditPoints="1" noAdjustHandles="1" noChangeArrowheads="1" noChangeShapeType="1" noTextEdit="1"/>
              </p:cNvSpPr>
              <p:nvPr/>
            </p:nvSpPr>
            <p:spPr>
              <a:xfrm>
                <a:off x="1152290" y="1150003"/>
                <a:ext cx="10390909" cy="923330"/>
              </a:xfrm>
              <a:prstGeom prst="rect">
                <a:avLst/>
              </a:prstGeom>
              <a:blipFill>
                <a:blip r:embed="rId4"/>
                <a:stretch>
                  <a:fillRect l="-469" t="-3974" b="-9934"/>
                </a:stretch>
              </a:blipFill>
            </p:spPr>
            <p:txBody>
              <a:bodyPr/>
              <a:lstStyle/>
              <a:p>
                <a:r>
                  <a:rPr lang="ru-RU">
                    <a:noFill/>
                  </a:rPr>
                  <a:t> </a:t>
                </a:r>
              </a:p>
            </p:txBody>
          </p:sp>
        </mc:Fallback>
      </mc:AlternateContent>
      <p:sp>
        <p:nvSpPr>
          <p:cNvPr id="2" name="Slide Number Placeholder 1">
            <a:extLst>
              <a:ext uri="{FF2B5EF4-FFF2-40B4-BE49-F238E27FC236}">
                <a16:creationId xmlns:a16="http://schemas.microsoft.com/office/drawing/2014/main" id="{2479C993-69BD-4626-BC65-7FC7207DFB59}"/>
              </a:ext>
            </a:extLst>
          </p:cNvPr>
          <p:cNvSpPr>
            <a:spLocks noGrp="1"/>
          </p:cNvSpPr>
          <p:nvPr>
            <p:ph type="sldNum" sz="quarter" idx="12"/>
          </p:nvPr>
        </p:nvSpPr>
        <p:spPr/>
        <p:txBody>
          <a:bodyPr/>
          <a:lstStyle/>
          <a:p>
            <a:fld id="{1ED7480B-4A56-40B8-9217-CAF065E5684C}" type="slidenum">
              <a:rPr lang="ru-RU" smtClean="0"/>
              <a:t>11</a:t>
            </a:fld>
            <a:endParaRPr lang="ru-RU"/>
          </a:p>
        </p:txBody>
      </p:sp>
    </p:spTree>
    <p:extLst>
      <p:ext uri="{BB962C8B-B14F-4D97-AF65-F5344CB8AC3E}">
        <p14:creationId xmlns:p14="http://schemas.microsoft.com/office/powerpoint/2010/main" val="486123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68" y="2599759"/>
            <a:ext cx="5966689" cy="288202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8342" y="2537252"/>
            <a:ext cx="6109105" cy="2950811"/>
          </a:xfrm>
          <a:prstGeom prst="rect">
            <a:avLst/>
          </a:prstGeom>
        </p:spPr>
      </p:pic>
      <p:sp>
        <p:nvSpPr>
          <p:cNvPr id="4" name="TextBox 3"/>
          <p:cNvSpPr txBox="1"/>
          <p:nvPr/>
        </p:nvSpPr>
        <p:spPr>
          <a:xfrm>
            <a:off x="1481767" y="5481783"/>
            <a:ext cx="9715332" cy="369332"/>
          </a:xfrm>
          <a:prstGeom prst="rect">
            <a:avLst/>
          </a:prstGeom>
          <a:noFill/>
        </p:spPr>
        <p:txBody>
          <a:bodyPr wrap="square" rtlCol="0">
            <a:spAutoFit/>
          </a:bodyPr>
          <a:lstStyle/>
          <a:p>
            <a:pPr algn="ctr"/>
            <a:r>
              <a:rPr lang="en-US" dirty="0"/>
              <a:t>Water hammer at  1356m, right line ─ calculations and left line depicts experimental data</a:t>
            </a:r>
            <a:endParaRPr lang="ru-RU" dirty="0"/>
          </a:p>
        </p:txBody>
      </p:sp>
      <p:sp>
        <p:nvSpPr>
          <p:cNvPr id="6" name="Заголовок 1"/>
          <p:cNvSpPr txBox="1">
            <a:spLocks/>
          </p:cNvSpPr>
          <p:nvPr/>
        </p:nvSpPr>
        <p:spPr>
          <a:xfrm>
            <a:off x="838200" y="172794"/>
            <a:ext cx="10515600" cy="77485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a:p>
        </p:txBody>
      </p:sp>
      <p:sp>
        <p:nvSpPr>
          <p:cNvPr id="7" name="Прямоугольник 6"/>
          <p:cNvSpPr/>
          <p:nvPr/>
        </p:nvSpPr>
        <p:spPr>
          <a:xfrm>
            <a:off x="592505" y="263997"/>
            <a:ext cx="10925239" cy="523220"/>
          </a:xfrm>
          <a:prstGeom prst="rect">
            <a:avLst/>
          </a:prstGeom>
        </p:spPr>
        <p:txBody>
          <a:bodyPr wrap="square">
            <a:spAutoFit/>
          </a:bodyPr>
          <a:lstStyle/>
          <a:p>
            <a:r>
              <a:rPr lang="en-US" sz="2800" dirty="0"/>
              <a:t>Experimental wellbore (Wang, 2008)</a:t>
            </a:r>
            <a:endParaRPr lang="ru-RU" sz="2800" dirty="0"/>
          </a:p>
        </p:txBody>
      </p:sp>
      <p:sp>
        <p:nvSpPr>
          <p:cNvPr id="8" name="TextBox 7"/>
          <p:cNvSpPr txBox="1"/>
          <p:nvPr/>
        </p:nvSpPr>
        <p:spPr>
          <a:xfrm>
            <a:off x="1152291" y="1150003"/>
            <a:ext cx="9754008" cy="646331"/>
          </a:xfrm>
          <a:prstGeom prst="rect">
            <a:avLst/>
          </a:prstGeom>
          <a:noFill/>
        </p:spPr>
        <p:txBody>
          <a:bodyPr wrap="square" rtlCol="0">
            <a:spAutoFit/>
          </a:bodyPr>
          <a:lstStyle/>
          <a:p>
            <a:r>
              <a:rPr lang="en-US" dirty="0"/>
              <a:t>The Injective model (</a:t>
            </a:r>
            <a:r>
              <a:rPr lang="en-US" b="1" dirty="0">
                <a:solidFill>
                  <a:srgbClr val="FF0000"/>
                </a:solidFill>
              </a:rPr>
              <a:t>I</a:t>
            </a:r>
            <a:r>
              <a:rPr lang="ru-RU" b="1" dirty="0">
                <a:solidFill>
                  <a:srgbClr val="FF0000"/>
                </a:solidFill>
              </a:rPr>
              <a:t>-</a:t>
            </a:r>
            <a:r>
              <a:rPr lang="en-US" b="1" dirty="0">
                <a:solidFill>
                  <a:srgbClr val="FF0000"/>
                </a:solidFill>
              </a:rPr>
              <a:t>M</a:t>
            </a:r>
            <a:r>
              <a:rPr lang="en-US" dirty="0"/>
              <a:t>) was used to calculate flow in the lower section. Calculated pressure in the upper section was used as a boundary condition</a:t>
            </a:r>
            <a:r>
              <a:rPr lang="ru-RU" dirty="0"/>
              <a:t> </a:t>
            </a:r>
            <a:r>
              <a:rPr lang="en-US" dirty="0"/>
              <a:t>at the section jump point.</a:t>
            </a:r>
            <a:endParaRPr lang="ru-RU" dirty="0"/>
          </a:p>
        </p:txBody>
      </p:sp>
      <p:sp>
        <p:nvSpPr>
          <p:cNvPr id="5" name="Slide Number Placeholder 4">
            <a:extLst>
              <a:ext uri="{FF2B5EF4-FFF2-40B4-BE49-F238E27FC236}">
                <a16:creationId xmlns:a16="http://schemas.microsoft.com/office/drawing/2014/main" id="{64B4C3AD-6435-4CEE-A12E-014BB2EA45F5}"/>
              </a:ext>
            </a:extLst>
          </p:cNvPr>
          <p:cNvSpPr>
            <a:spLocks noGrp="1"/>
          </p:cNvSpPr>
          <p:nvPr>
            <p:ph type="sldNum" sz="quarter" idx="12"/>
          </p:nvPr>
        </p:nvSpPr>
        <p:spPr/>
        <p:txBody>
          <a:bodyPr/>
          <a:lstStyle/>
          <a:p>
            <a:fld id="{1ED7480B-4A56-40B8-9217-CAF065E5684C}" type="slidenum">
              <a:rPr lang="ru-RU" smtClean="0"/>
              <a:t>12</a:t>
            </a:fld>
            <a:endParaRPr lang="ru-RU"/>
          </a:p>
        </p:txBody>
      </p:sp>
    </p:spTree>
    <p:extLst>
      <p:ext uri="{BB962C8B-B14F-4D97-AF65-F5344CB8AC3E}">
        <p14:creationId xmlns:p14="http://schemas.microsoft.com/office/powerpoint/2010/main" val="3448778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Таблица 5"/>
              <p:cNvGraphicFramePr>
                <a:graphicFrameLocks noGrp="1"/>
              </p:cNvGraphicFramePr>
              <p:nvPr>
                <p:extLst/>
              </p:nvPr>
            </p:nvGraphicFramePr>
            <p:xfrm>
              <a:off x="7181921" y="4489864"/>
              <a:ext cx="5025865" cy="1675538"/>
            </p:xfrm>
            <a:graphic>
              <a:graphicData uri="http://schemas.openxmlformats.org/drawingml/2006/table">
                <a:tbl>
                  <a:tblPr firstRow="1" firstCol="1" bandRow="1">
                    <a:tableStyleId>{5C22544A-7EE6-4342-B048-85BDC9FD1C3A}</a:tableStyleId>
                  </a:tblPr>
                  <a:tblGrid>
                    <a:gridCol w="2665940">
                      <a:extLst>
                        <a:ext uri="{9D8B030D-6E8A-4147-A177-3AD203B41FA5}">
                          <a16:colId xmlns:a16="http://schemas.microsoft.com/office/drawing/2014/main" val="3681459820"/>
                        </a:ext>
                      </a:extLst>
                    </a:gridCol>
                    <a:gridCol w="2359925">
                      <a:extLst>
                        <a:ext uri="{9D8B030D-6E8A-4147-A177-3AD203B41FA5}">
                          <a16:colId xmlns:a16="http://schemas.microsoft.com/office/drawing/2014/main" val="1195051537"/>
                        </a:ext>
                      </a:extLst>
                    </a:gridCol>
                  </a:tblGrid>
                  <a:tr h="141490">
                    <a:tc>
                      <a:txBody>
                        <a:bodyPr/>
                        <a:lstStyle/>
                        <a:p>
                          <a:pPr marL="0" marR="0" algn="ctr">
                            <a:lnSpc>
                              <a:spcPct val="115000"/>
                            </a:lnSpc>
                            <a:spcBef>
                              <a:spcPts val="0"/>
                            </a:spcBef>
                            <a:spcAft>
                              <a:spcPts val="0"/>
                            </a:spcAft>
                          </a:pPr>
                          <a:r>
                            <a:rPr lang="en-GB" sz="1200" dirty="0">
                              <a:effectLst/>
                            </a:rPr>
                            <a:t>Parameter</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200" dirty="0">
                              <a:effectLst/>
                            </a:rPr>
                            <a:t>Value</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2039740"/>
                      </a:ext>
                    </a:extLst>
                  </a:tr>
                  <a:tr h="141490">
                    <a:tc>
                      <a:txBody>
                        <a:bodyPr/>
                        <a:lstStyle/>
                        <a:p>
                          <a:pPr marL="0" marR="0" algn="ctr">
                            <a:lnSpc>
                              <a:spcPct val="115000"/>
                            </a:lnSpc>
                            <a:spcBef>
                              <a:spcPts val="0"/>
                            </a:spcBef>
                            <a:spcAft>
                              <a:spcPts val="0"/>
                            </a:spcAft>
                          </a:pPr>
                          <a:r>
                            <a:rPr lang="en-US" sz="1200" dirty="0">
                              <a:effectLst/>
                            </a:rPr>
                            <a:t>MD</a:t>
                          </a:r>
                          <a:r>
                            <a:rPr lang="ru-RU" sz="1200" dirty="0">
                              <a:effectLst/>
                            </a:rPr>
                            <a:t>, </a:t>
                          </a:r>
                          <a:r>
                            <a:rPr lang="en-US" sz="1200" dirty="0">
                              <a:effectLst/>
                            </a:rPr>
                            <a:t>[m]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a:effectLst/>
                            </a:rPr>
                            <a:t>384</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9092349"/>
                      </a:ext>
                    </a:extLst>
                  </a:tr>
                  <a:tr h="141490">
                    <a:tc>
                      <a:txBody>
                        <a:bodyPr/>
                        <a:lstStyle/>
                        <a:p>
                          <a:pPr marL="0" marR="0" algn="ctr">
                            <a:lnSpc>
                              <a:spcPct val="115000"/>
                            </a:lnSpc>
                            <a:spcBef>
                              <a:spcPts val="0"/>
                            </a:spcBef>
                            <a:spcAft>
                              <a:spcPts val="0"/>
                            </a:spcAft>
                          </a:pPr>
                          <a:r>
                            <a:rPr lang="en-US" sz="1200" dirty="0">
                              <a:effectLst/>
                            </a:rPr>
                            <a:t>MD </a:t>
                          </a:r>
                          <a:r>
                            <a:rPr lang="en-US" sz="1200" baseline="0" dirty="0">
                              <a:effectLst/>
                            </a:rPr>
                            <a:t>(upper section)</a:t>
                          </a:r>
                          <a:r>
                            <a:rPr lang="ru-RU" sz="1200" dirty="0">
                              <a:effectLst/>
                            </a:rPr>
                            <a:t>, </a:t>
                          </a:r>
                          <a:r>
                            <a:rPr lang="en-US" sz="1200" dirty="0">
                              <a:effectLst/>
                            </a:rPr>
                            <a:t>[m]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dirty="0">
                              <a:effectLst/>
                            </a:rPr>
                            <a:t>231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9620734"/>
                      </a:ext>
                    </a:extLst>
                  </a:tr>
                  <a:tr h="0">
                    <a:tc>
                      <a:txBody>
                        <a:bodyPr/>
                        <a:lstStyle/>
                        <a:p>
                          <a:pPr marL="0" marR="0" algn="ctr">
                            <a:lnSpc>
                              <a:spcPct val="115000"/>
                            </a:lnSpc>
                            <a:spcBef>
                              <a:spcPts val="0"/>
                            </a:spcBef>
                            <a:spcAft>
                              <a:spcPts val="0"/>
                            </a:spcAft>
                          </a:pPr>
                          <a:r>
                            <a:rPr lang="en-US" sz="1200" b="1" i="0" baseline="0" dirty="0">
                              <a:solidFill>
                                <a:schemeClr val="bg1"/>
                              </a:solidFill>
                              <a:effectLst/>
                            </a:rPr>
                            <a:t>D top</a:t>
                          </a:r>
                          <a:r>
                            <a:rPr lang="ru-RU" sz="1200" b="1" i="0" dirty="0">
                              <a:solidFill>
                                <a:schemeClr val="bg1"/>
                              </a:solidFill>
                              <a:effectLst/>
                            </a:rPr>
                            <a:t>, </a:t>
                          </a:r>
                          <a:r>
                            <a:rPr lang="en-US" sz="1200" b="1" i="0" dirty="0">
                              <a:solidFill>
                                <a:schemeClr val="bg1"/>
                              </a:solidFill>
                              <a:effectLst/>
                            </a:rPr>
                            <a:t>[m]</a:t>
                          </a:r>
                          <a:endParaRPr lang="ru-RU" sz="1200" b="1" i="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dirty="0">
                              <a:effectLst/>
                            </a:rPr>
                            <a:t>0.</a:t>
                          </a:r>
                          <a:r>
                            <a:rPr lang="en-US" sz="1200" dirty="0">
                              <a:effectLst/>
                            </a:rPr>
                            <a:t>0</a:t>
                          </a:r>
                          <a:r>
                            <a:rPr lang="ru-RU" sz="1200" dirty="0">
                              <a:effectLst/>
                            </a:rPr>
                            <a:t>5</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9788405"/>
                      </a:ext>
                    </a:extLst>
                  </a:tr>
                  <a:tr h="141490">
                    <a:tc>
                      <a:txBody>
                        <a:bodyPr/>
                        <a:lstStyle/>
                        <a:p>
                          <a:pPr marL="0" marR="0" algn="ctr">
                            <a:lnSpc>
                              <a:spcPct val="115000"/>
                            </a:lnSpc>
                            <a:spcBef>
                              <a:spcPts val="0"/>
                            </a:spcBef>
                            <a:spcAft>
                              <a:spcPts val="0"/>
                            </a:spcAft>
                          </a:pPr>
                          <a:r>
                            <a:rPr lang="en-US" sz="1200" i="0" dirty="0">
                              <a:solidFill>
                                <a:schemeClr val="bg1"/>
                              </a:solidFill>
                              <a:effectLst/>
                            </a:rPr>
                            <a:t>D bot</a:t>
                          </a:r>
                          <a:r>
                            <a:rPr lang="ru-RU" sz="1200" i="0" dirty="0">
                              <a:solidFill>
                                <a:schemeClr val="bg1"/>
                              </a:solidFill>
                              <a:effectLst/>
                            </a:rPr>
                            <a:t>, </a:t>
                          </a:r>
                          <a:r>
                            <a:rPr lang="en-US" sz="1200" i="0" dirty="0">
                              <a:solidFill>
                                <a:schemeClr val="bg1"/>
                              </a:solidFill>
                              <a:effectLst/>
                            </a:rPr>
                            <a:t>[m]</a:t>
                          </a:r>
                          <a:endParaRPr lang="ru-RU" sz="1200" i="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dirty="0">
                              <a:effectLst/>
                            </a:rPr>
                            <a:t>0</a:t>
                          </a:r>
                          <a:r>
                            <a:rPr lang="en-US" sz="1200" dirty="0">
                              <a:effectLst/>
                            </a:rPr>
                            <a:t>.1</a:t>
                          </a:r>
                          <a:r>
                            <a:rPr lang="ru-RU" sz="1200" dirty="0">
                              <a:effectLst/>
                            </a:rPr>
                            <a:t>5</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3964230"/>
                      </a:ext>
                    </a:extLst>
                  </a:tr>
                  <a:tr h="144053">
                    <a:tc>
                      <a:txBody>
                        <a:bodyPr/>
                        <a:lstStyle/>
                        <a:p>
                          <a:pPr marL="0" marR="0" algn="ctr">
                            <a:lnSpc>
                              <a:spcPct val="115000"/>
                            </a:lnSpc>
                            <a:spcBef>
                              <a:spcPts val="0"/>
                            </a:spcBef>
                            <a:spcAft>
                              <a:spcPts val="0"/>
                            </a:spcAft>
                          </a:pPr>
                          <a:r>
                            <a:rPr lang="en-US" sz="1200" dirty="0">
                              <a:effectLst/>
                            </a:rPr>
                            <a:t>Initial</a:t>
                          </a:r>
                          <a:r>
                            <a:rPr lang="en-US" sz="1200" baseline="0" dirty="0">
                              <a:effectLst/>
                            </a:rPr>
                            <a:t> pressure surge</a:t>
                          </a:r>
                          <a:r>
                            <a:rPr lang="ru-RU" sz="1200" dirty="0">
                              <a:effectLst/>
                            </a:rPr>
                            <a:t>, </a:t>
                          </a:r>
                          <a:r>
                            <a:rPr lang="en-US" sz="1200" dirty="0">
                              <a:effectLst/>
                            </a:rPr>
                            <a:t>[Pa]</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ru-RU" sz="1200">
                                    <a:effectLst/>
                                    <a:latin typeface="Cambria Math" panose="02040503050406030204" pitchFamily="18" charset="0"/>
                                  </a:rPr>
                                  <m:t>1.15∙</m:t>
                                </m:r>
                                <m:sSup>
                                  <m:sSupPr>
                                    <m:ctrlPr>
                                      <a:rPr lang="ru-RU" sz="1200" i="1">
                                        <a:effectLst/>
                                        <a:latin typeface="Cambria Math" panose="02040503050406030204" pitchFamily="18" charset="0"/>
                                      </a:rPr>
                                    </m:ctrlPr>
                                  </m:sSupPr>
                                  <m:e>
                                    <m:r>
                                      <a:rPr lang="ru-RU" sz="1200">
                                        <a:effectLst/>
                                        <a:latin typeface="Cambria Math" panose="02040503050406030204" pitchFamily="18" charset="0"/>
                                      </a:rPr>
                                      <m:t>10</m:t>
                                    </m:r>
                                  </m:e>
                                  <m:sup>
                                    <m:r>
                                      <a:rPr lang="ru-RU" sz="1200">
                                        <a:effectLst/>
                                        <a:latin typeface="Cambria Math" panose="02040503050406030204" pitchFamily="18" charset="0"/>
                                      </a:rPr>
                                      <m:t>7</m:t>
                                    </m:r>
                                  </m:sup>
                                </m:sSup>
                              </m:oMath>
                            </m:oMathPara>
                          </a14:m>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6914537"/>
                      </a:ext>
                    </a:extLst>
                  </a:tr>
                  <a:tr h="141490">
                    <a:tc>
                      <a:txBody>
                        <a:bodyPr/>
                        <a:lstStyle/>
                        <a:p>
                          <a:pPr marL="0" marR="0" algn="ctr">
                            <a:lnSpc>
                              <a:spcPct val="115000"/>
                            </a:lnSpc>
                            <a:spcBef>
                              <a:spcPts val="0"/>
                            </a:spcBef>
                            <a:spcAft>
                              <a:spcPts val="0"/>
                            </a:spcAft>
                          </a:pPr>
                          <a:r>
                            <a:rPr lang="en-US" sz="1200" dirty="0">
                              <a:effectLst/>
                            </a:rPr>
                            <a:t>Fluid viscosity</a:t>
                          </a:r>
                          <a:r>
                            <a:rPr lang="ru-RU" sz="1200" dirty="0">
                              <a:effectLst/>
                            </a:rPr>
                            <a:t>, </a:t>
                          </a:r>
                          <a:r>
                            <a:rPr lang="en-US" sz="1200" dirty="0">
                              <a:effectLst/>
                            </a:rPr>
                            <a:t>[Pa</a:t>
                          </a:r>
                          <a14:m>
                            <m:oMath xmlns:m="http://schemas.openxmlformats.org/officeDocument/2006/math">
                              <m:r>
                                <a:rPr lang="ru-RU" sz="1200">
                                  <a:effectLst/>
                                  <a:latin typeface="Cambria Math" panose="02040503050406030204" pitchFamily="18" charset="0"/>
                                </a:rPr>
                                <m:t>∙</m:t>
                              </m:r>
                              <m:r>
                                <a:rPr lang="en-US" sz="1200" b="1" i="0" smtClean="0">
                                  <a:effectLst/>
                                  <a:latin typeface="Cambria Math" panose="02040503050406030204" pitchFamily="18" charset="0"/>
                                </a:rPr>
                                <m:t>𝐬</m:t>
                              </m:r>
                            </m:oMath>
                          </a14:m>
                          <a:r>
                            <a:rPr lang="en-US" sz="1200" dirty="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a:effectLst/>
                            </a:rPr>
                            <a:t>0.001</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5686928"/>
                      </a:ext>
                    </a:extLst>
                  </a:tr>
                  <a:tr h="282980">
                    <a:tc>
                      <a:txBody>
                        <a:bodyPr/>
                        <a:lstStyle/>
                        <a:p>
                          <a:pPr marL="0" marR="0" algn="ctr">
                            <a:lnSpc>
                              <a:spcPct val="115000"/>
                            </a:lnSpc>
                            <a:spcBef>
                              <a:spcPts val="0"/>
                            </a:spcBef>
                            <a:spcAft>
                              <a:spcPts val="0"/>
                            </a:spcAft>
                          </a:pPr>
                          <a:r>
                            <a:rPr lang="en-US" sz="1200" dirty="0">
                              <a:effectLst/>
                            </a:rPr>
                            <a:t>Shut-in time</a:t>
                          </a:r>
                          <a:r>
                            <a:rPr lang="ru-RU" sz="1200" dirty="0">
                              <a:effectLst/>
                            </a:rPr>
                            <a:t>, </a:t>
                          </a:r>
                          <a:r>
                            <a:rPr lang="en-US" sz="1200" dirty="0">
                              <a:effectLst/>
                            </a:rPr>
                            <a:t>[s]</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dirty="0">
                              <a:effectLst/>
                            </a:rPr>
                            <a:t>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5902534"/>
                      </a:ext>
                    </a:extLst>
                  </a:tr>
                </a:tbl>
              </a:graphicData>
            </a:graphic>
          </p:graphicFrame>
        </mc:Choice>
        <mc:Fallback xmlns="">
          <p:graphicFrame>
            <p:nvGraphicFramePr>
              <p:cNvPr id="6" name="Таблица 5"/>
              <p:cNvGraphicFramePr>
                <a:graphicFrameLocks noGrp="1"/>
              </p:cNvGraphicFramePr>
              <p:nvPr>
                <p:extLst>
                  <p:ext uri="{D42A27DB-BD31-4B8C-83A1-F6EECF244321}">
                    <p14:modId xmlns:p14="http://schemas.microsoft.com/office/powerpoint/2010/main" val="2329399447"/>
                  </p:ext>
                </p:extLst>
              </p:nvPr>
            </p:nvGraphicFramePr>
            <p:xfrm>
              <a:off x="7181921" y="4489864"/>
              <a:ext cx="5025865" cy="1675538"/>
            </p:xfrm>
            <a:graphic>
              <a:graphicData uri="http://schemas.openxmlformats.org/drawingml/2006/table">
                <a:tbl>
                  <a:tblPr firstRow="1" firstCol="1" bandRow="1">
                    <a:tableStyleId>{5C22544A-7EE6-4342-B048-85BDC9FD1C3A}</a:tableStyleId>
                  </a:tblPr>
                  <a:tblGrid>
                    <a:gridCol w="2665940">
                      <a:extLst>
                        <a:ext uri="{9D8B030D-6E8A-4147-A177-3AD203B41FA5}">
                          <a16:colId xmlns:a16="http://schemas.microsoft.com/office/drawing/2014/main" val="3681459820"/>
                        </a:ext>
                      </a:extLst>
                    </a:gridCol>
                    <a:gridCol w="2359925">
                      <a:extLst>
                        <a:ext uri="{9D8B030D-6E8A-4147-A177-3AD203B41FA5}">
                          <a16:colId xmlns:a16="http://schemas.microsoft.com/office/drawing/2014/main" val="1195051537"/>
                        </a:ext>
                      </a:extLst>
                    </a:gridCol>
                  </a:tblGrid>
                  <a:tr h="197041">
                    <a:tc>
                      <a:txBody>
                        <a:bodyPr/>
                        <a:lstStyle/>
                        <a:p>
                          <a:pPr marL="0" marR="0" algn="ctr">
                            <a:lnSpc>
                              <a:spcPct val="115000"/>
                            </a:lnSpc>
                            <a:spcBef>
                              <a:spcPts val="0"/>
                            </a:spcBef>
                            <a:spcAft>
                              <a:spcPts val="0"/>
                            </a:spcAft>
                          </a:pPr>
                          <a:r>
                            <a:rPr lang="en-GB" sz="1200" dirty="0" smtClean="0">
                              <a:effectLst/>
                            </a:rPr>
                            <a:t>Parameter</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200" dirty="0" smtClean="0">
                              <a:effectLst/>
                            </a:rPr>
                            <a:t>Value</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2039740"/>
                      </a:ext>
                    </a:extLst>
                  </a:tr>
                  <a:tr h="197041">
                    <a:tc>
                      <a:txBody>
                        <a:bodyPr/>
                        <a:lstStyle/>
                        <a:p>
                          <a:pPr marL="0" marR="0" algn="ctr">
                            <a:lnSpc>
                              <a:spcPct val="115000"/>
                            </a:lnSpc>
                            <a:spcBef>
                              <a:spcPts val="0"/>
                            </a:spcBef>
                            <a:spcAft>
                              <a:spcPts val="0"/>
                            </a:spcAft>
                          </a:pPr>
                          <a:r>
                            <a:rPr lang="en-US" sz="1200" dirty="0" smtClean="0">
                              <a:effectLst/>
                            </a:rPr>
                            <a:t>MD</a:t>
                          </a:r>
                          <a:r>
                            <a:rPr lang="ru-RU" sz="1200" dirty="0" smtClean="0">
                              <a:effectLst/>
                            </a:rPr>
                            <a:t>, </a:t>
                          </a:r>
                          <a:r>
                            <a:rPr lang="en-US" sz="1200" dirty="0" smtClean="0">
                              <a:effectLst/>
                            </a:rPr>
                            <a:t>[m]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a:effectLst/>
                            </a:rPr>
                            <a:t>384</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9092349"/>
                      </a:ext>
                    </a:extLst>
                  </a:tr>
                  <a:tr h="197041">
                    <a:tc>
                      <a:txBody>
                        <a:bodyPr/>
                        <a:lstStyle/>
                        <a:p>
                          <a:pPr marL="0" marR="0" algn="ctr">
                            <a:lnSpc>
                              <a:spcPct val="115000"/>
                            </a:lnSpc>
                            <a:spcBef>
                              <a:spcPts val="0"/>
                            </a:spcBef>
                            <a:spcAft>
                              <a:spcPts val="0"/>
                            </a:spcAft>
                          </a:pPr>
                          <a:r>
                            <a:rPr lang="en-US" sz="1200" dirty="0" smtClean="0">
                              <a:effectLst/>
                            </a:rPr>
                            <a:t>MD </a:t>
                          </a:r>
                          <a:r>
                            <a:rPr lang="en-US" sz="1200" baseline="0" dirty="0" smtClean="0">
                              <a:effectLst/>
                            </a:rPr>
                            <a:t>(upper section)</a:t>
                          </a:r>
                          <a:r>
                            <a:rPr lang="ru-RU" sz="1200" dirty="0" smtClean="0">
                              <a:effectLst/>
                            </a:rPr>
                            <a:t>, </a:t>
                          </a:r>
                          <a:r>
                            <a:rPr lang="en-US" sz="1200" dirty="0" smtClean="0">
                              <a:effectLst/>
                            </a:rPr>
                            <a:t>[m]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dirty="0">
                              <a:effectLst/>
                            </a:rPr>
                            <a:t>231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9620734"/>
                      </a:ext>
                    </a:extLst>
                  </a:tr>
                  <a:tr h="197041">
                    <a:tc>
                      <a:txBody>
                        <a:bodyPr/>
                        <a:lstStyle/>
                        <a:p>
                          <a:pPr marL="0" marR="0" algn="ctr">
                            <a:lnSpc>
                              <a:spcPct val="115000"/>
                            </a:lnSpc>
                            <a:spcBef>
                              <a:spcPts val="0"/>
                            </a:spcBef>
                            <a:spcAft>
                              <a:spcPts val="0"/>
                            </a:spcAft>
                          </a:pPr>
                          <a:r>
                            <a:rPr lang="en-US" sz="1200" b="1" i="0" baseline="0" dirty="0" smtClean="0">
                              <a:solidFill>
                                <a:schemeClr val="bg1"/>
                              </a:solidFill>
                              <a:effectLst/>
                            </a:rPr>
                            <a:t>D top</a:t>
                          </a:r>
                          <a:r>
                            <a:rPr lang="ru-RU" sz="1200" b="1" i="0" dirty="0" smtClean="0">
                              <a:solidFill>
                                <a:schemeClr val="bg1"/>
                              </a:solidFill>
                              <a:effectLst/>
                            </a:rPr>
                            <a:t>, </a:t>
                          </a:r>
                          <a:r>
                            <a:rPr lang="en-US" sz="1200" b="1" i="0" dirty="0" smtClean="0">
                              <a:solidFill>
                                <a:schemeClr val="bg1"/>
                              </a:solidFill>
                              <a:effectLst/>
                            </a:rPr>
                            <a:t>[m]</a:t>
                          </a:r>
                          <a:endParaRPr lang="ru-RU" sz="1200" b="1" i="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dirty="0" smtClean="0">
                              <a:effectLst/>
                            </a:rPr>
                            <a:t>0.</a:t>
                          </a:r>
                          <a:r>
                            <a:rPr lang="en-US" sz="1200" dirty="0" smtClean="0">
                              <a:effectLst/>
                            </a:rPr>
                            <a:t>0</a:t>
                          </a:r>
                          <a:r>
                            <a:rPr lang="ru-RU" sz="1200" dirty="0" smtClean="0">
                              <a:effectLst/>
                            </a:rPr>
                            <a:t>5</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9788405"/>
                      </a:ext>
                    </a:extLst>
                  </a:tr>
                  <a:tr h="197041">
                    <a:tc>
                      <a:txBody>
                        <a:bodyPr/>
                        <a:lstStyle/>
                        <a:p>
                          <a:pPr marL="0" marR="0" algn="ctr">
                            <a:lnSpc>
                              <a:spcPct val="115000"/>
                            </a:lnSpc>
                            <a:spcBef>
                              <a:spcPts val="0"/>
                            </a:spcBef>
                            <a:spcAft>
                              <a:spcPts val="0"/>
                            </a:spcAft>
                          </a:pPr>
                          <a:r>
                            <a:rPr lang="en-US" sz="1200" i="0" dirty="0" smtClean="0">
                              <a:solidFill>
                                <a:schemeClr val="bg1"/>
                              </a:solidFill>
                              <a:effectLst/>
                            </a:rPr>
                            <a:t>D bot</a:t>
                          </a:r>
                          <a:r>
                            <a:rPr lang="ru-RU" sz="1200" i="0" dirty="0" smtClean="0">
                              <a:solidFill>
                                <a:schemeClr val="bg1"/>
                              </a:solidFill>
                              <a:effectLst/>
                            </a:rPr>
                            <a:t>, </a:t>
                          </a:r>
                          <a:r>
                            <a:rPr lang="en-US" sz="1200" i="0" dirty="0" smtClean="0">
                              <a:solidFill>
                                <a:schemeClr val="bg1"/>
                              </a:solidFill>
                              <a:effectLst/>
                            </a:rPr>
                            <a:t>[m]</a:t>
                          </a:r>
                          <a:endParaRPr lang="ru-RU" sz="1200" i="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dirty="0" smtClean="0">
                              <a:effectLst/>
                            </a:rPr>
                            <a:t>0</a:t>
                          </a:r>
                          <a:r>
                            <a:rPr lang="en-US" sz="1200" dirty="0" smtClean="0">
                              <a:effectLst/>
                            </a:rPr>
                            <a:t>.1</a:t>
                          </a:r>
                          <a:r>
                            <a:rPr lang="ru-RU" sz="1200" dirty="0" smtClean="0">
                              <a:effectLst/>
                            </a:rPr>
                            <a:t>5</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3964230"/>
                      </a:ext>
                    </a:extLst>
                  </a:tr>
                  <a:tr h="210312">
                    <a:tc>
                      <a:txBody>
                        <a:bodyPr/>
                        <a:lstStyle/>
                        <a:p>
                          <a:pPr marL="0" marR="0" algn="ctr">
                            <a:lnSpc>
                              <a:spcPct val="115000"/>
                            </a:lnSpc>
                            <a:spcBef>
                              <a:spcPts val="0"/>
                            </a:spcBef>
                            <a:spcAft>
                              <a:spcPts val="0"/>
                            </a:spcAft>
                          </a:pPr>
                          <a:r>
                            <a:rPr lang="en-US" sz="1200" dirty="0" smtClean="0">
                              <a:effectLst/>
                            </a:rPr>
                            <a:t>Initial</a:t>
                          </a:r>
                          <a:r>
                            <a:rPr lang="en-US" sz="1200" baseline="0" dirty="0" smtClean="0">
                              <a:effectLst/>
                            </a:rPr>
                            <a:t> pressure surge</a:t>
                          </a:r>
                          <a:r>
                            <a:rPr lang="ru-RU" sz="1200" dirty="0" smtClean="0">
                              <a:effectLst/>
                            </a:rPr>
                            <a:t>, </a:t>
                          </a:r>
                          <a:r>
                            <a:rPr lang="en-US" sz="1200" dirty="0" smtClean="0">
                              <a:effectLst/>
                            </a:rPr>
                            <a:t>[Pa]</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ru-RU"/>
                        </a:p>
                      </a:txBody>
                      <a:tcPr marL="68580" marR="68580" marT="0" marB="0" anchor="ctr">
                        <a:blipFill>
                          <a:blip r:embed="rId2"/>
                          <a:stretch>
                            <a:fillRect l="-113437" t="-474286" r="-1034" b="-251429"/>
                          </a:stretch>
                        </a:blipFill>
                      </a:tcPr>
                    </a:tc>
                    <a:extLst>
                      <a:ext uri="{0D108BD9-81ED-4DB2-BD59-A6C34878D82A}">
                        <a16:rowId xmlns:a16="http://schemas.microsoft.com/office/drawing/2014/main" val="3266914537"/>
                      </a:ext>
                    </a:extLst>
                  </a:tr>
                  <a:tr h="197041">
                    <a:tc>
                      <a:txBody>
                        <a:bodyPr/>
                        <a:lstStyle/>
                        <a:p>
                          <a:endParaRPr lang="ru-RU"/>
                        </a:p>
                      </a:txBody>
                      <a:tcPr marL="68580" marR="68580" marT="0" marB="0" anchor="ctr">
                        <a:blipFill>
                          <a:blip r:embed="rId2"/>
                          <a:stretch>
                            <a:fillRect l="-228" t="-628125" r="-89269" b="-175000"/>
                          </a:stretch>
                        </a:blipFill>
                      </a:tcPr>
                    </a:tc>
                    <a:tc>
                      <a:txBody>
                        <a:bodyPr/>
                        <a:lstStyle/>
                        <a:p>
                          <a:pPr marL="0" marR="0" algn="ctr">
                            <a:lnSpc>
                              <a:spcPct val="115000"/>
                            </a:lnSpc>
                            <a:spcBef>
                              <a:spcPts val="0"/>
                            </a:spcBef>
                            <a:spcAft>
                              <a:spcPts val="0"/>
                            </a:spcAft>
                          </a:pPr>
                          <a:r>
                            <a:rPr lang="ru-RU" sz="1200">
                              <a:effectLst/>
                            </a:rPr>
                            <a:t>0.001</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5686928"/>
                      </a:ext>
                    </a:extLst>
                  </a:tr>
                  <a:tr h="282980">
                    <a:tc>
                      <a:txBody>
                        <a:bodyPr/>
                        <a:lstStyle/>
                        <a:p>
                          <a:pPr marL="0" marR="0" algn="ctr">
                            <a:lnSpc>
                              <a:spcPct val="115000"/>
                            </a:lnSpc>
                            <a:spcBef>
                              <a:spcPts val="0"/>
                            </a:spcBef>
                            <a:spcAft>
                              <a:spcPts val="0"/>
                            </a:spcAft>
                          </a:pPr>
                          <a:r>
                            <a:rPr lang="en-US" sz="1200" dirty="0" smtClean="0">
                              <a:effectLst/>
                            </a:rPr>
                            <a:t>Shut-in time</a:t>
                          </a:r>
                          <a:r>
                            <a:rPr lang="ru-RU" sz="1200" dirty="0" smtClean="0">
                              <a:effectLst/>
                            </a:rPr>
                            <a:t>, </a:t>
                          </a:r>
                          <a:r>
                            <a:rPr lang="en-US" sz="1200" dirty="0" smtClean="0">
                              <a:effectLst/>
                            </a:rPr>
                            <a:t>[s]</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dirty="0">
                              <a:effectLst/>
                            </a:rPr>
                            <a:t>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5902534"/>
                      </a:ext>
                    </a:extLst>
                  </a:tr>
                </a:tbl>
              </a:graphicData>
            </a:graphic>
          </p:graphicFrame>
        </mc:Fallback>
      </mc:AlternateContent>
      <p:sp>
        <p:nvSpPr>
          <p:cNvPr id="5" name="TextBox 4"/>
          <p:cNvSpPr txBox="1"/>
          <p:nvPr/>
        </p:nvSpPr>
        <p:spPr>
          <a:xfrm>
            <a:off x="1256920" y="1097837"/>
            <a:ext cx="10515600" cy="369332"/>
          </a:xfrm>
          <a:prstGeom prst="rect">
            <a:avLst/>
          </a:prstGeom>
          <a:noFill/>
        </p:spPr>
        <p:txBody>
          <a:bodyPr wrap="square" rtlCol="0">
            <a:spAutoFit/>
          </a:bodyPr>
          <a:lstStyle/>
          <a:p>
            <a:r>
              <a:rPr lang="en-US" dirty="0"/>
              <a:t>T.W. </a:t>
            </a:r>
            <a:r>
              <a:rPr lang="en-US" dirty="0" err="1"/>
              <a:t>Patzek</a:t>
            </a:r>
            <a:r>
              <a:rPr lang="en-US" dirty="0"/>
              <a:t>, A. De  </a:t>
            </a:r>
            <a:r>
              <a:rPr lang="en-US" dirty="0" err="1"/>
              <a:t>Lossy</a:t>
            </a:r>
            <a:r>
              <a:rPr lang="en-US" dirty="0"/>
              <a:t> Transmission Line Model of </a:t>
            </a:r>
            <a:r>
              <a:rPr lang="en-US" dirty="0" err="1"/>
              <a:t>Hydrofractured</a:t>
            </a:r>
            <a:r>
              <a:rPr lang="en-US" dirty="0"/>
              <a:t> Well Dynamics, 2000</a:t>
            </a:r>
            <a:endParaRPr lang="ru-RU" sz="2400" i="1" dirty="0">
              <a:solidFill>
                <a:srgbClr val="FF0000"/>
              </a:solidFill>
            </a:endParaRPr>
          </a:p>
        </p:txBody>
      </p:sp>
      <p:sp>
        <p:nvSpPr>
          <p:cNvPr id="15" name="Прямоугольник 14"/>
          <p:cNvSpPr/>
          <p:nvPr/>
        </p:nvSpPr>
        <p:spPr>
          <a:xfrm>
            <a:off x="683491" y="168308"/>
            <a:ext cx="10693227" cy="523220"/>
          </a:xfrm>
          <a:prstGeom prst="rect">
            <a:avLst/>
          </a:prstGeom>
        </p:spPr>
        <p:txBody>
          <a:bodyPr wrap="square">
            <a:spAutoFit/>
          </a:bodyPr>
          <a:lstStyle/>
          <a:p>
            <a:r>
              <a:rPr lang="en-US" sz="2800" dirty="0"/>
              <a:t>Vertical wellbore (</a:t>
            </a:r>
            <a:r>
              <a:rPr lang="en-US" sz="2800" dirty="0" err="1"/>
              <a:t>Patzek&amp;De</a:t>
            </a:r>
            <a:r>
              <a:rPr lang="en-US" sz="2800" dirty="0"/>
              <a:t>, 2000)</a:t>
            </a:r>
            <a:endParaRPr lang="ru-RU" sz="2800" dirty="0"/>
          </a:p>
        </p:txBody>
      </p:sp>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29" y="4359772"/>
            <a:ext cx="3575784" cy="1962265"/>
          </a:xfrm>
          <a:prstGeom prst="rect">
            <a:avLst/>
          </a:prstGeom>
        </p:spPr>
      </p:pic>
      <p:pic>
        <p:nvPicPr>
          <p:cNvPr id="17" name="Рисунок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567" y="4453959"/>
            <a:ext cx="3594354" cy="1967831"/>
          </a:xfrm>
          <a:prstGeom prst="rect">
            <a:avLst/>
          </a:prstGeom>
        </p:spPr>
      </p:pic>
      <p:pic>
        <p:nvPicPr>
          <p:cNvPr id="18" name="Рисунок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29" y="2078970"/>
            <a:ext cx="3432934" cy="1874493"/>
          </a:xfrm>
          <a:prstGeom prst="rect">
            <a:avLst/>
          </a:prstGeom>
        </p:spPr>
      </p:pic>
      <p:pic>
        <p:nvPicPr>
          <p:cNvPr id="19" name="Рисунок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3816" y="2131444"/>
            <a:ext cx="3431427" cy="1822019"/>
          </a:xfrm>
          <a:prstGeom prst="rect">
            <a:avLst/>
          </a:prstGeom>
        </p:spPr>
      </p:pic>
      <p:sp>
        <p:nvSpPr>
          <p:cNvPr id="4" name="TextBox 3"/>
          <p:cNvSpPr txBox="1"/>
          <p:nvPr/>
        </p:nvSpPr>
        <p:spPr>
          <a:xfrm>
            <a:off x="7181921" y="2213887"/>
            <a:ext cx="4430683" cy="646331"/>
          </a:xfrm>
          <a:prstGeom prst="rect">
            <a:avLst/>
          </a:prstGeom>
          <a:noFill/>
        </p:spPr>
        <p:txBody>
          <a:bodyPr wrap="square" rtlCol="0">
            <a:spAutoFit/>
          </a:bodyPr>
          <a:lstStyle/>
          <a:p>
            <a:r>
              <a:rPr lang="en-US" dirty="0"/>
              <a:t>Vertical wellbore with two sections and elongated perforation interval</a:t>
            </a:r>
            <a:endParaRPr lang="ru-RU" dirty="0"/>
          </a:p>
        </p:txBody>
      </p:sp>
      <p:sp>
        <p:nvSpPr>
          <p:cNvPr id="7" name="Прямоугольник 6"/>
          <p:cNvSpPr/>
          <p:nvPr/>
        </p:nvSpPr>
        <p:spPr>
          <a:xfrm>
            <a:off x="7181921" y="3307132"/>
            <a:ext cx="3435279" cy="646331"/>
          </a:xfrm>
          <a:prstGeom prst="rect">
            <a:avLst/>
          </a:prstGeom>
        </p:spPr>
        <p:txBody>
          <a:bodyPr wrap="square">
            <a:spAutoFit/>
          </a:bodyPr>
          <a:lstStyle/>
          <a:p>
            <a:r>
              <a:rPr lang="en-US" dirty="0"/>
              <a:t>Models used:</a:t>
            </a:r>
            <a:endParaRPr lang="ru-RU" dirty="0">
              <a:solidFill>
                <a:srgbClr val="FF0000"/>
              </a:solidFill>
            </a:endParaRPr>
          </a:p>
          <a:p>
            <a:pPr marL="285750" indent="-285750">
              <a:buFont typeface="Arial" panose="020B0604020202020204" pitchFamily="34" charset="0"/>
              <a:buChar char="•"/>
            </a:pPr>
            <a:r>
              <a:rPr lang="en-US" dirty="0">
                <a:solidFill>
                  <a:srgbClr val="0070C0"/>
                </a:solidFill>
              </a:rPr>
              <a:t>Injective model I-M</a:t>
            </a:r>
          </a:p>
        </p:txBody>
      </p:sp>
      <p:sp>
        <p:nvSpPr>
          <p:cNvPr id="2" name="Slide Number Placeholder 1">
            <a:extLst>
              <a:ext uri="{FF2B5EF4-FFF2-40B4-BE49-F238E27FC236}">
                <a16:creationId xmlns:a16="http://schemas.microsoft.com/office/drawing/2014/main" id="{1C18436F-4145-4569-9017-75D6D31F9BB4}"/>
              </a:ext>
            </a:extLst>
          </p:cNvPr>
          <p:cNvSpPr>
            <a:spLocks noGrp="1"/>
          </p:cNvSpPr>
          <p:nvPr>
            <p:ph type="sldNum" sz="quarter" idx="12"/>
          </p:nvPr>
        </p:nvSpPr>
        <p:spPr/>
        <p:txBody>
          <a:bodyPr/>
          <a:lstStyle/>
          <a:p>
            <a:fld id="{1ED7480B-4A56-40B8-9217-CAF065E5684C}" type="slidenum">
              <a:rPr lang="ru-RU" smtClean="0"/>
              <a:t>13</a:t>
            </a:fld>
            <a:endParaRPr lang="ru-RU"/>
          </a:p>
        </p:txBody>
      </p:sp>
    </p:spTree>
    <p:extLst>
      <p:ext uri="{BB962C8B-B14F-4D97-AF65-F5344CB8AC3E}">
        <p14:creationId xmlns:p14="http://schemas.microsoft.com/office/powerpoint/2010/main" val="1217536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4022" y="1483320"/>
            <a:ext cx="4033058" cy="2031325"/>
          </a:xfrm>
          <a:prstGeom prst="rect">
            <a:avLst/>
          </a:prstGeom>
          <a:noFill/>
        </p:spPr>
        <p:txBody>
          <a:bodyPr wrap="square" rtlCol="0">
            <a:spAutoFit/>
          </a:bodyPr>
          <a:lstStyle/>
          <a:p>
            <a:r>
              <a:rPr lang="en-US" dirty="0"/>
              <a:t>Hwang, J et al.  </a:t>
            </a:r>
            <a:r>
              <a:rPr lang="en-US" i="1" dirty="0"/>
              <a:t>Hydraulic Fracture Diagnostics and Stress Interference Analysis by Water Hammer Signature in Multi-Stage Pumping Data</a:t>
            </a:r>
            <a:r>
              <a:rPr lang="en-US" dirty="0"/>
              <a:t>, 2017.</a:t>
            </a:r>
          </a:p>
          <a:p>
            <a:endParaRPr lang="en-US" dirty="0"/>
          </a:p>
          <a:p>
            <a:r>
              <a:rPr lang="en-US" dirty="0"/>
              <a:t>Water hammer after one of the stages on the horizontal wellbore was described.</a:t>
            </a:r>
          </a:p>
        </p:txBody>
      </p:sp>
      <mc:AlternateContent xmlns:mc="http://schemas.openxmlformats.org/markup-compatibility/2006" xmlns:a14="http://schemas.microsoft.com/office/drawing/2010/main">
        <mc:Choice Requires="a14">
          <p:graphicFrame>
            <p:nvGraphicFramePr>
              <p:cNvPr id="10" name="Таблица 9"/>
              <p:cNvGraphicFramePr>
                <a:graphicFrameLocks noGrp="1"/>
              </p:cNvGraphicFramePr>
              <p:nvPr>
                <p:extLst/>
              </p:nvPr>
            </p:nvGraphicFramePr>
            <p:xfrm>
              <a:off x="6988834" y="2863970"/>
              <a:ext cx="4364966" cy="3351022"/>
            </p:xfrm>
            <a:graphic>
              <a:graphicData uri="http://schemas.openxmlformats.org/drawingml/2006/table">
                <a:tbl>
                  <a:tblPr firstRow="1" firstCol="1" bandRow="1">
                    <a:tableStyleId>{5C22544A-7EE6-4342-B048-85BDC9FD1C3A}</a:tableStyleId>
                  </a:tblPr>
                  <a:tblGrid>
                    <a:gridCol w="2315371">
                      <a:extLst>
                        <a:ext uri="{9D8B030D-6E8A-4147-A177-3AD203B41FA5}">
                          <a16:colId xmlns:a16="http://schemas.microsoft.com/office/drawing/2014/main" val="3700996492"/>
                        </a:ext>
                      </a:extLst>
                    </a:gridCol>
                    <a:gridCol w="2049595">
                      <a:extLst>
                        <a:ext uri="{9D8B030D-6E8A-4147-A177-3AD203B41FA5}">
                          <a16:colId xmlns:a16="http://schemas.microsoft.com/office/drawing/2014/main" val="1140669158"/>
                        </a:ext>
                      </a:extLst>
                    </a:gridCol>
                  </a:tblGrid>
                  <a:tr h="413547">
                    <a:tc>
                      <a:txBody>
                        <a:bodyPr/>
                        <a:lstStyle/>
                        <a:p>
                          <a:pPr marL="0" marR="0" algn="ctr">
                            <a:lnSpc>
                              <a:spcPct val="115000"/>
                            </a:lnSpc>
                            <a:spcBef>
                              <a:spcPts val="0"/>
                            </a:spcBef>
                            <a:spcAft>
                              <a:spcPts val="0"/>
                            </a:spcAft>
                          </a:pPr>
                          <a:r>
                            <a:rPr lang="en-GB" sz="1200" dirty="0">
                              <a:effectLst/>
                            </a:rPr>
                            <a:t>Parameter</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200" dirty="0">
                              <a:effectLst/>
                            </a:rPr>
                            <a:t>Value</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032203"/>
                      </a:ext>
                    </a:extLst>
                  </a:tr>
                  <a:tr h="413547">
                    <a:tc>
                      <a:txBody>
                        <a:bodyPr/>
                        <a:lstStyle/>
                        <a:p>
                          <a:pPr marL="0" marR="0" algn="ctr">
                            <a:lnSpc>
                              <a:spcPct val="115000"/>
                            </a:lnSpc>
                            <a:spcBef>
                              <a:spcPts val="0"/>
                            </a:spcBef>
                            <a:spcAft>
                              <a:spcPts val="0"/>
                            </a:spcAft>
                          </a:pPr>
                          <a:r>
                            <a:rPr lang="en-GB" sz="1200" dirty="0">
                              <a:effectLst/>
                            </a:rPr>
                            <a:t>TVD</a:t>
                          </a:r>
                          <a:r>
                            <a:rPr lang="ru-RU" sz="1200" dirty="0">
                              <a:effectLst/>
                            </a:rPr>
                            <a:t>, </a:t>
                          </a:r>
                          <a:r>
                            <a:rPr lang="en-US" sz="1200" dirty="0">
                              <a:effectLst/>
                            </a:rPr>
                            <a:t>[m]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a:effectLst/>
                            </a:rPr>
                            <a:t>1584 – 1737 – 1889 – 2956</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6581443"/>
                      </a:ext>
                    </a:extLst>
                  </a:tr>
                  <a:tr h="413547">
                    <a:tc>
                      <a:txBody>
                        <a:bodyPr/>
                        <a:lstStyle/>
                        <a:p>
                          <a:pPr marL="0" marR="0" algn="ctr">
                            <a:lnSpc>
                              <a:spcPct val="115000"/>
                            </a:lnSpc>
                            <a:spcBef>
                              <a:spcPts val="0"/>
                            </a:spcBef>
                            <a:spcAft>
                              <a:spcPts val="0"/>
                            </a:spcAft>
                          </a:pPr>
                          <a:r>
                            <a:rPr lang="en-US" sz="1200" dirty="0">
                              <a:effectLst/>
                            </a:rPr>
                            <a:t>MD</a:t>
                          </a:r>
                          <a:r>
                            <a:rPr lang="ru-RU" sz="1200" dirty="0">
                              <a:effectLst/>
                            </a:rPr>
                            <a:t>, </a:t>
                          </a:r>
                          <a:r>
                            <a:rPr lang="en-US" sz="1200" dirty="0">
                              <a:effectLst/>
                            </a:rPr>
                            <a:t>[m]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a:effectLst/>
                            </a:rPr>
                            <a:t>1584 – 1716 – 1792 – 1792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117197"/>
                      </a:ext>
                    </a:extLst>
                  </a:tr>
                  <a:tr h="413547">
                    <a:tc>
                      <a:txBody>
                        <a:bodyPr/>
                        <a:lstStyle/>
                        <a:p>
                          <a:pPr marL="0" marR="0" algn="ctr">
                            <a:lnSpc>
                              <a:spcPct val="115000"/>
                            </a:lnSpc>
                            <a:spcBef>
                              <a:spcPts val="0"/>
                            </a:spcBef>
                            <a:spcAft>
                              <a:spcPts val="0"/>
                            </a:spcAft>
                          </a:pPr>
                          <a:r>
                            <a:rPr lang="en-US" sz="1200" dirty="0">
                              <a:effectLst/>
                            </a:rPr>
                            <a:t>Diameter</a:t>
                          </a:r>
                          <a:r>
                            <a:rPr lang="ru-RU" sz="1200" dirty="0">
                              <a:effectLst/>
                            </a:rPr>
                            <a:t>, </a:t>
                          </a:r>
                          <a:r>
                            <a:rPr lang="en-US" sz="1200" dirty="0">
                              <a:effectLst/>
                            </a:rPr>
                            <a:t>[m]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a:effectLst/>
                            </a:rPr>
                            <a:t>0.1016</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4336071"/>
                      </a:ext>
                    </a:extLst>
                  </a:tr>
                  <a:tr h="449397">
                    <a:tc>
                      <a:txBody>
                        <a:bodyPr/>
                        <a:lstStyle/>
                        <a:p>
                          <a:pPr marL="0" marR="0" algn="ctr">
                            <a:lnSpc>
                              <a:spcPct val="115000"/>
                            </a:lnSpc>
                            <a:spcBef>
                              <a:spcPts val="0"/>
                            </a:spcBef>
                            <a:spcAft>
                              <a:spcPts val="0"/>
                            </a:spcAft>
                          </a:pPr>
                          <a:r>
                            <a:rPr lang="en-US" sz="1200" dirty="0">
                              <a:effectLst/>
                            </a:rPr>
                            <a:t>Wellhead pressure</a:t>
                          </a:r>
                          <a:r>
                            <a:rPr lang="ru-RU" sz="1200" dirty="0">
                              <a:effectLst/>
                            </a:rPr>
                            <a:t>, [</a:t>
                          </a:r>
                          <a:r>
                            <a:rPr lang="en-US" sz="1200" dirty="0">
                              <a:effectLst/>
                            </a:rPr>
                            <a:t>Pa</a:t>
                          </a:r>
                          <a:r>
                            <a:rPr lang="ru-RU" sz="1200" dirty="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ru-RU" sz="1200">
                                    <a:effectLst/>
                                    <a:latin typeface="Cambria Math" panose="02040503050406030204" pitchFamily="18" charset="0"/>
                                  </a:rPr>
                                  <m:t>4.42∙</m:t>
                                </m:r>
                                <m:sSup>
                                  <m:sSupPr>
                                    <m:ctrlPr>
                                      <a:rPr lang="ru-RU" sz="1200" i="1">
                                        <a:effectLst/>
                                        <a:latin typeface="Cambria Math" panose="02040503050406030204" pitchFamily="18" charset="0"/>
                                      </a:rPr>
                                    </m:ctrlPr>
                                  </m:sSupPr>
                                  <m:e>
                                    <m:r>
                                      <a:rPr lang="ru-RU" sz="1200">
                                        <a:effectLst/>
                                        <a:latin typeface="Cambria Math" panose="02040503050406030204" pitchFamily="18" charset="0"/>
                                      </a:rPr>
                                      <m:t>10</m:t>
                                    </m:r>
                                  </m:e>
                                  <m:sup>
                                    <m:r>
                                      <a:rPr lang="ru-RU" sz="1200">
                                        <a:effectLst/>
                                        <a:latin typeface="Cambria Math" panose="02040503050406030204" pitchFamily="18" charset="0"/>
                                      </a:rPr>
                                      <m:t>7</m:t>
                                    </m:r>
                                  </m:sup>
                                </m:sSup>
                              </m:oMath>
                            </m:oMathPara>
                          </a14:m>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1975131"/>
                      </a:ext>
                    </a:extLst>
                  </a:tr>
                  <a:tr h="420343">
                    <a:tc>
                      <a:txBody>
                        <a:bodyPr/>
                        <a:lstStyle/>
                        <a:p>
                          <a:pPr marL="0" marR="0" algn="ctr">
                            <a:lnSpc>
                              <a:spcPct val="115000"/>
                            </a:lnSpc>
                            <a:spcBef>
                              <a:spcPts val="0"/>
                            </a:spcBef>
                            <a:spcAft>
                              <a:spcPts val="0"/>
                            </a:spcAft>
                          </a:pPr>
                          <a:r>
                            <a:rPr lang="en-US" sz="1200" dirty="0">
                              <a:effectLst/>
                            </a:rPr>
                            <a:t>Flowrate</a:t>
                          </a:r>
                          <a:r>
                            <a:rPr lang="ru-RU" sz="1200" dirty="0">
                              <a:effectLst/>
                            </a:rPr>
                            <a:t>, [</a:t>
                          </a:r>
                          <a14:m>
                            <m:oMath xmlns:m="http://schemas.openxmlformats.org/officeDocument/2006/math">
                              <m:sSup>
                                <m:sSupPr>
                                  <m:ctrlPr>
                                    <a:rPr lang="ru-RU" sz="1200" i="1">
                                      <a:effectLst/>
                                      <a:latin typeface="Cambria Math" panose="02040503050406030204" pitchFamily="18" charset="0"/>
                                    </a:rPr>
                                  </m:ctrlPr>
                                </m:sSupPr>
                                <m:e>
                                  <m:r>
                                    <a:rPr lang="en-US" sz="1200" b="1" i="0" smtClean="0">
                                      <a:effectLst/>
                                      <a:latin typeface="Cambria Math" panose="02040503050406030204" pitchFamily="18" charset="0"/>
                                    </a:rPr>
                                    <m:t>𝐦</m:t>
                                  </m:r>
                                </m:e>
                                <m:sup>
                                  <m:r>
                                    <a:rPr lang="ru-RU" sz="1200">
                                      <a:effectLst/>
                                      <a:latin typeface="Cambria Math" panose="02040503050406030204" pitchFamily="18" charset="0"/>
                                    </a:rPr>
                                    <m:t>3</m:t>
                                  </m:r>
                                </m:sup>
                              </m:sSup>
                              <m:r>
                                <a:rPr lang="ru-RU" sz="1200">
                                  <a:effectLst/>
                                  <a:latin typeface="Cambria Math" panose="02040503050406030204" pitchFamily="18" charset="0"/>
                                </a:rPr>
                                <m:t>/</m:t>
                              </m:r>
                              <m:r>
                                <a:rPr lang="en-US" sz="1200" b="1" i="0" smtClean="0">
                                  <a:effectLst/>
                                  <a:latin typeface="Cambria Math" panose="02040503050406030204" pitchFamily="18" charset="0"/>
                                </a:rPr>
                                <m:t>𝐬</m:t>
                              </m:r>
                            </m:oMath>
                          </a14:m>
                          <a:r>
                            <a:rPr lang="ru-RU" sz="1200" dirty="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dirty="0">
                              <a:effectLst/>
                            </a:rPr>
                            <a:t>0.2372</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0354923"/>
                      </a:ext>
                    </a:extLst>
                  </a:tr>
                  <a:tr h="413547">
                    <a:tc>
                      <a:txBody>
                        <a:bodyPr/>
                        <a:lstStyle/>
                        <a:p>
                          <a:pPr marL="0" marR="0" algn="ctr">
                            <a:lnSpc>
                              <a:spcPct val="115000"/>
                            </a:lnSpc>
                            <a:spcBef>
                              <a:spcPts val="0"/>
                            </a:spcBef>
                            <a:spcAft>
                              <a:spcPts val="0"/>
                            </a:spcAft>
                          </a:pPr>
                          <a:r>
                            <a:rPr lang="en-US" sz="1200" dirty="0">
                              <a:effectLst/>
                            </a:rPr>
                            <a:t>Fluid viscosity</a:t>
                          </a:r>
                          <a:r>
                            <a:rPr lang="ru-RU" sz="1200" dirty="0">
                              <a:effectLst/>
                            </a:rPr>
                            <a:t>, </a:t>
                          </a:r>
                          <a:r>
                            <a:rPr lang="en-US" sz="1200" dirty="0">
                              <a:effectLst/>
                            </a:rPr>
                            <a:t>[P</a:t>
                          </a:r>
                          <a14:m>
                            <m:oMath xmlns:m="http://schemas.openxmlformats.org/officeDocument/2006/math">
                              <m:r>
                                <a:rPr lang="en-US" sz="1200" b="1" i="0" smtClean="0">
                                  <a:effectLst/>
                                  <a:latin typeface="Cambria Math" panose="02040503050406030204" pitchFamily="18" charset="0"/>
                                </a:rPr>
                                <m:t>𝐚</m:t>
                              </m:r>
                              <m:r>
                                <a:rPr lang="ru-RU" sz="1200">
                                  <a:effectLst/>
                                  <a:latin typeface="Cambria Math" panose="02040503050406030204" pitchFamily="18" charset="0"/>
                                </a:rPr>
                                <m:t>∙</m:t>
                              </m:r>
                              <m:r>
                                <a:rPr lang="en-US" sz="1200" b="1" i="0" smtClean="0">
                                  <a:effectLst/>
                                  <a:latin typeface="Cambria Math" panose="02040503050406030204" pitchFamily="18" charset="0"/>
                                </a:rPr>
                                <m:t>𝐬</m:t>
                              </m:r>
                            </m:oMath>
                          </a14:m>
                          <a:r>
                            <a:rPr lang="en-US" sz="1200" dirty="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dirty="0">
                              <a:effectLst/>
                            </a:rPr>
                            <a:t>0.001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1493099"/>
                      </a:ext>
                    </a:extLst>
                  </a:tr>
                  <a:tr h="413547">
                    <a:tc>
                      <a:txBody>
                        <a:bodyPr/>
                        <a:lstStyle/>
                        <a:p>
                          <a:pPr marL="0" marR="0" algn="ctr">
                            <a:lnSpc>
                              <a:spcPct val="115000"/>
                            </a:lnSpc>
                            <a:spcBef>
                              <a:spcPts val="0"/>
                            </a:spcBef>
                            <a:spcAft>
                              <a:spcPts val="0"/>
                            </a:spcAft>
                          </a:pPr>
                          <a:r>
                            <a:rPr lang="en-US" sz="1200" dirty="0">
                              <a:effectLst/>
                            </a:rPr>
                            <a:t>Shut-in</a:t>
                          </a:r>
                          <a:r>
                            <a:rPr lang="en-US" sz="1200" baseline="0" dirty="0">
                              <a:effectLst/>
                            </a:rPr>
                            <a:t> time</a:t>
                          </a:r>
                          <a:r>
                            <a:rPr lang="ru-RU" sz="1200" dirty="0">
                              <a:effectLst/>
                            </a:rPr>
                            <a:t>, </a:t>
                          </a:r>
                          <a:r>
                            <a:rPr lang="en-US" sz="1200" dirty="0">
                              <a:effectLst/>
                            </a:rPr>
                            <a:t>[s]</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dirty="0">
                              <a:effectLst/>
                            </a:rPr>
                            <a:t>30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722569"/>
                      </a:ext>
                    </a:extLst>
                  </a:tr>
                </a:tbl>
              </a:graphicData>
            </a:graphic>
          </p:graphicFrame>
        </mc:Choice>
        <mc:Fallback xmlns="">
          <p:graphicFrame>
            <p:nvGraphicFramePr>
              <p:cNvPr id="10" name="Таблица 9"/>
              <p:cNvGraphicFramePr>
                <a:graphicFrameLocks noGrp="1"/>
              </p:cNvGraphicFramePr>
              <p:nvPr>
                <p:extLst>
                  <p:ext uri="{D42A27DB-BD31-4B8C-83A1-F6EECF244321}">
                    <p14:modId xmlns:p14="http://schemas.microsoft.com/office/powerpoint/2010/main" val="260309927"/>
                  </p:ext>
                </p:extLst>
              </p:nvPr>
            </p:nvGraphicFramePr>
            <p:xfrm>
              <a:off x="6988834" y="2863970"/>
              <a:ext cx="4364966" cy="3351022"/>
            </p:xfrm>
            <a:graphic>
              <a:graphicData uri="http://schemas.openxmlformats.org/drawingml/2006/table">
                <a:tbl>
                  <a:tblPr firstRow="1" firstCol="1" bandRow="1">
                    <a:tableStyleId>{5C22544A-7EE6-4342-B048-85BDC9FD1C3A}</a:tableStyleId>
                  </a:tblPr>
                  <a:tblGrid>
                    <a:gridCol w="2315371">
                      <a:extLst>
                        <a:ext uri="{9D8B030D-6E8A-4147-A177-3AD203B41FA5}">
                          <a16:colId xmlns:a16="http://schemas.microsoft.com/office/drawing/2014/main" val="3700996492"/>
                        </a:ext>
                      </a:extLst>
                    </a:gridCol>
                    <a:gridCol w="2049595">
                      <a:extLst>
                        <a:ext uri="{9D8B030D-6E8A-4147-A177-3AD203B41FA5}">
                          <a16:colId xmlns:a16="http://schemas.microsoft.com/office/drawing/2014/main" val="1140669158"/>
                        </a:ext>
                      </a:extLst>
                    </a:gridCol>
                  </a:tblGrid>
                  <a:tr h="413547">
                    <a:tc>
                      <a:txBody>
                        <a:bodyPr/>
                        <a:lstStyle/>
                        <a:p>
                          <a:pPr marL="0" marR="0" algn="ctr">
                            <a:lnSpc>
                              <a:spcPct val="115000"/>
                            </a:lnSpc>
                            <a:spcBef>
                              <a:spcPts val="0"/>
                            </a:spcBef>
                            <a:spcAft>
                              <a:spcPts val="0"/>
                            </a:spcAft>
                          </a:pPr>
                          <a:r>
                            <a:rPr lang="en-GB" sz="1200" dirty="0" smtClean="0">
                              <a:effectLst/>
                            </a:rPr>
                            <a:t>Parameter</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200" dirty="0" smtClean="0">
                              <a:effectLst/>
                            </a:rPr>
                            <a:t>Value</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032203"/>
                      </a:ext>
                    </a:extLst>
                  </a:tr>
                  <a:tr h="413547">
                    <a:tc>
                      <a:txBody>
                        <a:bodyPr/>
                        <a:lstStyle/>
                        <a:p>
                          <a:pPr marL="0" marR="0" algn="ctr">
                            <a:lnSpc>
                              <a:spcPct val="115000"/>
                            </a:lnSpc>
                            <a:spcBef>
                              <a:spcPts val="0"/>
                            </a:spcBef>
                            <a:spcAft>
                              <a:spcPts val="0"/>
                            </a:spcAft>
                          </a:pPr>
                          <a:r>
                            <a:rPr lang="en-GB" sz="1200" dirty="0" smtClean="0">
                              <a:effectLst/>
                            </a:rPr>
                            <a:t>TVD</a:t>
                          </a:r>
                          <a:r>
                            <a:rPr lang="ru-RU" sz="1200" dirty="0" smtClean="0">
                              <a:effectLst/>
                            </a:rPr>
                            <a:t>, </a:t>
                          </a:r>
                          <a:r>
                            <a:rPr lang="en-US" sz="1200" dirty="0" smtClean="0">
                              <a:effectLst/>
                            </a:rPr>
                            <a:t>[m]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a:effectLst/>
                            </a:rPr>
                            <a:t>1584 – 1737 – 1889 – 2956</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6581443"/>
                      </a:ext>
                    </a:extLst>
                  </a:tr>
                  <a:tr h="413547">
                    <a:tc>
                      <a:txBody>
                        <a:bodyPr/>
                        <a:lstStyle/>
                        <a:p>
                          <a:pPr marL="0" marR="0" algn="ctr">
                            <a:lnSpc>
                              <a:spcPct val="115000"/>
                            </a:lnSpc>
                            <a:spcBef>
                              <a:spcPts val="0"/>
                            </a:spcBef>
                            <a:spcAft>
                              <a:spcPts val="0"/>
                            </a:spcAft>
                          </a:pPr>
                          <a:r>
                            <a:rPr lang="en-US" sz="1200" dirty="0" smtClean="0">
                              <a:effectLst/>
                            </a:rPr>
                            <a:t>MD</a:t>
                          </a:r>
                          <a:r>
                            <a:rPr lang="ru-RU" sz="1200" dirty="0" smtClean="0">
                              <a:effectLst/>
                            </a:rPr>
                            <a:t>, </a:t>
                          </a:r>
                          <a:r>
                            <a:rPr lang="en-US" sz="1200" dirty="0" smtClean="0">
                              <a:effectLst/>
                            </a:rPr>
                            <a:t>[m]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a:effectLst/>
                            </a:rPr>
                            <a:t>1584 – 1716 – 1792 – 1792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117197"/>
                      </a:ext>
                    </a:extLst>
                  </a:tr>
                  <a:tr h="413547">
                    <a:tc>
                      <a:txBody>
                        <a:bodyPr/>
                        <a:lstStyle/>
                        <a:p>
                          <a:pPr marL="0" marR="0" algn="ctr">
                            <a:lnSpc>
                              <a:spcPct val="115000"/>
                            </a:lnSpc>
                            <a:spcBef>
                              <a:spcPts val="0"/>
                            </a:spcBef>
                            <a:spcAft>
                              <a:spcPts val="0"/>
                            </a:spcAft>
                          </a:pPr>
                          <a:r>
                            <a:rPr lang="en-US" sz="1200" dirty="0" smtClean="0">
                              <a:effectLst/>
                            </a:rPr>
                            <a:t>Diameter</a:t>
                          </a:r>
                          <a:r>
                            <a:rPr lang="ru-RU" sz="1200" dirty="0" smtClean="0">
                              <a:effectLst/>
                            </a:rPr>
                            <a:t>, </a:t>
                          </a:r>
                          <a:r>
                            <a:rPr lang="en-US" sz="1200" dirty="0" smtClean="0">
                              <a:effectLst/>
                            </a:rPr>
                            <a:t>[m]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a:effectLst/>
                            </a:rPr>
                            <a:t>0.1016</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4336071"/>
                      </a:ext>
                    </a:extLst>
                  </a:tr>
                  <a:tr h="449397">
                    <a:tc>
                      <a:txBody>
                        <a:bodyPr/>
                        <a:lstStyle/>
                        <a:p>
                          <a:pPr marL="0" marR="0" algn="ctr">
                            <a:lnSpc>
                              <a:spcPct val="115000"/>
                            </a:lnSpc>
                            <a:spcBef>
                              <a:spcPts val="0"/>
                            </a:spcBef>
                            <a:spcAft>
                              <a:spcPts val="0"/>
                            </a:spcAft>
                          </a:pPr>
                          <a:r>
                            <a:rPr lang="en-US" sz="1200" dirty="0" smtClean="0">
                              <a:effectLst/>
                            </a:rPr>
                            <a:t>Wellhead pressure</a:t>
                          </a:r>
                          <a:r>
                            <a:rPr lang="ru-RU" sz="1200" dirty="0" smtClean="0">
                              <a:effectLst/>
                            </a:rPr>
                            <a:t>, [</a:t>
                          </a:r>
                          <a:r>
                            <a:rPr lang="en-US" sz="1200" dirty="0" smtClean="0">
                              <a:effectLst/>
                            </a:rPr>
                            <a:t>Pa</a:t>
                          </a:r>
                          <a:r>
                            <a:rPr lang="ru-RU" sz="1200" dirty="0" smtClean="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ru-RU"/>
                        </a:p>
                      </a:txBody>
                      <a:tcPr marL="68580" marR="68580" marT="0" marB="0" anchor="ctr">
                        <a:blipFill>
                          <a:blip r:embed="rId3"/>
                          <a:stretch>
                            <a:fillRect l="-113056" t="-368919" r="-1187" b="-279730"/>
                          </a:stretch>
                        </a:blipFill>
                      </a:tcPr>
                    </a:tc>
                    <a:extLst>
                      <a:ext uri="{0D108BD9-81ED-4DB2-BD59-A6C34878D82A}">
                        <a16:rowId xmlns:a16="http://schemas.microsoft.com/office/drawing/2014/main" val="3631975131"/>
                      </a:ext>
                    </a:extLst>
                  </a:tr>
                  <a:tr h="420343">
                    <a:tc>
                      <a:txBody>
                        <a:bodyPr/>
                        <a:lstStyle/>
                        <a:p>
                          <a:endParaRPr lang="ru-RU"/>
                        </a:p>
                      </a:txBody>
                      <a:tcPr marL="68580" marR="68580" marT="0" marB="0" anchor="ctr">
                        <a:blipFill>
                          <a:blip r:embed="rId3"/>
                          <a:stretch>
                            <a:fillRect l="-263" t="-502899" r="-89737" b="-200000"/>
                          </a:stretch>
                        </a:blipFill>
                      </a:tcPr>
                    </a:tc>
                    <a:tc>
                      <a:txBody>
                        <a:bodyPr/>
                        <a:lstStyle/>
                        <a:p>
                          <a:pPr marL="0" marR="0" algn="ctr">
                            <a:lnSpc>
                              <a:spcPct val="115000"/>
                            </a:lnSpc>
                            <a:spcBef>
                              <a:spcPts val="0"/>
                            </a:spcBef>
                            <a:spcAft>
                              <a:spcPts val="0"/>
                            </a:spcAft>
                          </a:pPr>
                          <a:r>
                            <a:rPr lang="ru-RU" sz="1200" dirty="0">
                              <a:effectLst/>
                            </a:rPr>
                            <a:t>0.2372</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0354923"/>
                      </a:ext>
                    </a:extLst>
                  </a:tr>
                  <a:tr h="413547">
                    <a:tc>
                      <a:txBody>
                        <a:bodyPr/>
                        <a:lstStyle/>
                        <a:p>
                          <a:endParaRPr lang="ru-RU"/>
                        </a:p>
                      </a:txBody>
                      <a:tcPr marL="68580" marR="68580" marT="0" marB="0" anchor="ctr">
                        <a:blipFill>
                          <a:blip r:embed="rId3"/>
                          <a:stretch>
                            <a:fillRect l="-263" t="-611765" r="-89737" b="-102941"/>
                          </a:stretch>
                        </a:blipFill>
                      </a:tcPr>
                    </a:tc>
                    <a:tc>
                      <a:txBody>
                        <a:bodyPr/>
                        <a:lstStyle/>
                        <a:p>
                          <a:pPr marL="0" marR="0" algn="ctr">
                            <a:lnSpc>
                              <a:spcPct val="115000"/>
                            </a:lnSpc>
                            <a:spcBef>
                              <a:spcPts val="0"/>
                            </a:spcBef>
                            <a:spcAft>
                              <a:spcPts val="0"/>
                            </a:spcAft>
                          </a:pPr>
                          <a:r>
                            <a:rPr lang="ru-RU" sz="1200" dirty="0">
                              <a:effectLst/>
                            </a:rPr>
                            <a:t>0.001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1493099"/>
                      </a:ext>
                    </a:extLst>
                  </a:tr>
                  <a:tr h="413547">
                    <a:tc>
                      <a:txBody>
                        <a:bodyPr/>
                        <a:lstStyle/>
                        <a:p>
                          <a:pPr marL="0" marR="0" algn="ctr">
                            <a:lnSpc>
                              <a:spcPct val="115000"/>
                            </a:lnSpc>
                            <a:spcBef>
                              <a:spcPts val="0"/>
                            </a:spcBef>
                            <a:spcAft>
                              <a:spcPts val="0"/>
                            </a:spcAft>
                          </a:pPr>
                          <a:r>
                            <a:rPr lang="en-US" sz="1200" dirty="0" smtClean="0">
                              <a:effectLst/>
                            </a:rPr>
                            <a:t>Shut-in</a:t>
                          </a:r>
                          <a:r>
                            <a:rPr lang="en-US" sz="1200" baseline="0" dirty="0" smtClean="0">
                              <a:effectLst/>
                            </a:rPr>
                            <a:t> time</a:t>
                          </a:r>
                          <a:r>
                            <a:rPr lang="ru-RU" sz="1200" dirty="0" smtClean="0">
                              <a:effectLst/>
                            </a:rPr>
                            <a:t>, </a:t>
                          </a:r>
                          <a:r>
                            <a:rPr lang="en-US" sz="1200" dirty="0" smtClean="0">
                              <a:effectLst/>
                            </a:rPr>
                            <a:t>[s]</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200" dirty="0">
                              <a:effectLst/>
                            </a:rPr>
                            <a:t>30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722569"/>
                      </a:ext>
                    </a:extLst>
                  </a:tr>
                </a:tbl>
              </a:graphicData>
            </a:graphic>
          </p:graphicFrame>
        </mc:Fallback>
      </mc:AlternateContent>
      <p:sp>
        <p:nvSpPr>
          <p:cNvPr id="5" name="TextBox 4"/>
          <p:cNvSpPr txBox="1"/>
          <p:nvPr/>
        </p:nvSpPr>
        <p:spPr>
          <a:xfrm>
            <a:off x="883185" y="4031667"/>
            <a:ext cx="5975838" cy="369332"/>
          </a:xfrm>
          <a:prstGeom prst="rect">
            <a:avLst/>
          </a:prstGeom>
          <a:noFill/>
        </p:spPr>
        <p:txBody>
          <a:bodyPr wrap="square" rtlCol="0">
            <a:spAutoFit/>
          </a:bodyPr>
          <a:lstStyle/>
          <a:p>
            <a:pPr algn="just"/>
            <a:r>
              <a:rPr lang="en-US" dirty="0"/>
              <a:t>Flowrate has decreased slowly during 30 s</a:t>
            </a:r>
            <a:endParaRPr lang="ru-RU" dirty="0"/>
          </a:p>
        </p:txBody>
      </p:sp>
      <mc:AlternateContent xmlns:mc="http://schemas.openxmlformats.org/markup-compatibility/2006" xmlns:a14="http://schemas.microsoft.com/office/drawing/2010/main">
        <mc:Choice Requires="a14">
          <p:sp>
            <p:nvSpPr>
              <p:cNvPr id="6" name="TextBox 5"/>
              <p:cNvSpPr txBox="1"/>
              <p:nvPr/>
            </p:nvSpPr>
            <p:spPr>
              <a:xfrm>
                <a:off x="838200" y="4795137"/>
                <a:ext cx="5891012" cy="1200329"/>
              </a:xfrm>
              <a:prstGeom prst="rect">
                <a:avLst/>
              </a:prstGeom>
              <a:noFill/>
            </p:spPr>
            <p:txBody>
              <a:bodyPr wrap="square" rtlCol="0">
                <a:spAutoFit/>
              </a:bodyPr>
              <a:lstStyle/>
              <a:p>
                <a:r>
                  <a:rPr lang="en-US" dirty="0"/>
                  <a:t>Models used:</a:t>
                </a:r>
                <a:endParaRPr lang="ru-RU" dirty="0"/>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en-US" dirty="0">
                    <a:solidFill>
                      <a:srgbClr val="FF0000"/>
                    </a:solidFill>
                  </a:rPr>
                  <a:t>Full models I-C-R and</a:t>
                </a:r>
                <a:r>
                  <a:rPr lang="ru-RU" dirty="0">
                    <a:solidFill>
                      <a:srgbClr val="FF0000"/>
                    </a:solidFill>
                  </a:rPr>
                  <a:t> </a:t>
                </a:r>
                <a:r>
                  <a:rPr lang="en-US" dirty="0">
                    <a:solidFill>
                      <a:srgbClr val="FF0000"/>
                    </a:solidFill>
                  </a:rPr>
                  <a:t>R-M (three free parameters)</a:t>
                </a:r>
                <a:endParaRPr lang="ru-RU" dirty="0">
                  <a:solidFill>
                    <a:srgbClr val="FF0000"/>
                  </a:solidFill>
                </a:endParaRPr>
              </a:p>
              <a:p>
                <a:pPr marL="285750" indent="-285750">
                  <a:buFont typeface="Arial" panose="020B0604020202020204" pitchFamily="34" charset="0"/>
                  <a:buChar char="•"/>
                </a:pPr>
                <a:r>
                  <a:rPr lang="en-US" dirty="0">
                    <a:solidFill>
                      <a:srgbClr val="0070C0"/>
                    </a:solidFill>
                  </a:rPr>
                  <a:t>Injective model I-M (</a:t>
                </a:r>
                <a14:m>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𝐼𝑆𝐼𝑃</m:t>
                        </m:r>
                      </m:sub>
                    </m:sSub>
                  </m:oMath>
                </a14:m>
                <a:r>
                  <a:rPr lang="en-US" dirty="0">
                    <a:solidFill>
                      <a:srgbClr val="0070C0"/>
                    </a:solidFill>
                  </a:rPr>
                  <a:t> is given)</a:t>
                </a:r>
              </a:p>
            </p:txBody>
          </p:sp>
        </mc:Choice>
        <mc:Fallback xmlns="">
          <p:sp>
            <p:nvSpPr>
              <p:cNvPr id="6" name="TextBox 5"/>
              <p:cNvSpPr txBox="1">
                <a:spLocks noRot="1" noChangeAspect="1" noMove="1" noResize="1" noEditPoints="1" noAdjustHandles="1" noChangeArrowheads="1" noChangeShapeType="1" noTextEdit="1"/>
              </p:cNvSpPr>
              <p:nvPr/>
            </p:nvSpPr>
            <p:spPr>
              <a:xfrm>
                <a:off x="838200" y="4795137"/>
                <a:ext cx="5891012" cy="1200329"/>
              </a:xfrm>
              <a:prstGeom prst="rect">
                <a:avLst/>
              </a:prstGeom>
              <a:blipFill>
                <a:blip r:embed="rId4"/>
                <a:stretch>
                  <a:fillRect l="-932" t="-3046" b="-7107"/>
                </a:stretch>
              </a:blipFill>
            </p:spPr>
            <p:txBody>
              <a:bodyPr/>
              <a:lstStyle/>
              <a:p>
                <a:r>
                  <a:rPr lang="ru-RU">
                    <a:noFill/>
                  </a:rPr>
                  <a:t> </a:t>
                </a:r>
              </a:p>
            </p:txBody>
          </p:sp>
        </mc:Fallback>
      </mc:AlternateContent>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7080" y="626225"/>
            <a:ext cx="2754451" cy="1714191"/>
          </a:xfrm>
          <a:prstGeom prst="rect">
            <a:avLst/>
          </a:prstGeom>
        </p:spPr>
      </p:pic>
      <p:sp>
        <p:nvSpPr>
          <p:cNvPr id="12" name="Прямоугольник 11"/>
          <p:cNvSpPr/>
          <p:nvPr/>
        </p:nvSpPr>
        <p:spPr>
          <a:xfrm>
            <a:off x="683491" y="168308"/>
            <a:ext cx="10693227" cy="523220"/>
          </a:xfrm>
          <a:prstGeom prst="rect">
            <a:avLst/>
          </a:prstGeom>
        </p:spPr>
        <p:txBody>
          <a:bodyPr wrap="square">
            <a:spAutoFit/>
          </a:bodyPr>
          <a:lstStyle/>
          <a:p>
            <a:r>
              <a:rPr lang="en-US" sz="2800" dirty="0"/>
              <a:t>Horizontal wellbore (Hwang, 2017)</a:t>
            </a:r>
            <a:endParaRPr lang="ru-RU" sz="2800" dirty="0"/>
          </a:p>
        </p:txBody>
      </p:sp>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7860" y="692990"/>
            <a:ext cx="2482760" cy="2055849"/>
          </a:xfrm>
          <a:prstGeom prst="rect">
            <a:avLst/>
          </a:prstGeom>
        </p:spPr>
      </p:pic>
      <p:sp>
        <p:nvSpPr>
          <p:cNvPr id="2" name="Slide Number Placeholder 1">
            <a:extLst>
              <a:ext uri="{FF2B5EF4-FFF2-40B4-BE49-F238E27FC236}">
                <a16:creationId xmlns:a16="http://schemas.microsoft.com/office/drawing/2014/main" id="{7484A7AE-C392-4931-BE59-30BB7C18C997}"/>
              </a:ext>
            </a:extLst>
          </p:cNvPr>
          <p:cNvSpPr>
            <a:spLocks noGrp="1"/>
          </p:cNvSpPr>
          <p:nvPr>
            <p:ph type="sldNum" sz="quarter" idx="12"/>
          </p:nvPr>
        </p:nvSpPr>
        <p:spPr/>
        <p:txBody>
          <a:bodyPr/>
          <a:lstStyle/>
          <a:p>
            <a:fld id="{1ED7480B-4A56-40B8-9217-CAF065E5684C}" type="slidenum">
              <a:rPr lang="ru-RU" smtClean="0"/>
              <a:t>14</a:t>
            </a:fld>
            <a:endParaRPr lang="ru-RU"/>
          </a:p>
        </p:txBody>
      </p:sp>
    </p:spTree>
    <p:extLst>
      <p:ext uri="{BB962C8B-B14F-4D97-AF65-F5344CB8AC3E}">
        <p14:creationId xmlns:p14="http://schemas.microsoft.com/office/powerpoint/2010/main" val="332770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9584" y="1073195"/>
            <a:ext cx="6005588" cy="3386562"/>
          </a:xfrm>
          <a:prstGeom prst="rect">
            <a:avLst/>
          </a:prstGeom>
          <a:noFill/>
          <a:ln>
            <a:noFill/>
          </a:ln>
        </p:spPr>
      </p:pic>
      <p:sp>
        <p:nvSpPr>
          <p:cNvPr id="4" name="Прямоугольник 3"/>
          <p:cNvSpPr/>
          <p:nvPr/>
        </p:nvSpPr>
        <p:spPr>
          <a:xfrm>
            <a:off x="785454" y="4108379"/>
            <a:ext cx="4767722" cy="646331"/>
          </a:xfrm>
          <a:prstGeom prst="rect">
            <a:avLst/>
          </a:prstGeom>
        </p:spPr>
        <p:txBody>
          <a:bodyPr wrap="square">
            <a:spAutoFit/>
          </a:bodyPr>
          <a:lstStyle/>
          <a:p>
            <a:r>
              <a:rPr lang="ru-RU" dirty="0"/>
              <a:t>WH </a:t>
            </a:r>
            <a:r>
              <a:rPr lang="en-US" dirty="0"/>
              <a:t>calculations using I</a:t>
            </a:r>
            <a:r>
              <a:rPr lang="ru-RU" dirty="0"/>
              <a:t>-M </a:t>
            </a:r>
            <a:r>
              <a:rPr lang="en-US" dirty="0"/>
              <a:t>model (blue) and using I-C-R model (dashed pink).</a:t>
            </a:r>
            <a:endParaRPr lang="ru-RU" dirty="0"/>
          </a:p>
        </p:txBody>
      </p:sp>
      <mc:AlternateContent xmlns:mc="http://schemas.openxmlformats.org/markup-compatibility/2006" xmlns:a14="http://schemas.microsoft.com/office/drawing/2010/main">
        <mc:Choice Requires="a14">
          <p:sp>
            <p:nvSpPr>
              <p:cNvPr id="9" name="TextBox 8"/>
              <p:cNvSpPr txBox="1"/>
              <p:nvPr/>
            </p:nvSpPr>
            <p:spPr>
              <a:xfrm>
                <a:off x="755097" y="5287627"/>
                <a:ext cx="10550013" cy="369332"/>
              </a:xfrm>
              <a:prstGeom prst="rect">
                <a:avLst/>
              </a:prstGeom>
              <a:noFill/>
            </p:spPr>
            <p:txBody>
              <a:bodyPr wrap="square" rtlCol="0">
                <a:spAutoFit/>
              </a:bodyPr>
              <a:lstStyle/>
              <a:p>
                <a:r>
                  <a:rPr lang="en-US" dirty="0">
                    <a:solidFill>
                      <a:srgbClr val="FF0000"/>
                    </a:solidFill>
                  </a:rPr>
                  <a:t>When I-C-R model is used calculated volume of the fracture for parameters proposed by Hwang is 800 </a:t>
                </a:r>
                <a14:m>
                  <m:oMath xmlns:m="http://schemas.openxmlformats.org/officeDocument/2006/math">
                    <m:sSup>
                      <m:sSupPr>
                        <m:ctrlPr>
                          <a:rPr lang="ru-RU" i="1">
                            <a:solidFill>
                              <a:srgbClr val="FF0000"/>
                            </a:solidFill>
                            <a:latin typeface="Cambria Math" panose="02040503050406030204" pitchFamily="18" charset="0"/>
                          </a:rPr>
                        </m:ctrlPr>
                      </m:sSupPr>
                      <m:e>
                        <m:r>
                          <m:rPr>
                            <m:sty m:val="p"/>
                          </m:rPr>
                          <a:rPr lang="en-US" b="0" i="1">
                            <a:solidFill>
                              <a:srgbClr val="FF0000"/>
                            </a:solidFill>
                            <a:latin typeface="Cambria Math" panose="02040503050406030204" pitchFamily="18" charset="0"/>
                          </a:rPr>
                          <m:t>m</m:t>
                        </m:r>
                      </m:e>
                      <m:sup>
                        <m:r>
                          <a:rPr lang="ru-RU">
                            <a:solidFill>
                              <a:srgbClr val="FF0000"/>
                            </a:solidFill>
                            <a:latin typeface="Cambria Math" panose="02040503050406030204" pitchFamily="18" charset="0"/>
                          </a:rPr>
                          <m:t>3</m:t>
                        </m:r>
                      </m:sup>
                    </m:sSup>
                  </m:oMath>
                </a14:m>
                <a:r>
                  <a:rPr lang="en-US" dirty="0">
                    <a:solidFill>
                      <a:srgbClr val="FF0000"/>
                    </a:solidFill>
                  </a:rPr>
                  <a:t> (</a:t>
                </a:r>
                <a:r>
                  <a:rPr lang="ru-RU" dirty="0">
                    <a:solidFill>
                      <a:srgbClr val="FF0000"/>
                    </a:solidFill>
                  </a:rPr>
                  <a:t>?</a:t>
                </a:r>
                <a:r>
                  <a:rPr lang="en-US" dirty="0">
                    <a:solidFill>
                      <a:srgbClr val="FF0000"/>
                    </a:solidFill>
                  </a:rPr>
                  <a:t>)</a:t>
                </a:r>
                <a:r>
                  <a:rPr lang="ru-RU" dirty="0">
                    <a:solidFill>
                      <a:srgbClr val="FF0000"/>
                    </a:solidFill>
                  </a:rPr>
                  <a:t>. </a:t>
                </a:r>
              </a:p>
            </p:txBody>
          </p:sp>
        </mc:Choice>
        <mc:Fallback xmlns="">
          <p:sp>
            <p:nvSpPr>
              <p:cNvPr id="9" name="TextBox 8"/>
              <p:cNvSpPr txBox="1">
                <a:spLocks noRot="1" noChangeAspect="1" noMove="1" noResize="1" noEditPoints="1" noAdjustHandles="1" noChangeArrowheads="1" noChangeShapeType="1" noTextEdit="1"/>
              </p:cNvSpPr>
              <p:nvPr/>
            </p:nvSpPr>
            <p:spPr>
              <a:xfrm>
                <a:off x="755097" y="5287627"/>
                <a:ext cx="10550013" cy="369332"/>
              </a:xfrm>
              <a:prstGeom prst="rect">
                <a:avLst/>
              </a:prstGeom>
              <a:blipFill>
                <a:blip r:embed="rId3"/>
                <a:stretch>
                  <a:fillRect l="-520" t="-8197" b="-24590"/>
                </a:stretch>
              </a:blipFill>
            </p:spPr>
            <p:txBody>
              <a:bodyPr/>
              <a:lstStyle/>
              <a:p>
                <a:r>
                  <a:rPr lang="ru-RU">
                    <a:noFill/>
                  </a:rPr>
                  <a:t> </a:t>
                </a:r>
              </a:p>
            </p:txBody>
          </p:sp>
        </mc:Fallback>
      </mc:AlternateContent>
      <p:sp>
        <p:nvSpPr>
          <p:cNvPr id="8" name="Прямоугольник 7"/>
          <p:cNvSpPr/>
          <p:nvPr/>
        </p:nvSpPr>
        <p:spPr>
          <a:xfrm>
            <a:off x="683491" y="168308"/>
            <a:ext cx="10693227" cy="523220"/>
          </a:xfrm>
          <a:prstGeom prst="rect">
            <a:avLst/>
          </a:prstGeom>
        </p:spPr>
        <p:txBody>
          <a:bodyPr wrap="square">
            <a:spAutoFit/>
          </a:bodyPr>
          <a:lstStyle/>
          <a:p>
            <a:r>
              <a:rPr lang="en-US" sz="2800" dirty="0"/>
              <a:t>Horizontal wellbore (Hwang, 2017)</a:t>
            </a:r>
            <a:endParaRPr lang="ru-RU" sz="2800" dirty="0"/>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741" y="980011"/>
            <a:ext cx="5236435" cy="2595451"/>
          </a:xfrm>
          <a:prstGeom prst="rect">
            <a:avLst/>
          </a:prstGeom>
        </p:spPr>
      </p:pic>
      <mc:AlternateContent xmlns:mc="http://schemas.openxmlformats.org/markup-compatibility/2006" xmlns:a14="http://schemas.microsoft.com/office/drawing/2010/main">
        <mc:Choice Requires="a14">
          <p:sp>
            <p:nvSpPr>
              <p:cNvPr id="3" name="Прямоугольник 2"/>
              <p:cNvSpPr/>
              <p:nvPr/>
            </p:nvSpPr>
            <p:spPr>
              <a:xfrm>
                <a:off x="755096" y="5716031"/>
                <a:ext cx="10550013" cy="369332"/>
              </a:xfrm>
              <a:prstGeom prst="rect">
                <a:avLst/>
              </a:prstGeom>
            </p:spPr>
            <p:txBody>
              <a:bodyPr wrap="square">
                <a:spAutoFit/>
              </a:bodyPr>
              <a:lstStyle/>
              <a:p>
                <a:r>
                  <a:rPr lang="en-US" dirty="0">
                    <a:solidFill>
                      <a:srgbClr val="FF0000"/>
                    </a:solidFill>
                  </a:rPr>
                  <a:t>Water hammer signature is the same after 3 order reduction  capacitance coefficient C, i.e. V=0.8 </a:t>
                </a:r>
                <a14:m>
                  <m:oMath xmlns:m="http://schemas.openxmlformats.org/officeDocument/2006/math">
                    <m:sSup>
                      <m:sSupPr>
                        <m:ctrlPr>
                          <a:rPr lang="ru-RU" i="1">
                            <a:solidFill>
                              <a:srgbClr val="FF0000"/>
                            </a:solidFill>
                            <a:latin typeface="Cambria Math" panose="02040503050406030204" pitchFamily="18" charset="0"/>
                          </a:rPr>
                        </m:ctrlPr>
                      </m:sSupPr>
                      <m:e>
                        <m:r>
                          <m:rPr>
                            <m:sty m:val="p"/>
                          </m:rPr>
                          <a:rPr lang="en-US" i="1">
                            <a:solidFill>
                              <a:srgbClr val="FF0000"/>
                            </a:solidFill>
                            <a:latin typeface="Cambria Math" panose="02040503050406030204" pitchFamily="18" charset="0"/>
                          </a:rPr>
                          <m:t>m</m:t>
                        </m:r>
                      </m:e>
                      <m:sup>
                        <m:r>
                          <a:rPr lang="ru-RU">
                            <a:solidFill>
                              <a:srgbClr val="FF0000"/>
                            </a:solidFill>
                            <a:latin typeface="Cambria Math" panose="02040503050406030204" pitchFamily="18" charset="0"/>
                          </a:rPr>
                          <m:t>3</m:t>
                        </m:r>
                      </m:sup>
                    </m:sSup>
                  </m:oMath>
                </a14:m>
                <a:r>
                  <a:rPr lang="en-US" dirty="0">
                    <a:solidFill>
                      <a:srgbClr val="FF0000"/>
                    </a:solidFill>
                  </a:rPr>
                  <a:t> (</a:t>
                </a:r>
                <a:r>
                  <a:rPr lang="ru-RU" dirty="0">
                    <a:solidFill>
                      <a:srgbClr val="FF0000"/>
                    </a:solidFill>
                  </a:rPr>
                  <a:t>?!</a:t>
                </a:r>
                <a:r>
                  <a:rPr lang="en-US" dirty="0">
                    <a:solidFill>
                      <a:srgbClr val="FF0000"/>
                    </a:solidFill>
                  </a:rPr>
                  <a:t>)</a:t>
                </a:r>
                <a:endParaRPr lang="ru-RU" dirty="0">
                  <a:solidFill>
                    <a:srgbClr val="FF0000"/>
                  </a:solidFill>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755096" y="5716031"/>
                <a:ext cx="10550013" cy="369332"/>
              </a:xfrm>
              <a:prstGeom prst="rect">
                <a:avLst/>
              </a:prstGeom>
              <a:blipFill>
                <a:blip r:embed="rId5"/>
                <a:stretch>
                  <a:fillRect l="-520" t="-10000" b="-26667"/>
                </a:stretch>
              </a:blipFill>
            </p:spPr>
            <p:txBody>
              <a:bodyPr/>
              <a:lstStyle/>
              <a:p>
                <a:r>
                  <a:rPr lang="ru-RU">
                    <a:noFill/>
                  </a:rPr>
                  <a:t> </a:t>
                </a:r>
              </a:p>
            </p:txBody>
          </p:sp>
        </mc:Fallback>
      </mc:AlternateContent>
      <p:sp>
        <p:nvSpPr>
          <p:cNvPr id="2" name="Slide Number Placeholder 1">
            <a:extLst>
              <a:ext uri="{FF2B5EF4-FFF2-40B4-BE49-F238E27FC236}">
                <a16:creationId xmlns:a16="http://schemas.microsoft.com/office/drawing/2014/main" id="{4CFA19C0-0A54-44DB-A40D-34AF5EA42A37}"/>
              </a:ext>
            </a:extLst>
          </p:cNvPr>
          <p:cNvSpPr>
            <a:spLocks noGrp="1"/>
          </p:cNvSpPr>
          <p:nvPr>
            <p:ph type="sldNum" sz="quarter" idx="12"/>
          </p:nvPr>
        </p:nvSpPr>
        <p:spPr/>
        <p:txBody>
          <a:bodyPr/>
          <a:lstStyle/>
          <a:p>
            <a:fld id="{1ED7480B-4A56-40B8-9217-CAF065E5684C}" type="slidenum">
              <a:rPr lang="ru-RU" smtClean="0"/>
              <a:t>15</a:t>
            </a:fld>
            <a:endParaRPr lang="ru-RU"/>
          </a:p>
        </p:txBody>
      </p:sp>
    </p:spTree>
    <p:extLst>
      <p:ext uri="{BB962C8B-B14F-4D97-AF65-F5344CB8AC3E}">
        <p14:creationId xmlns:p14="http://schemas.microsoft.com/office/powerpoint/2010/main" val="551314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032" y="4878203"/>
            <a:ext cx="4623430" cy="1200329"/>
          </a:xfrm>
          <a:prstGeom prst="rect">
            <a:avLst/>
          </a:prstGeom>
          <a:noFill/>
        </p:spPr>
        <p:txBody>
          <a:bodyPr wrap="square" rtlCol="0">
            <a:spAutoFit/>
          </a:bodyPr>
          <a:lstStyle/>
          <a:p>
            <a:r>
              <a:rPr lang="en-US" dirty="0"/>
              <a:t>Pressure after shut-in, wellbore filled with linear gel. Dashed line ─ experimental data, </a:t>
            </a:r>
            <a:r>
              <a:rPr lang="en-US" dirty="0">
                <a:solidFill>
                  <a:srgbClr val="FF0000"/>
                </a:solidFill>
              </a:rPr>
              <a:t>red line ─ two-viscosity model</a:t>
            </a:r>
            <a:r>
              <a:rPr lang="en-US" dirty="0"/>
              <a:t>,</a:t>
            </a:r>
            <a:r>
              <a:rPr lang="en-US" dirty="0">
                <a:solidFill>
                  <a:schemeClr val="accent5"/>
                </a:solidFill>
              </a:rPr>
              <a:t> blue line ─ power-law fluid correlations</a:t>
            </a:r>
            <a:endParaRPr lang="ru-RU" dirty="0">
              <a:solidFill>
                <a:schemeClr val="accent5"/>
              </a:solidFill>
            </a:endParaRPr>
          </a:p>
        </p:txBody>
      </p:sp>
      <p:sp>
        <p:nvSpPr>
          <p:cNvPr id="12" name="Прямоугольник 11"/>
          <p:cNvSpPr/>
          <p:nvPr/>
        </p:nvSpPr>
        <p:spPr>
          <a:xfrm>
            <a:off x="683491" y="168308"/>
            <a:ext cx="10693227" cy="523220"/>
          </a:xfrm>
          <a:prstGeom prst="rect">
            <a:avLst/>
          </a:prstGeom>
        </p:spPr>
        <p:txBody>
          <a:bodyPr wrap="square">
            <a:spAutoFit/>
          </a:bodyPr>
          <a:lstStyle/>
          <a:p>
            <a:r>
              <a:rPr lang="en-US" sz="2800" dirty="0"/>
              <a:t>Influence of Non-Newtonian properties</a:t>
            </a:r>
            <a:endParaRPr lang="ru-RU" sz="2800" dirty="0"/>
          </a:p>
        </p:txBody>
      </p:sp>
      <p:pic>
        <p:nvPicPr>
          <p:cNvPr id="13" name="Picture 9"/>
          <p:cNvPicPr/>
          <p:nvPr/>
        </p:nvPicPr>
        <p:blipFill>
          <a:blip r:embed="rId2">
            <a:extLst>
              <a:ext uri="{28A0092B-C50C-407E-A947-70E740481C1C}">
                <a14:useLocalDpi xmlns:a14="http://schemas.microsoft.com/office/drawing/2010/main" val="0"/>
              </a:ext>
            </a:extLst>
          </a:blip>
          <a:stretch>
            <a:fillRect/>
          </a:stretch>
        </p:blipFill>
        <p:spPr>
          <a:xfrm>
            <a:off x="683491" y="1075763"/>
            <a:ext cx="4552315" cy="3418205"/>
          </a:xfrm>
          <a:prstGeom prst="rect">
            <a:avLst/>
          </a:prstGeom>
        </p:spPr>
      </p:pic>
      <p:sp>
        <p:nvSpPr>
          <p:cNvPr id="15" name="TextBox 14"/>
          <p:cNvSpPr txBox="1"/>
          <p:nvPr/>
        </p:nvSpPr>
        <p:spPr>
          <a:xfrm>
            <a:off x="5691158" y="1075763"/>
            <a:ext cx="5779020" cy="5355312"/>
          </a:xfrm>
          <a:prstGeom prst="rect">
            <a:avLst/>
          </a:prstGeom>
          <a:noFill/>
        </p:spPr>
        <p:txBody>
          <a:bodyPr wrap="square" rtlCol="0">
            <a:spAutoFit/>
          </a:bodyPr>
          <a:lstStyle/>
          <a:p>
            <a:pPr algn="just"/>
            <a:r>
              <a:rPr lang="en-US" dirty="0"/>
              <a:t>We also consider wellbore filled with non-Newtonian fluid (linear gel). </a:t>
            </a:r>
          </a:p>
          <a:p>
            <a:pPr algn="just"/>
            <a:endParaRPr lang="en-US" dirty="0"/>
          </a:p>
          <a:p>
            <a:pPr algn="just"/>
            <a:endParaRPr lang="en-US" dirty="0"/>
          </a:p>
          <a:p>
            <a:r>
              <a:rPr lang="en-US" dirty="0"/>
              <a:t>Friction losses can be estimated using</a:t>
            </a:r>
            <a:r>
              <a:rPr lang="ru-RU" dirty="0"/>
              <a:t>:</a:t>
            </a:r>
            <a:endParaRPr lang="en-US" dirty="0"/>
          </a:p>
          <a:p>
            <a:endParaRPr lang="ru-RU" dirty="0"/>
          </a:p>
          <a:p>
            <a:pPr marL="285750" indent="-285750">
              <a:buFont typeface="Arial" panose="020B0604020202020204" pitchFamily="34" charset="0"/>
              <a:buChar char="•"/>
            </a:pPr>
            <a:r>
              <a:rPr lang="en-US" dirty="0">
                <a:solidFill>
                  <a:srgbClr val="FF0000"/>
                </a:solidFill>
              </a:rPr>
              <a:t>Power-law fluid correlations for friction</a:t>
            </a:r>
            <a:endParaRPr lang="ru-RU" dirty="0">
              <a:solidFill>
                <a:srgbClr val="FF0000"/>
              </a:solidFill>
            </a:endParaRPr>
          </a:p>
          <a:p>
            <a:pPr marL="285750" indent="-285750">
              <a:buFont typeface="Arial" panose="020B0604020202020204" pitchFamily="34" charset="0"/>
              <a:buChar char="•"/>
            </a:pPr>
            <a:r>
              <a:rPr lang="en-US" dirty="0">
                <a:solidFill>
                  <a:schemeClr val="accent5"/>
                </a:solidFill>
              </a:rPr>
              <a:t>Two-viscosity model</a:t>
            </a:r>
          </a:p>
          <a:p>
            <a:endParaRPr lang="en-US" dirty="0">
              <a:solidFill>
                <a:schemeClr val="accent5"/>
              </a:solidFill>
            </a:endParaRPr>
          </a:p>
          <a:p>
            <a:pPr marL="285750" indent="-285750">
              <a:buFont typeface="Arial" panose="020B0604020202020204" pitchFamily="34" charset="0"/>
              <a:buChar char="•"/>
            </a:pPr>
            <a:endParaRPr lang="en-US" dirty="0">
              <a:solidFill>
                <a:schemeClr val="accent5"/>
              </a:solidFill>
            </a:endParaRPr>
          </a:p>
          <a:p>
            <a:r>
              <a:rPr lang="en-US" dirty="0"/>
              <a:t>Both methods are in error to predict initial pressure surge.</a:t>
            </a:r>
            <a:r>
              <a:rPr lang="ru-RU" dirty="0"/>
              <a:t> </a:t>
            </a:r>
            <a:r>
              <a:rPr lang="en-US" dirty="0"/>
              <a:t>This is due to the fact that such methods apply only for quasi-steady cases. </a:t>
            </a:r>
          </a:p>
          <a:p>
            <a:endParaRPr lang="en-US" dirty="0"/>
          </a:p>
          <a:p>
            <a:r>
              <a:rPr lang="en-US" dirty="0"/>
              <a:t>Pulsations in non-Newtonian fluid have been studied recently in papers Duarte, 2008 and</a:t>
            </a:r>
            <a:r>
              <a:rPr lang="ru-RU" dirty="0"/>
              <a:t> </a:t>
            </a:r>
            <a:r>
              <a:rPr lang="en-US" dirty="0"/>
              <a:t>Hullender, 2018, but for the Water Hammer problem further investigations are needed.</a:t>
            </a:r>
          </a:p>
          <a:p>
            <a:endParaRPr lang="en-US" dirty="0"/>
          </a:p>
        </p:txBody>
      </p:sp>
      <p:sp>
        <p:nvSpPr>
          <p:cNvPr id="2" name="Slide Number Placeholder 1">
            <a:extLst>
              <a:ext uri="{FF2B5EF4-FFF2-40B4-BE49-F238E27FC236}">
                <a16:creationId xmlns:a16="http://schemas.microsoft.com/office/drawing/2014/main" id="{8F3106CA-02CC-4FE8-B01E-45F0FDC8732B}"/>
              </a:ext>
            </a:extLst>
          </p:cNvPr>
          <p:cNvSpPr>
            <a:spLocks noGrp="1"/>
          </p:cNvSpPr>
          <p:nvPr>
            <p:ph type="sldNum" sz="quarter" idx="12"/>
          </p:nvPr>
        </p:nvSpPr>
        <p:spPr/>
        <p:txBody>
          <a:bodyPr/>
          <a:lstStyle/>
          <a:p>
            <a:fld id="{1ED7480B-4A56-40B8-9217-CAF065E5684C}" type="slidenum">
              <a:rPr lang="ru-RU" smtClean="0"/>
              <a:t>16</a:t>
            </a:fld>
            <a:endParaRPr lang="ru-RU"/>
          </a:p>
        </p:txBody>
      </p:sp>
    </p:spTree>
    <p:extLst>
      <p:ext uri="{BB962C8B-B14F-4D97-AF65-F5344CB8AC3E}">
        <p14:creationId xmlns:p14="http://schemas.microsoft.com/office/powerpoint/2010/main" val="86834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838199" y="1831153"/>
                <a:ext cx="105156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R-M model for non-steady flow of the weakly compressible fluid in wellbore-fracture geometry considered as the Helmholtz resonator was proposed and was compared to existing models of WH. It is demonstrated that only one of fracture dimensions (the total volume) can be found from the R-M, other dimensions must be calculated from fracture development models;</a:t>
                </a:r>
              </a:p>
              <a:p>
                <a:endParaRPr lang="ru-RU" sz="2000" dirty="0"/>
              </a:p>
              <a:p>
                <a:pPr marL="285750" indent="-285750" algn="just">
                  <a:buFont typeface="Arial" panose="020B0604020202020204" pitchFamily="34" charset="0"/>
                  <a:buChar char="•"/>
                </a:pPr>
                <a:r>
                  <a:rPr lang="en-US" sz="2000" dirty="0"/>
                  <a:t>Comparisons between the experiments and numerical simulations are performed and it was shown that the equilibrium model (I-M) with one parameter </a:t>
                </a:r>
                <a14:m>
                  <m:oMath xmlns:m="http://schemas.openxmlformats.org/officeDocument/2006/math">
                    <m:sSub>
                      <m:sSubPr>
                        <m:ctrlPr>
                          <a:rPr lang="ru-RU"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𝑝</m:t>
                        </m:r>
                      </m:e>
                      <m:sub>
                        <m:r>
                          <a:rPr lang="en-US" sz="2000" i="1">
                            <a:latin typeface="Cambria Math" panose="02040503050406030204" pitchFamily="18" charset="0"/>
                          </a:rPr>
                          <m:t>𝐼𝑆𝐼𝑃</m:t>
                        </m:r>
                      </m:sub>
                    </m:sSub>
                    <m:r>
                      <a:rPr lang="en-US" sz="2000" b="0" i="1" smtClean="0">
                        <a:latin typeface="Cambria Math" panose="02040503050406030204" pitchFamily="18" charset="0"/>
                      </a:rPr>
                      <m:t>)</m:t>
                    </m:r>
                  </m:oMath>
                </a14:m>
                <a:r>
                  <a:rPr lang="en-US" sz="2000" dirty="0"/>
                  <a:t> known from the surface pressure recorder is enough to calculate WH events in all considered cases;</a:t>
                </a:r>
              </a:p>
              <a:p>
                <a:pPr algn="just"/>
                <a:endParaRPr lang="en-US" sz="2000" dirty="0"/>
              </a:p>
              <a:p>
                <a:pPr marL="285750" indent="-285750" algn="just">
                  <a:buFont typeface="Arial" panose="020B0604020202020204" pitchFamily="34" charset="0"/>
                  <a:buChar char="•"/>
                </a:pPr>
                <a:r>
                  <a:rPr lang="en-US" sz="2000" dirty="0"/>
                  <a:t>Influence of non-Newtonian properties on non-steady fluid flows after sudden shut-in should be studied in the future, because existing methods</a:t>
                </a:r>
                <a:r>
                  <a:rPr lang="ru-RU" sz="2000" dirty="0"/>
                  <a:t> </a:t>
                </a:r>
                <a:r>
                  <a:rPr lang="en-US" sz="2000" dirty="0"/>
                  <a:t>apply only for quasi-steady flows.</a:t>
                </a:r>
              </a:p>
            </p:txBody>
          </p:sp>
        </mc:Choice>
        <mc:Fallback xmlns="">
          <p:sp>
            <p:nvSpPr>
              <p:cNvPr id="4" name="TextBox 3"/>
              <p:cNvSpPr txBox="1">
                <a:spLocks noRot="1" noChangeAspect="1" noMove="1" noResize="1" noEditPoints="1" noAdjustHandles="1" noChangeArrowheads="1" noChangeShapeType="1" noTextEdit="1"/>
              </p:cNvSpPr>
              <p:nvPr/>
            </p:nvSpPr>
            <p:spPr>
              <a:xfrm>
                <a:off x="838199" y="1831153"/>
                <a:ext cx="10515600" cy="3477875"/>
              </a:xfrm>
              <a:prstGeom prst="rect">
                <a:avLst/>
              </a:prstGeom>
              <a:blipFill>
                <a:blip r:embed="rId2"/>
                <a:stretch>
                  <a:fillRect l="-464" t="-876" r="-638" b="-2102"/>
                </a:stretch>
              </a:blipFill>
            </p:spPr>
            <p:txBody>
              <a:bodyPr/>
              <a:lstStyle/>
              <a:p>
                <a:r>
                  <a:rPr lang="ru-RU">
                    <a:noFill/>
                  </a:rPr>
                  <a:t> </a:t>
                </a:r>
              </a:p>
            </p:txBody>
          </p:sp>
        </mc:Fallback>
      </mc:AlternateContent>
      <p:sp>
        <p:nvSpPr>
          <p:cNvPr id="5" name="Прямоугольник 4"/>
          <p:cNvSpPr/>
          <p:nvPr/>
        </p:nvSpPr>
        <p:spPr>
          <a:xfrm>
            <a:off x="749386" y="401064"/>
            <a:ext cx="10693227" cy="523220"/>
          </a:xfrm>
          <a:prstGeom prst="rect">
            <a:avLst/>
          </a:prstGeom>
        </p:spPr>
        <p:txBody>
          <a:bodyPr wrap="square">
            <a:spAutoFit/>
          </a:bodyPr>
          <a:lstStyle/>
          <a:p>
            <a:r>
              <a:rPr lang="en-US" sz="2800" dirty="0"/>
              <a:t>Conclusions</a:t>
            </a:r>
          </a:p>
        </p:txBody>
      </p:sp>
      <p:sp>
        <p:nvSpPr>
          <p:cNvPr id="2" name="Slide Number Placeholder 1">
            <a:extLst>
              <a:ext uri="{FF2B5EF4-FFF2-40B4-BE49-F238E27FC236}">
                <a16:creationId xmlns:a16="http://schemas.microsoft.com/office/drawing/2014/main" id="{F3B67F25-1A6A-444B-9D97-77712BE06C28}"/>
              </a:ext>
            </a:extLst>
          </p:cNvPr>
          <p:cNvSpPr>
            <a:spLocks noGrp="1"/>
          </p:cNvSpPr>
          <p:nvPr>
            <p:ph type="sldNum" sz="quarter" idx="12"/>
          </p:nvPr>
        </p:nvSpPr>
        <p:spPr/>
        <p:txBody>
          <a:bodyPr/>
          <a:lstStyle/>
          <a:p>
            <a:fld id="{1ED7480B-4A56-40B8-9217-CAF065E5684C}" type="slidenum">
              <a:rPr lang="ru-RU" smtClean="0"/>
              <a:t>17</a:t>
            </a:fld>
            <a:endParaRPr lang="ru-RU"/>
          </a:p>
        </p:txBody>
      </p:sp>
    </p:spTree>
    <p:extLst>
      <p:ext uri="{BB962C8B-B14F-4D97-AF65-F5344CB8AC3E}">
        <p14:creationId xmlns:p14="http://schemas.microsoft.com/office/powerpoint/2010/main" val="48697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9221" y="3441680"/>
            <a:ext cx="10405241" cy="3416320"/>
          </a:xfrm>
          <a:prstGeom prst="rect">
            <a:avLst/>
          </a:prstGeom>
          <a:noFill/>
        </p:spPr>
        <p:txBody>
          <a:bodyPr wrap="square" rtlCol="0">
            <a:spAutoFit/>
          </a:bodyPr>
          <a:lstStyle/>
          <a:p>
            <a:r>
              <a:rPr lang="en-US" b="1" dirty="0"/>
              <a:t>     Outline</a:t>
            </a:r>
          </a:p>
          <a:p>
            <a:endParaRPr lang="en-US" dirty="0"/>
          </a:p>
          <a:p>
            <a:pPr marL="285750" indent="-285750">
              <a:buFont typeface="Arial" panose="020B0604020202020204" pitchFamily="34" charset="0"/>
              <a:buChar char="•"/>
            </a:pPr>
            <a:r>
              <a:rPr lang="en-US" dirty="0"/>
              <a:t>Introduction</a:t>
            </a:r>
          </a:p>
          <a:p>
            <a:pPr marL="285750" indent="-285750">
              <a:buFont typeface="Arial" panose="020B0604020202020204" pitchFamily="34" charset="0"/>
              <a:buChar char="•"/>
            </a:pPr>
            <a:r>
              <a:rPr lang="en-US" dirty="0"/>
              <a:t>Acoustical methods of wellbore – fracture diagnostic</a:t>
            </a:r>
          </a:p>
          <a:p>
            <a:pPr marL="285750" indent="-285750">
              <a:buFont typeface="Arial" panose="020B0604020202020204" pitchFamily="34" charset="0"/>
              <a:buChar char="•"/>
            </a:pPr>
            <a:r>
              <a:rPr lang="en-US" dirty="0"/>
              <a:t>Mathematical models of wave motion in wellbores</a:t>
            </a:r>
          </a:p>
          <a:p>
            <a:pPr marL="285750" indent="-285750">
              <a:buFont typeface="Arial" panose="020B0604020202020204" pitchFamily="34" charset="0"/>
              <a:buChar char="•"/>
            </a:pPr>
            <a:r>
              <a:rPr lang="en-US" dirty="0"/>
              <a:t>Verification of the models:</a:t>
            </a:r>
          </a:p>
          <a:p>
            <a:r>
              <a:rPr lang="en-US" dirty="0"/>
              <a:t>      Hydraulic Impedance Testing </a:t>
            </a:r>
          </a:p>
          <a:p>
            <a:r>
              <a:rPr lang="en-US" dirty="0"/>
              <a:t>      Water hammer in experimental vertical wellbores </a:t>
            </a:r>
          </a:p>
          <a:p>
            <a:r>
              <a:rPr lang="en-US" dirty="0"/>
              <a:t>      Water hammer signature in horizontal wellbores</a:t>
            </a:r>
          </a:p>
          <a:p>
            <a:pPr marL="285750" indent="-285750">
              <a:buFont typeface="Arial" panose="020B0604020202020204" pitchFamily="34" charset="0"/>
              <a:buChar char="•"/>
            </a:pPr>
            <a:r>
              <a:rPr lang="en-US" dirty="0"/>
              <a:t>Conclusions  </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endParaRPr lang="ru-RU" dirty="0"/>
          </a:p>
        </p:txBody>
      </p:sp>
      <p:sp>
        <p:nvSpPr>
          <p:cNvPr id="5" name="TextBox 4"/>
          <p:cNvSpPr txBox="1"/>
          <p:nvPr/>
        </p:nvSpPr>
        <p:spPr>
          <a:xfrm>
            <a:off x="859221" y="1006764"/>
            <a:ext cx="10298545" cy="2308324"/>
          </a:xfrm>
          <a:prstGeom prst="rect">
            <a:avLst/>
          </a:prstGeom>
          <a:noFill/>
        </p:spPr>
        <p:txBody>
          <a:bodyPr wrap="square" rtlCol="0">
            <a:spAutoFit/>
          </a:bodyPr>
          <a:lstStyle/>
          <a:p>
            <a:pPr marL="285750" indent="-285750">
              <a:buFont typeface="Arial" panose="020B0604020202020204" pitchFamily="34" charset="0"/>
              <a:buChar char="•"/>
            </a:pPr>
            <a:r>
              <a:rPr lang="en-US" dirty="0"/>
              <a:t>Water hammer analysis is a variant of the remote testing of the hydraulic fracturing treatment. It includes the acoustic signal restoring by the model containing a number of free parameters and calculating the fracture characteristic by the found parameters.</a:t>
            </a:r>
          </a:p>
          <a:p>
            <a:pPr marL="285750" indent="-285750">
              <a:buFont typeface="Arial" panose="020B0604020202020204" pitchFamily="34" charset="0"/>
              <a:buChar char="•"/>
            </a:pPr>
            <a:r>
              <a:rPr lang="en-US" dirty="0"/>
              <a:t>The problem under consideration is to find the optimal set of governing parameters and to connect them with a fracture geometry.</a:t>
            </a:r>
          </a:p>
          <a:p>
            <a:pPr marL="285750" indent="-285750">
              <a:buFont typeface="Arial" panose="020B0604020202020204" pitchFamily="34" charset="0"/>
              <a:buChar char="•"/>
            </a:pPr>
            <a:r>
              <a:rPr lang="en-US" dirty="0"/>
              <a:t>In contrast to the existing WH models, we are going to show that for some cases described in the open literature  the water hammer signature can be restored from the data registered during the treatment. It  may  change the approach to the problem.</a:t>
            </a:r>
            <a:endParaRPr lang="ru-RU" dirty="0"/>
          </a:p>
        </p:txBody>
      </p:sp>
      <p:sp>
        <p:nvSpPr>
          <p:cNvPr id="2" name="Slide Number Placeholder 1">
            <a:extLst>
              <a:ext uri="{FF2B5EF4-FFF2-40B4-BE49-F238E27FC236}">
                <a16:creationId xmlns:a16="http://schemas.microsoft.com/office/drawing/2014/main" id="{7F767125-172C-4B55-BC52-570B1DE4516F}"/>
              </a:ext>
            </a:extLst>
          </p:cNvPr>
          <p:cNvSpPr>
            <a:spLocks noGrp="1"/>
          </p:cNvSpPr>
          <p:nvPr>
            <p:ph type="sldNum" sz="quarter" idx="12"/>
          </p:nvPr>
        </p:nvSpPr>
        <p:spPr/>
        <p:txBody>
          <a:bodyPr/>
          <a:lstStyle/>
          <a:p>
            <a:fld id="{1ED7480B-4A56-40B8-9217-CAF065E5684C}" type="slidenum">
              <a:rPr lang="ru-RU" smtClean="0"/>
              <a:t>2</a:t>
            </a:fld>
            <a:endParaRPr lang="ru-RU"/>
          </a:p>
        </p:txBody>
      </p:sp>
    </p:spTree>
    <p:extLst>
      <p:ext uri="{BB962C8B-B14F-4D97-AF65-F5344CB8AC3E}">
        <p14:creationId xmlns:p14="http://schemas.microsoft.com/office/powerpoint/2010/main" val="328457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39" y="580414"/>
            <a:ext cx="11055933" cy="461665"/>
          </a:xfrm>
          <a:prstGeom prst="rect">
            <a:avLst/>
          </a:prstGeom>
          <a:noFill/>
        </p:spPr>
        <p:txBody>
          <a:bodyPr wrap="square" rtlCol="0">
            <a:spAutoFit/>
          </a:bodyPr>
          <a:lstStyle/>
          <a:p>
            <a:r>
              <a:rPr lang="en-US" sz="2400" b="1" dirty="0"/>
              <a:t>Introduction</a:t>
            </a:r>
            <a:endParaRPr lang="ru-RU" sz="2400" b="1" dirty="0"/>
          </a:p>
        </p:txBody>
      </p:sp>
      <p:sp>
        <p:nvSpPr>
          <p:cNvPr id="3" name="TextBox 2"/>
          <p:cNvSpPr txBox="1"/>
          <p:nvPr/>
        </p:nvSpPr>
        <p:spPr>
          <a:xfrm>
            <a:off x="748139" y="1042438"/>
            <a:ext cx="10889673" cy="923330"/>
          </a:xfrm>
          <a:prstGeom prst="rect">
            <a:avLst/>
          </a:prstGeom>
          <a:noFill/>
        </p:spPr>
        <p:txBody>
          <a:bodyPr wrap="square" rtlCol="0">
            <a:spAutoFit/>
          </a:bodyPr>
          <a:lstStyle/>
          <a:p>
            <a:pPr algn="just"/>
            <a:r>
              <a:rPr lang="en-US" dirty="0"/>
              <a:t>It is necessary to have information about fracture during the Hydraulic Fracturing procedure. One of the methods to estimate fracture parameters is the analysis of a series of pressure pulses observed after sudden pump shutdown known as water hammer (</a:t>
            </a:r>
            <a:r>
              <a:rPr lang="en-US" b="1" dirty="0"/>
              <a:t>WH</a:t>
            </a:r>
            <a:r>
              <a:rPr lang="en-US" dirty="0"/>
              <a:t>).</a:t>
            </a:r>
            <a:endParaRPr lang="ru-RU" dirty="0"/>
          </a:p>
        </p:txBody>
      </p:sp>
      <p:sp>
        <p:nvSpPr>
          <p:cNvPr id="4" name="TextBox 3"/>
          <p:cNvSpPr txBox="1"/>
          <p:nvPr/>
        </p:nvSpPr>
        <p:spPr>
          <a:xfrm>
            <a:off x="748139" y="2079992"/>
            <a:ext cx="10889673" cy="1200329"/>
          </a:xfrm>
          <a:prstGeom prst="rect">
            <a:avLst/>
          </a:prstGeom>
          <a:noFill/>
        </p:spPr>
        <p:txBody>
          <a:bodyPr wrap="square" rtlCol="0">
            <a:spAutoFit/>
          </a:bodyPr>
          <a:lstStyle/>
          <a:p>
            <a:pPr algn="just"/>
            <a:r>
              <a:rPr lang="en-US" dirty="0"/>
              <a:t>The water hammer phenomenon was first described by </a:t>
            </a:r>
            <a:r>
              <a:rPr lang="en-US" dirty="0" err="1"/>
              <a:t>Joukowsky</a:t>
            </a:r>
            <a:r>
              <a:rPr lang="en-US" dirty="0"/>
              <a:t> (1900), but the effect of fractures on the</a:t>
            </a:r>
            <a:r>
              <a:rPr lang="ru-RU" dirty="0"/>
              <a:t> </a:t>
            </a:r>
            <a:r>
              <a:rPr lang="en-US" dirty="0"/>
              <a:t>pressure signal was studied much later by </a:t>
            </a:r>
            <a:r>
              <a:rPr lang="en-US" dirty="0" err="1"/>
              <a:t>Khalevin</a:t>
            </a:r>
            <a:r>
              <a:rPr lang="en-US" dirty="0"/>
              <a:t> (1960), Morris (1964) and others. In the year 1985 </a:t>
            </a:r>
            <a:r>
              <a:rPr lang="en-US" dirty="0" err="1"/>
              <a:t>Holzhausen</a:t>
            </a:r>
            <a:r>
              <a:rPr lang="en-US" dirty="0"/>
              <a:t> and Gooch proposed the method of Hydraulic Impedance Testing (</a:t>
            </a:r>
            <a:r>
              <a:rPr lang="en-US" b="1" dirty="0"/>
              <a:t>HIT</a:t>
            </a:r>
            <a:r>
              <a:rPr lang="en-US" dirty="0"/>
              <a:t>), which consisted of sending single pressure pulse and analyzing the reflected pressure oscillations.</a:t>
            </a:r>
            <a:endParaRPr lang="ru-RU" dirty="0"/>
          </a:p>
        </p:txBody>
      </p:sp>
      <p:sp>
        <p:nvSpPr>
          <p:cNvPr id="5" name="TextBox 4"/>
          <p:cNvSpPr txBox="1"/>
          <p:nvPr/>
        </p:nvSpPr>
        <p:spPr>
          <a:xfrm>
            <a:off x="748139" y="3395287"/>
            <a:ext cx="10889673" cy="1200329"/>
          </a:xfrm>
          <a:prstGeom prst="rect">
            <a:avLst/>
          </a:prstGeom>
          <a:noFill/>
        </p:spPr>
        <p:txBody>
          <a:bodyPr wrap="square" rtlCol="0">
            <a:spAutoFit/>
          </a:bodyPr>
          <a:lstStyle/>
          <a:p>
            <a:pPr algn="just"/>
            <a:r>
              <a:rPr lang="en-US" dirty="0"/>
              <a:t>Also </a:t>
            </a:r>
            <a:r>
              <a:rPr lang="en-US" dirty="0" err="1"/>
              <a:t>Holzhausen</a:t>
            </a:r>
            <a:r>
              <a:rPr lang="en-US" dirty="0"/>
              <a:t> and Gooch (1985) proposed a model for </a:t>
            </a:r>
            <a:r>
              <a:rPr lang="en-US" b="1" dirty="0"/>
              <a:t>WH</a:t>
            </a:r>
            <a:r>
              <a:rPr lang="en-US" dirty="0"/>
              <a:t> treating the wellbore with fracture as a large circuit. </a:t>
            </a:r>
            <a:r>
              <a:rPr lang="en-US" dirty="0" err="1"/>
              <a:t>Shlyapoberdsky</a:t>
            </a:r>
            <a:r>
              <a:rPr lang="en-US" dirty="0"/>
              <a:t> et al. (1988) proposed method to obtain fracture dimensions from free parameters of model. Lastly, such model have been applied recently for calculation of water hammer signature in </a:t>
            </a:r>
            <a:r>
              <a:rPr lang="en-US" dirty="0" err="1"/>
              <a:t>Patzek</a:t>
            </a:r>
            <a:r>
              <a:rPr lang="en-US" dirty="0"/>
              <a:t> et al. (1999), Carey et al. (2014) and Hwang et al. (2017). </a:t>
            </a:r>
            <a:endParaRPr lang="ru-RU" dirty="0"/>
          </a:p>
        </p:txBody>
      </p:sp>
      <p:sp>
        <p:nvSpPr>
          <p:cNvPr id="6" name="TextBox 5"/>
          <p:cNvSpPr txBox="1"/>
          <p:nvPr/>
        </p:nvSpPr>
        <p:spPr>
          <a:xfrm>
            <a:off x="748139" y="6142343"/>
            <a:ext cx="10889673" cy="646331"/>
          </a:xfrm>
          <a:prstGeom prst="rect">
            <a:avLst/>
          </a:prstGeom>
          <a:noFill/>
        </p:spPr>
        <p:txBody>
          <a:bodyPr wrap="square" rtlCol="0">
            <a:spAutoFit/>
          </a:bodyPr>
          <a:lstStyle/>
          <a:p>
            <a:r>
              <a:rPr lang="en-US" dirty="0">
                <a:solidFill>
                  <a:srgbClr val="FF0000"/>
                </a:solidFill>
              </a:rPr>
              <a:t>In this work we are focused on developing the model of </a:t>
            </a:r>
            <a:r>
              <a:rPr lang="en-US" b="1" dirty="0">
                <a:solidFill>
                  <a:srgbClr val="FF0000"/>
                </a:solidFill>
              </a:rPr>
              <a:t>WH</a:t>
            </a:r>
            <a:r>
              <a:rPr lang="en-US" dirty="0">
                <a:solidFill>
                  <a:srgbClr val="FF0000"/>
                </a:solidFill>
              </a:rPr>
              <a:t> from basic principles and on the optimal parameters choice to provide good accordance between numerical and experimental data.</a:t>
            </a:r>
            <a:endParaRPr lang="ru-RU" dirty="0">
              <a:solidFill>
                <a:srgbClr val="FF0000"/>
              </a:solidFill>
            </a:endParaRPr>
          </a:p>
        </p:txBody>
      </p:sp>
      <p:sp>
        <p:nvSpPr>
          <p:cNvPr id="7" name="Прямоугольник 6"/>
          <p:cNvSpPr/>
          <p:nvPr/>
        </p:nvSpPr>
        <p:spPr>
          <a:xfrm>
            <a:off x="748139" y="4665015"/>
            <a:ext cx="10658763" cy="1477328"/>
          </a:xfrm>
          <a:prstGeom prst="rect">
            <a:avLst/>
          </a:prstGeom>
        </p:spPr>
        <p:txBody>
          <a:bodyPr wrap="square">
            <a:spAutoFit/>
          </a:bodyPr>
          <a:lstStyle/>
          <a:p>
            <a:pPr algn="just">
              <a:spcAft>
                <a:spcPts val="0"/>
              </a:spcAft>
            </a:pPr>
            <a:r>
              <a:rPr lang="en-US" dirty="0">
                <a:solidFill>
                  <a:srgbClr val="000000"/>
                </a:solidFill>
                <a:ea typeface="Calibri" panose="020F0502020204030204" pitchFamily="34" charset="0"/>
              </a:rPr>
              <a:t>The high-frequency pressure monitoring technology (HFPM) is a novel method of remote hydraulic fracturing analysis based on automatic processing of wellbore pressure oscillations recorded at the wellhead (Bogdan et al., 2016; </a:t>
            </a:r>
            <a:r>
              <a:rPr lang="en-US" dirty="0" err="1">
                <a:solidFill>
                  <a:srgbClr val="000000"/>
                </a:solidFill>
                <a:ea typeface="Calibri" panose="020F0502020204030204" pitchFamily="34" charset="0"/>
              </a:rPr>
              <a:t>Panjaitan</a:t>
            </a:r>
            <a:r>
              <a:rPr lang="en-US" dirty="0">
                <a:solidFill>
                  <a:srgbClr val="000000"/>
                </a:solidFill>
                <a:ea typeface="Calibri" panose="020F0502020204030204" pitchFamily="34" charset="0"/>
              </a:rPr>
              <a:t> et al., 2018; </a:t>
            </a:r>
            <a:r>
              <a:rPr lang="en-US" dirty="0" err="1">
                <a:solidFill>
                  <a:srgbClr val="000000"/>
                </a:solidFill>
                <a:ea typeface="Calibri" panose="020F0502020204030204" pitchFamily="34" charset="0"/>
              </a:rPr>
              <a:t>Parkhonyuk</a:t>
            </a:r>
            <a:r>
              <a:rPr lang="en-US" dirty="0">
                <a:solidFill>
                  <a:srgbClr val="000000"/>
                </a:solidFill>
                <a:ea typeface="Calibri" panose="020F0502020204030204" pitchFamily="34" charset="0"/>
              </a:rPr>
              <a:t> et al., 2018). It is related to HIT method and that utilizes advanced signal processing and machine learning for automatic fluid entry point determination.</a:t>
            </a:r>
            <a:endParaRPr lang="ru-RU" sz="1600" dirty="0">
              <a:solidFill>
                <a:srgbClr val="000000"/>
              </a:solidFill>
              <a:ea typeface="Calibri" panose="020F0502020204030204" pitchFamily="34" charset="0"/>
            </a:endParaRPr>
          </a:p>
          <a:p>
            <a:pPr>
              <a:spcAft>
                <a:spcPts val="0"/>
              </a:spcAft>
            </a:pPr>
            <a:r>
              <a:rPr lang="en-US" dirty="0">
                <a:solidFill>
                  <a:srgbClr val="000000"/>
                </a:solidFill>
                <a:ea typeface="Calibri" panose="020F0502020204030204" pitchFamily="34" charset="0"/>
              </a:rPr>
              <a:t>HFPM is not considered in the presentation.</a:t>
            </a:r>
            <a:endParaRPr lang="ru-RU" sz="1600" dirty="0">
              <a:solidFill>
                <a:srgbClr val="000000"/>
              </a:solidFill>
              <a:effectLst/>
              <a:ea typeface="Calibri" panose="020F0502020204030204" pitchFamily="34" charset="0"/>
            </a:endParaRPr>
          </a:p>
        </p:txBody>
      </p:sp>
      <p:sp>
        <p:nvSpPr>
          <p:cNvPr id="8" name="Slide Number Placeholder 7">
            <a:extLst>
              <a:ext uri="{FF2B5EF4-FFF2-40B4-BE49-F238E27FC236}">
                <a16:creationId xmlns:a16="http://schemas.microsoft.com/office/drawing/2014/main" id="{BEB1BCE2-BD1C-4D77-87B3-C442D06E0231}"/>
              </a:ext>
            </a:extLst>
          </p:cNvPr>
          <p:cNvSpPr>
            <a:spLocks noGrp="1"/>
          </p:cNvSpPr>
          <p:nvPr>
            <p:ph type="sldNum" sz="quarter" idx="12"/>
          </p:nvPr>
        </p:nvSpPr>
        <p:spPr/>
        <p:txBody>
          <a:bodyPr/>
          <a:lstStyle/>
          <a:p>
            <a:fld id="{1ED7480B-4A56-40B8-9217-CAF065E5684C}" type="slidenum">
              <a:rPr lang="ru-RU" smtClean="0"/>
              <a:t>3</a:t>
            </a:fld>
            <a:endParaRPr lang="ru-RU"/>
          </a:p>
        </p:txBody>
      </p:sp>
    </p:spTree>
    <p:extLst>
      <p:ext uri="{BB962C8B-B14F-4D97-AF65-F5344CB8AC3E}">
        <p14:creationId xmlns:p14="http://schemas.microsoft.com/office/powerpoint/2010/main" val="252783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9927" y="4196903"/>
            <a:ext cx="3916219" cy="2222612"/>
          </a:xfrm>
          <a:prstGeom prst="rect">
            <a:avLst/>
          </a:prstGeom>
        </p:spPr>
      </p:pic>
      <p:sp>
        <p:nvSpPr>
          <p:cNvPr id="3" name="Прямоугольник 2"/>
          <p:cNvSpPr/>
          <p:nvPr/>
        </p:nvSpPr>
        <p:spPr>
          <a:xfrm>
            <a:off x="969513" y="4085735"/>
            <a:ext cx="6138155" cy="788229"/>
          </a:xfrm>
          <a:prstGeom prst="rect">
            <a:avLst/>
          </a:prstGeom>
        </p:spPr>
        <p:txBody>
          <a:bodyPr wrap="square">
            <a:spAutoFit/>
          </a:bodyPr>
          <a:lstStyle/>
          <a:p>
            <a:pPr marL="6350" indent="-6350">
              <a:lnSpc>
                <a:spcPct val="105000"/>
              </a:lnSpc>
              <a:spcBef>
                <a:spcPts val="1000"/>
              </a:spcBef>
              <a:spcAft>
                <a:spcPts val="325"/>
              </a:spcAft>
            </a:pPr>
            <a:r>
              <a:rPr lang="en-US" sz="2400" dirty="0">
                <a:solidFill>
                  <a:srgbClr val="000000"/>
                </a:solidFill>
                <a:latin typeface="Calibri" panose="020F0502020204030204" pitchFamily="34" charset="0"/>
                <a:ea typeface="Calibri" panose="020F0502020204030204" pitchFamily="34" charset="0"/>
                <a:cs typeface="Cambria" panose="02040503050406030204" pitchFamily="18" charset="0"/>
              </a:rPr>
              <a:t>Water hammer signatures in well dynamics </a:t>
            </a:r>
            <a:r>
              <a:rPr lang="en-US" sz="2000" i="1" dirty="0">
                <a:solidFill>
                  <a:srgbClr val="000000"/>
                </a:solidFill>
                <a:latin typeface="Calibri" panose="020F0502020204030204" pitchFamily="34" charset="0"/>
                <a:ea typeface="Calibri" panose="020F0502020204030204" pitchFamily="34" charset="0"/>
                <a:cs typeface="Cambria" panose="02040503050406030204" pitchFamily="18" charset="0"/>
              </a:rPr>
              <a:t>(</a:t>
            </a:r>
            <a:r>
              <a:rPr lang="en-US" sz="2000" i="1" dirty="0" err="1">
                <a:solidFill>
                  <a:srgbClr val="000000"/>
                </a:solidFill>
                <a:latin typeface="Calibri" panose="020F0502020204030204" pitchFamily="34" charset="0"/>
                <a:ea typeface="Calibri" panose="020F0502020204030204" pitchFamily="34" charset="0"/>
                <a:cs typeface="Cambria" panose="02040503050406030204" pitchFamily="18" charset="0"/>
              </a:rPr>
              <a:t>Iriarte</a:t>
            </a:r>
            <a:r>
              <a:rPr lang="en-US" sz="2000" i="1" dirty="0">
                <a:solidFill>
                  <a:srgbClr val="000000"/>
                </a:solidFill>
                <a:latin typeface="Calibri" panose="020F0502020204030204" pitchFamily="34" charset="0"/>
                <a:ea typeface="Calibri" panose="020F0502020204030204" pitchFamily="34" charset="0"/>
                <a:cs typeface="Cambria" panose="02040503050406030204" pitchFamily="18" charset="0"/>
              </a:rPr>
              <a:t> et al, 2017</a:t>
            </a:r>
            <a:r>
              <a:rPr lang="en-US" sz="2000" dirty="0">
                <a:solidFill>
                  <a:srgbClr val="000000"/>
                </a:solidFill>
                <a:latin typeface="Calibri" panose="020F0502020204030204" pitchFamily="34" charset="0"/>
                <a:ea typeface="Calibri" panose="020F0502020204030204" pitchFamily="34" charset="0"/>
                <a:cs typeface="Cambria" panose="02040503050406030204" pitchFamily="18" charset="0"/>
              </a:rPr>
              <a:t>)</a:t>
            </a:r>
            <a:endParaRPr lang="ru-RU" sz="2000" dirty="0">
              <a:solidFill>
                <a:srgbClr val="000000"/>
              </a:solidFill>
              <a:latin typeface="Cambria" panose="02040503050406030204" pitchFamily="18" charset="0"/>
              <a:ea typeface="Cambria" panose="02040503050406030204" pitchFamily="18" charset="0"/>
              <a:cs typeface="Cambria" panose="02040503050406030204" pitchFamily="18" charset="0"/>
            </a:endParaRPr>
          </a:p>
        </p:txBody>
      </p:sp>
      <p:sp>
        <p:nvSpPr>
          <p:cNvPr id="4" name="Прямоугольник 3"/>
          <p:cNvSpPr/>
          <p:nvPr/>
        </p:nvSpPr>
        <p:spPr>
          <a:xfrm>
            <a:off x="969513" y="4942187"/>
            <a:ext cx="6437744" cy="1477328"/>
          </a:xfrm>
          <a:prstGeom prst="rect">
            <a:avLst/>
          </a:prstGeom>
        </p:spPr>
        <p:txBody>
          <a:bodyPr wrap="square">
            <a:spAutoFit/>
          </a:bodyPr>
          <a:lstStyle/>
          <a:p>
            <a:pPr algn="just"/>
            <a:r>
              <a:rPr lang="en-US" dirty="0">
                <a:solidFill>
                  <a:srgbClr val="FF0000"/>
                </a:solidFill>
                <a:ea typeface="Cambria" panose="02040503050406030204" pitchFamily="18" charset="0"/>
                <a:cs typeface="Cambria" panose="02040503050406030204" pitchFamily="18" charset="0"/>
              </a:rPr>
              <a:t>A water hammer signal </a:t>
            </a:r>
            <a:r>
              <a:rPr lang="en-US" dirty="0">
                <a:solidFill>
                  <a:srgbClr val="000000"/>
                </a:solidFill>
                <a:ea typeface="Cambria" panose="02040503050406030204" pitchFamily="18" charset="0"/>
                <a:cs typeface="Cambria" panose="02040503050406030204" pitchFamily="18" charset="0"/>
              </a:rPr>
              <a:t>consists of a series of pressure pulses and frequently occurs during hydraulic fracture treatment. The analysis of </a:t>
            </a:r>
            <a:r>
              <a:rPr lang="en-US" dirty="0">
                <a:solidFill>
                  <a:srgbClr val="FF0000"/>
                </a:solidFill>
                <a:ea typeface="Cambria" panose="02040503050406030204" pitchFamily="18" charset="0"/>
                <a:cs typeface="Cambria" panose="02040503050406030204" pitchFamily="18" charset="0"/>
              </a:rPr>
              <a:t>water hammer signatures (amplitude, period, duration, decay rate etc.) </a:t>
            </a:r>
            <a:r>
              <a:rPr lang="en-US" dirty="0">
                <a:solidFill>
                  <a:srgbClr val="000000"/>
                </a:solidFill>
                <a:ea typeface="Cambria" panose="02040503050406030204" pitchFamily="18" charset="0"/>
                <a:cs typeface="Cambria" panose="02040503050406030204" pitchFamily="18" charset="0"/>
              </a:rPr>
              <a:t>can provide additional diagnostic information on fracture geometry. </a:t>
            </a:r>
            <a:endParaRPr lang="ru-RU" dirty="0"/>
          </a:p>
        </p:txBody>
      </p:sp>
      <p:sp>
        <p:nvSpPr>
          <p:cNvPr id="5" name="Прямоугольник 4"/>
          <p:cNvSpPr/>
          <p:nvPr/>
        </p:nvSpPr>
        <p:spPr>
          <a:xfrm>
            <a:off x="969513" y="1569760"/>
            <a:ext cx="4641976" cy="769441"/>
          </a:xfrm>
          <a:prstGeom prst="rect">
            <a:avLst/>
          </a:prstGeom>
        </p:spPr>
        <p:txBody>
          <a:bodyPr wrap="none">
            <a:spAutoFit/>
          </a:bodyPr>
          <a:lstStyle/>
          <a:p>
            <a:r>
              <a:rPr lang="en-US" sz="2400" dirty="0"/>
              <a:t>Hydraulic Impedance Testing (HIT)   </a:t>
            </a:r>
          </a:p>
          <a:p>
            <a:r>
              <a:rPr lang="en-US" sz="2000" dirty="0"/>
              <a:t>(</a:t>
            </a:r>
            <a:r>
              <a:rPr lang="en-US" sz="2000" i="1" dirty="0" err="1"/>
              <a:t>Holzhausen</a:t>
            </a:r>
            <a:r>
              <a:rPr lang="en-US" sz="2000" i="1" dirty="0"/>
              <a:t> et al. 1985, 1986, 1989</a:t>
            </a:r>
            <a:r>
              <a:rPr lang="en-US" sz="2000" dirty="0"/>
              <a:t>)</a:t>
            </a:r>
            <a:endParaRPr lang="ru-RU" sz="2000" dirty="0"/>
          </a:p>
        </p:txBody>
      </p:sp>
      <p:sp>
        <p:nvSpPr>
          <p:cNvPr id="7" name="Прямоугольник 6"/>
          <p:cNvSpPr/>
          <p:nvPr/>
        </p:nvSpPr>
        <p:spPr>
          <a:xfrm>
            <a:off x="6077526" y="3244334"/>
            <a:ext cx="443347" cy="422502"/>
          </a:xfrm>
          <a:prstGeom prst="rect">
            <a:avLst/>
          </a:prstGeom>
        </p:spPr>
        <p:txBody>
          <a:bodyPr wrap="square">
            <a:spAutoFit/>
          </a:bodyPr>
          <a:lstStyle/>
          <a:p>
            <a:pPr algn="ctr"/>
            <a:endParaRPr lang="ru-RU" b="1"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1660" y="1106362"/>
            <a:ext cx="4415951" cy="2811771"/>
          </a:xfrm>
          <a:prstGeom prst="rect">
            <a:avLst/>
          </a:prstGeom>
        </p:spPr>
      </p:pic>
      <p:sp>
        <p:nvSpPr>
          <p:cNvPr id="10" name="TextBox 9"/>
          <p:cNvSpPr txBox="1"/>
          <p:nvPr/>
        </p:nvSpPr>
        <p:spPr>
          <a:xfrm>
            <a:off x="969513" y="2466507"/>
            <a:ext cx="4016723" cy="1200329"/>
          </a:xfrm>
          <a:prstGeom prst="rect">
            <a:avLst/>
          </a:prstGeom>
          <a:noFill/>
        </p:spPr>
        <p:txBody>
          <a:bodyPr wrap="square" rtlCol="0">
            <a:spAutoFit/>
          </a:bodyPr>
          <a:lstStyle/>
          <a:p>
            <a:pPr algn="just"/>
            <a:r>
              <a:rPr lang="en-US" dirty="0">
                <a:solidFill>
                  <a:srgbClr val="FF0000"/>
                </a:solidFill>
              </a:rPr>
              <a:t>Method HIT </a:t>
            </a:r>
            <a:r>
              <a:rPr lang="en-US" dirty="0"/>
              <a:t>is realized by sending a </a:t>
            </a:r>
            <a:r>
              <a:rPr lang="en-US" dirty="0">
                <a:solidFill>
                  <a:srgbClr val="FF0000"/>
                </a:solidFill>
              </a:rPr>
              <a:t>single artificially produced pressure pulse </a:t>
            </a:r>
            <a:r>
              <a:rPr lang="en-US" dirty="0"/>
              <a:t>from the surface and analyzing the reflected pressure oscillations.</a:t>
            </a:r>
            <a:endParaRPr lang="ru-RU" dirty="0"/>
          </a:p>
        </p:txBody>
      </p:sp>
      <p:sp>
        <p:nvSpPr>
          <p:cNvPr id="6" name="TextBox 5"/>
          <p:cNvSpPr txBox="1"/>
          <p:nvPr/>
        </p:nvSpPr>
        <p:spPr>
          <a:xfrm>
            <a:off x="969513" y="304372"/>
            <a:ext cx="10991273" cy="523220"/>
          </a:xfrm>
          <a:prstGeom prst="rect">
            <a:avLst/>
          </a:prstGeom>
          <a:noFill/>
        </p:spPr>
        <p:txBody>
          <a:bodyPr wrap="square" rtlCol="0">
            <a:spAutoFit/>
          </a:bodyPr>
          <a:lstStyle/>
          <a:p>
            <a:r>
              <a:rPr lang="en-US" sz="2800" dirty="0"/>
              <a:t>Acoustical methods of wellbore – fracture diagnostic </a:t>
            </a:r>
            <a:endParaRPr lang="ru-RU" sz="2800" dirty="0"/>
          </a:p>
        </p:txBody>
      </p:sp>
      <p:sp>
        <p:nvSpPr>
          <p:cNvPr id="8" name="Slide Number Placeholder 7">
            <a:extLst>
              <a:ext uri="{FF2B5EF4-FFF2-40B4-BE49-F238E27FC236}">
                <a16:creationId xmlns:a16="http://schemas.microsoft.com/office/drawing/2014/main" id="{56501519-EB62-4A09-8BE2-80ABD92AB641}"/>
              </a:ext>
            </a:extLst>
          </p:cNvPr>
          <p:cNvSpPr>
            <a:spLocks noGrp="1"/>
          </p:cNvSpPr>
          <p:nvPr>
            <p:ph type="sldNum" sz="quarter" idx="12"/>
          </p:nvPr>
        </p:nvSpPr>
        <p:spPr/>
        <p:txBody>
          <a:bodyPr/>
          <a:lstStyle/>
          <a:p>
            <a:fld id="{1ED7480B-4A56-40B8-9217-CAF065E5684C}" type="slidenum">
              <a:rPr lang="ru-RU" smtClean="0"/>
              <a:t>4</a:t>
            </a:fld>
            <a:endParaRPr lang="ru-RU"/>
          </a:p>
        </p:txBody>
      </p:sp>
    </p:spTree>
    <p:extLst>
      <p:ext uri="{BB962C8B-B14F-4D97-AF65-F5344CB8AC3E}">
        <p14:creationId xmlns:p14="http://schemas.microsoft.com/office/powerpoint/2010/main" val="1551904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584" y="1351913"/>
            <a:ext cx="1737587" cy="2834549"/>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096" y="4257406"/>
            <a:ext cx="2905650" cy="2534004"/>
          </a:xfrm>
          <a:prstGeom prst="rect">
            <a:avLst/>
          </a:prstGeom>
        </p:spPr>
      </p:pic>
      <p:sp>
        <p:nvSpPr>
          <p:cNvPr id="5" name="TextBox 4"/>
          <p:cNvSpPr txBox="1"/>
          <p:nvPr/>
        </p:nvSpPr>
        <p:spPr>
          <a:xfrm>
            <a:off x="1257737" y="1798205"/>
            <a:ext cx="6459483" cy="4524315"/>
          </a:xfrm>
          <a:prstGeom prst="rect">
            <a:avLst/>
          </a:prstGeom>
          <a:noFill/>
        </p:spPr>
        <p:txBody>
          <a:bodyPr wrap="square" rtlCol="0">
            <a:spAutoFit/>
          </a:bodyPr>
          <a:lstStyle/>
          <a:p>
            <a:r>
              <a:rPr lang="en-US" dirty="0"/>
              <a:t>Vertical wellbores:</a:t>
            </a:r>
          </a:p>
          <a:p>
            <a:pPr marL="285750" indent="-285750">
              <a:buFont typeface="Arial" panose="020B0604020202020204" pitchFamily="34" charset="0"/>
              <a:buChar char="•"/>
            </a:pPr>
            <a:r>
              <a:rPr lang="en-US" dirty="0" err="1"/>
              <a:t>Holzhausen</a:t>
            </a:r>
            <a:r>
              <a:rPr lang="en-US" dirty="0"/>
              <a:t> et al., 1989 (method HIT);</a:t>
            </a:r>
          </a:p>
          <a:p>
            <a:pPr marL="285750" indent="-285750">
              <a:buFont typeface="Arial" panose="020B0604020202020204" pitchFamily="34" charset="0"/>
              <a:buChar char="•"/>
            </a:pPr>
            <a:r>
              <a:rPr lang="en-US" dirty="0"/>
              <a:t>Wang et al., 2008 (WH analysis);</a:t>
            </a:r>
          </a:p>
          <a:p>
            <a:pPr marL="285750" indent="-285750">
              <a:buFont typeface="Arial" panose="020B0604020202020204" pitchFamily="34" charset="0"/>
              <a:buChar char="•"/>
            </a:pPr>
            <a:r>
              <a:rPr lang="en-US" dirty="0" err="1"/>
              <a:t>Patzek</a:t>
            </a:r>
            <a:r>
              <a:rPr lang="en-US" dirty="0"/>
              <a:t> &amp; De, 2000  (WH analysis of fracture closing);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Horizontal wellbores:</a:t>
            </a:r>
          </a:p>
          <a:p>
            <a:pPr marL="285750" indent="-285750">
              <a:buFont typeface="Arial" panose="020B0604020202020204" pitchFamily="34" charset="0"/>
              <a:buChar char="•"/>
            </a:pPr>
            <a:r>
              <a:rPr lang="en-US" dirty="0"/>
              <a:t>Hwang et al., 2017 (WH signature analysis)</a:t>
            </a:r>
            <a:endParaRPr lang="ru-RU" dirty="0"/>
          </a:p>
          <a:p>
            <a:endParaRPr lang="en-US" dirty="0"/>
          </a:p>
        </p:txBody>
      </p:sp>
      <p:sp>
        <p:nvSpPr>
          <p:cNvPr id="7" name="Прямоугольник 6"/>
          <p:cNvSpPr/>
          <p:nvPr/>
        </p:nvSpPr>
        <p:spPr>
          <a:xfrm>
            <a:off x="406398" y="274452"/>
            <a:ext cx="10947401" cy="369332"/>
          </a:xfrm>
          <a:prstGeom prst="rect">
            <a:avLst/>
          </a:prstGeom>
        </p:spPr>
        <p:txBody>
          <a:bodyPr wrap="square">
            <a:spAutoFit/>
          </a:bodyPr>
          <a:lstStyle/>
          <a:p>
            <a:r>
              <a:rPr lang="en-US" dirty="0"/>
              <a:t>To test out models we used data from several WH events taken from the free sources</a:t>
            </a:r>
            <a:endParaRPr lang="ru-RU" dirty="0"/>
          </a:p>
        </p:txBody>
      </p:sp>
      <p:sp>
        <p:nvSpPr>
          <p:cNvPr id="2" name="Slide Number Placeholder 1">
            <a:extLst>
              <a:ext uri="{FF2B5EF4-FFF2-40B4-BE49-F238E27FC236}">
                <a16:creationId xmlns:a16="http://schemas.microsoft.com/office/drawing/2014/main" id="{27C0CF3C-C665-4833-8D1E-0E5305EB263E}"/>
              </a:ext>
            </a:extLst>
          </p:cNvPr>
          <p:cNvSpPr>
            <a:spLocks noGrp="1"/>
          </p:cNvSpPr>
          <p:nvPr>
            <p:ph type="sldNum" sz="quarter" idx="12"/>
          </p:nvPr>
        </p:nvSpPr>
        <p:spPr/>
        <p:txBody>
          <a:bodyPr/>
          <a:lstStyle/>
          <a:p>
            <a:fld id="{1ED7480B-4A56-40B8-9217-CAF065E5684C}" type="slidenum">
              <a:rPr lang="ru-RU" smtClean="0"/>
              <a:t>5</a:t>
            </a:fld>
            <a:endParaRPr lang="ru-RU"/>
          </a:p>
        </p:txBody>
      </p:sp>
    </p:spTree>
    <p:extLst>
      <p:ext uri="{BB962C8B-B14F-4D97-AF65-F5344CB8AC3E}">
        <p14:creationId xmlns:p14="http://schemas.microsoft.com/office/powerpoint/2010/main" val="296805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04693"/>
          </a:xfrm>
        </p:spPr>
        <p:txBody>
          <a:bodyPr>
            <a:noAutofit/>
          </a:bodyPr>
          <a:lstStyle/>
          <a:p>
            <a:r>
              <a:rPr lang="en-US" sz="2800" dirty="0"/>
              <a:t>Mathematical models of wave motion in wellbores</a:t>
            </a:r>
            <a:endParaRPr lang="ru-RU" sz="2800" dirty="0"/>
          </a:p>
        </p:txBody>
      </p:sp>
      <mc:AlternateContent xmlns:mc="http://schemas.openxmlformats.org/markup-compatibility/2006" xmlns:a14="http://schemas.microsoft.com/office/drawing/2010/main">
        <mc:Choice Requires="a14">
          <p:sp>
            <p:nvSpPr>
              <p:cNvPr id="5" name="TextBox 4"/>
              <p:cNvSpPr txBox="1"/>
              <p:nvPr/>
            </p:nvSpPr>
            <p:spPr>
              <a:xfrm>
                <a:off x="838200" y="1690688"/>
                <a:ext cx="10515600" cy="3799245"/>
              </a:xfrm>
              <a:prstGeom prst="rect">
                <a:avLst/>
              </a:prstGeom>
              <a:noFill/>
            </p:spPr>
            <p:txBody>
              <a:bodyPr wrap="square" rtlCol="0">
                <a:spAutoFit/>
              </a:bodyPr>
              <a:lstStyle/>
              <a:p>
                <a:r>
                  <a:rPr lang="en-US" dirty="0"/>
                  <a:t>Flow of weakly compressible fluid in wellbore is described by non-linear acoustic model</a:t>
                </a:r>
                <a:endParaRPr lang="ru-RU" dirty="0"/>
              </a:p>
              <a:p>
                <a:endParaRPr lang="ru-RU" dirty="0"/>
              </a:p>
              <a:p>
                <a:pPr algn="r"/>
                <a14:m>
                  <m:oMath xmlns:m="http://schemas.openxmlformats.org/officeDocument/2006/math">
                    <m:sSub>
                      <m:sSubPr>
                        <m:ctrlPr>
                          <a:rPr lang="ru-RU" i="1">
                            <a:latin typeface="Cambria Math" panose="02040503050406030204" pitchFamily="18" charset="0"/>
                          </a:rPr>
                        </m:ctrlPr>
                      </m:sSubPr>
                      <m:e>
                        <m:r>
                          <a:rPr lang="ru-RU">
                            <a:latin typeface="Cambria Math" panose="02040503050406030204" pitchFamily="18" charset="0"/>
                          </a:rPr>
                          <m:t>(</m:t>
                        </m:r>
                        <m:r>
                          <a:rPr lang="en-GB" i="1">
                            <a:latin typeface="Cambria Math" panose="02040503050406030204" pitchFamily="18" charset="0"/>
                          </a:rPr>
                          <m:t>𝜌</m:t>
                        </m:r>
                        <m:r>
                          <a:rPr lang="en-GB" i="1">
                            <a:latin typeface="Cambria Math" panose="02040503050406030204" pitchFamily="18" charset="0"/>
                          </a:rPr>
                          <m:t>𝑆</m:t>
                        </m:r>
                        <m:r>
                          <a:rPr lang="ru-RU">
                            <a:latin typeface="Cambria Math" panose="02040503050406030204" pitchFamily="18" charset="0"/>
                          </a:rPr>
                          <m:t>)</m:t>
                        </m:r>
                      </m:e>
                      <m:sub>
                        <m:r>
                          <a:rPr lang="en-GB" i="1">
                            <a:latin typeface="Cambria Math" panose="02040503050406030204" pitchFamily="18" charset="0"/>
                          </a:rPr>
                          <m:t>𝑡</m:t>
                        </m:r>
                      </m:sub>
                    </m:sSub>
                    <m:r>
                      <a:rPr lang="ru-RU" i="1">
                        <a:latin typeface="Cambria Math" panose="02040503050406030204" pitchFamily="18" charset="0"/>
                      </a:rPr>
                      <m:t>+</m:t>
                    </m:r>
                    <m:sSub>
                      <m:sSubPr>
                        <m:ctrlPr>
                          <a:rPr lang="ru-RU" i="1">
                            <a:latin typeface="Cambria Math" panose="02040503050406030204" pitchFamily="18" charset="0"/>
                          </a:rPr>
                        </m:ctrlPr>
                      </m:sSubPr>
                      <m:e>
                        <m:r>
                          <a:rPr lang="ru-RU">
                            <a:latin typeface="Cambria Math" panose="02040503050406030204" pitchFamily="18" charset="0"/>
                          </a:rPr>
                          <m:t>(</m:t>
                        </m:r>
                        <m:r>
                          <a:rPr lang="en-GB" i="1">
                            <a:latin typeface="Cambria Math" panose="02040503050406030204" pitchFamily="18" charset="0"/>
                          </a:rPr>
                          <m:t>𝜌</m:t>
                        </m:r>
                        <m:r>
                          <a:rPr lang="en-GB" i="1">
                            <a:latin typeface="Cambria Math" panose="02040503050406030204" pitchFamily="18" charset="0"/>
                          </a:rPr>
                          <m:t>𝑆𝑢</m:t>
                        </m:r>
                        <m:r>
                          <a:rPr lang="ru-RU">
                            <a:latin typeface="Cambria Math" panose="02040503050406030204" pitchFamily="18" charset="0"/>
                          </a:rPr>
                          <m:t>)</m:t>
                        </m:r>
                      </m:e>
                      <m:sub>
                        <m:r>
                          <a:rPr lang="en-GB" i="1">
                            <a:latin typeface="Cambria Math" panose="02040503050406030204" pitchFamily="18" charset="0"/>
                          </a:rPr>
                          <m:t>𝑥</m:t>
                        </m:r>
                      </m:sub>
                    </m:sSub>
                    <m:r>
                      <a:rPr lang="ru-RU" i="1">
                        <a:latin typeface="Cambria Math" panose="02040503050406030204" pitchFamily="18" charset="0"/>
                      </a:rPr>
                      <m:t>=</m:t>
                    </m:r>
                    <m:r>
                      <a:rPr lang="en-US" i="1">
                        <a:latin typeface="Cambria Math" panose="02040503050406030204" pitchFamily="18" charset="0"/>
                      </a:rPr>
                      <m:t>0</m:t>
                    </m:r>
                    <m:r>
                      <a:rPr lang="ru-RU" i="1">
                        <a:latin typeface="Cambria Math" panose="02040503050406030204" pitchFamily="18" charset="0"/>
                      </a:rPr>
                      <m:t>,</m:t>
                    </m:r>
                  </m:oMath>
                </a14:m>
                <a:r>
                  <a:rPr lang="ru-RU" dirty="0"/>
                  <a:t>                                                                                       (1)                   </a:t>
                </a:r>
              </a:p>
              <a:p>
                <a:pPr algn="r"/>
                <a14:m>
                  <m:oMath xmlns:m="http://schemas.openxmlformats.org/officeDocument/2006/math">
                    <m:sSub>
                      <m:sSubPr>
                        <m:ctrlPr>
                          <a:rPr lang="ru-RU"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𝑡</m:t>
                        </m:r>
                      </m:sub>
                    </m:sSub>
                    <m:r>
                      <a:rPr lang="ru-RU">
                        <a:latin typeface="Cambria Math" panose="02040503050406030204" pitchFamily="18" charset="0"/>
                      </a:rPr>
                      <m:t>+</m:t>
                    </m:r>
                    <m:sSub>
                      <m:sSubPr>
                        <m:ctrlPr>
                          <a:rPr lang="ru-RU" i="1">
                            <a:latin typeface="Cambria Math" panose="02040503050406030204" pitchFamily="18" charset="0"/>
                          </a:rPr>
                        </m:ctrlPr>
                      </m:sSubPr>
                      <m:e>
                        <m:d>
                          <m:dPr>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en-GB" i="1">
                                        <a:latin typeface="Cambria Math" panose="02040503050406030204" pitchFamily="18" charset="0"/>
                                      </a:rPr>
                                      <m:t>𝑢</m:t>
                                    </m:r>
                                  </m:e>
                                  <m:sup>
                                    <m:r>
                                      <a:rPr lang="ru-RU" i="1">
                                        <a:latin typeface="Cambria Math" panose="02040503050406030204" pitchFamily="18" charset="0"/>
                                      </a:rPr>
                                      <m:t>2</m:t>
                                    </m:r>
                                  </m:sup>
                                </m:sSup>
                              </m:num>
                              <m:den>
                                <m:r>
                                  <a:rPr lang="ru-RU" i="1">
                                    <a:latin typeface="Cambria Math" panose="02040503050406030204" pitchFamily="18" charset="0"/>
                                  </a:rPr>
                                  <m:t>2</m:t>
                                </m:r>
                              </m:den>
                            </m:f>
                            <m:r>
                              <a:rPr lang="ru-RU">
                                <a:latin typeface="Cambria Math" panose="02040503050406030204" pitchFamily="18" charset="0"/>
                              </a:rPr>
                              <m:t>+</m:t>
                            </m:r>
                            <m:sSubSup>
                              <m:sSubSupPr>
                                <m:ctrlPr>
                                  <a:rPr lang="ru-RU" i="1">
                                    <a:latin typeface="Cambria Math" panose="02040503050406030204" pitchFamily="18" charset="0"/>
                                  </a:rPr>
                                </m:ctrlPr>
                              </m:sSubSupPr>
                              <m:e>
                                <m:r>
                                  <a:rPr lang="en-GB" i="1">
                                    <a:latin typeface="Cambria Math" panose="02040503050406030204" pitchFamily="18" charset="0"/>
                                  </a:rPr>
                                  <m:t>𝑐</m:t>
                                </m:r>
                              </m:e>
                              <m:sub>
                                <m:r>
                                  <a:rPr lang="ru-RU" i="1">
                                    <a:latin typeface="Cambria Math" panose="02040503050406030204" pitchFamily="18" charset="0"/>
                                  </a:rPr>
                                  <m:t>0</m:t>
                                </m:r>
                              </m:sub>
                              <m:sup>
                                <m:r>
                                  <a:rPr lang="ru-RU" i="1">
                                    <a:latin typeface="Cambria Math" panose="02040503050406030204" pitchFamily="18" charset="0"/>
                                  </a:rPr>
                                  <m:t>2</m:t>
                                </m:r>
                              </m:sup>
                            </m:sSubSup>
                            <m:r>
                              <m:rPr>
                                <m:sty m:val="p"/>
                              </m:rPr>
                              <a:rPr lang="en-US">
                                <a:latin typeface="Cambria Math" panose="02040503050406030204" pitchFamily="18" charset="0"/>
                              </a:rPr>
                              <m:t>ln</m:t>
                            </m:r>
                            <m:d>
                              <m:dPr>
                                <m:ctrlPr>
                                  <a:rPr lang="ru-RU" i="1">
                                    <a:latin typeface="Cambria Math" panose="02040503050406030204" pitchFamily="18" charset="0"/>
                                  </a:rPr>
                                </m:ctrlPr>
                              </m:dPr>
                              <m:e>
                                <m:f>
                                  <m:fPr>
                                    <m:ctrlPr>
                                      <a:rPr lang="ru-RU" i="1">
                                        <a:latin typeface="Cambria Math" panose="02040503050406030204" pitchFamily="18" charset="0"/>
                                      </a:rPr>
                                    </m:ctrlPr>
                                  </m:fPr>
                                  <m:num>
                                    <m:r>
                                      <a:rPr lang="en-GB" i="1">
                                        <a:latin typeface="Cambria Math" panose="02040503050406030204" pitchFamily="18" charset="0"/>
                                      </a:rPr>
                                      <m:t>𝜌</m:t>
                                    </m:r>
                                  </m:num>
                                  <m:den>
                                    <m:sSub>
                                      <m:sSubPr>
                                        <m:ctrlPr>
                                          <a:rPr lang="ru-RU" i="1">
                                            <a:latin typeface="Cambria Math" panose="02040503050406030204" pitchFamily="18" charset="0"/>
                                          </a:rPr>
                                        </m:ctrlPr>
                                      </m:sSubPr>
                                      <m:e>
                                        <m:r>
                                          <a:rPr lang="en-GB" i="1">
                                            <a:latin typeface="Cambria Math" panose="02040503050406030204" pitchFamily="18" charset="0"/>
                                          </a:rPr>
                                          <m:t>𝜌</m:t>
                                        </m:r>
                                      </m:e>
                                      <m:sub>
                                        <m:r>
                                          <a:rPr lang="ru-RU" i="1">
                                            <a:latin typeface="Cambria Math" panose="02040503050406030204" pitchFamily="18" charset="0"/>
                                          </a:rPr>
                                          <m:t>0</m:t>
                                        </m:r>
                                      </m:sub>
                                    </m:sSub>
                                  </m:den>
                                </m:f>
                              </m:e>
                            </m:d>
                          </m:e>
                        </m:d>
                      </m:e>
                      <m:sub>
                        <m:r>
                          <a:rPr lang="en-GB" i="1">
                            <a:latin typeface="Cambria Math" panose="02040503050406030204" pitchFamily="18" charset="0"/>
                          </a:rPr>
                          <m:t>𝑥</m:t>
                        </m:r>
                      </m:sub>
                    </m:sSub>
                    <m:r>
                      <a:rPr lang="ru-RU">
                        <a:latin typeface="Cambria Math" panose="02040503050406030204" pitchFamily="18" charset="0"/>
                      </a:rPr>
                      <m:t>=</m:t>
                    </m:r>
                    <m:r>
                      <m:rPr>
                        <m:sty m:val="p"/>
                      </m:rPr>
                      <a:rPr lang="en-GB">
                        <a:latin typeface="Cambria Math" panose="02040503050406030204" pitchFamily="18" charset="0"/>
                      </a:rPr>
                      <m:t>g</m:t>
                    </m:r>
                    <m:func>
                      <m:funcPr>
                        <m:ctrlPr>
                          <a:rPr lang="ru-RU" i="1">
                            <a:latin typeface="Cambria Math" panose="02040503050406030204" pitchFamily="18" charset="0"/>
                          </a:rPr>
                        </m:ctrlPr>
                      </m:funcPr>
                      <m:fName>
                        <m:r>
                          <m:rPr>
                            <m:sty m:val="p"/>
                          </m:rPr>
                          <a:rPr lang="ru-RU">
                            <a:latin typeface="Cambria Math" panose="02040503050406030204" pitchFamily="18" charset="0"/>
                          </a:rPr>
                          <m:t>cos</m:t>
                        </m:r>
                      </m:fName>
                      <m:e>
                        <m:d>
                          <m:dPr>
                            <m:ctrlPr>
                              <a:rPr lang="ru-RU" i="1">
                                <a:latin typeface="Cambria Math" panose="02040503050406030204" pitchFamily="18" charset="0"/>
                              </a:rPr>
                            </m:ctrlPr>
                          </m:dPr>
                          <m:e>
                            <m:r>
                              <a:rPr lang="ru-RU" i="1">
                                <a:latin typeface="Cambria Math" panose="02040503050406030204" pitchFamily="18" charset="0"/>
                              </a:rPr>
                              <m:t> </m:t>
                            </m:r>
                            <m:r>
                              <a:rPr lang="ru-RU" i="1">
                                <a:latin typeface="Cambria Math" panose="02040503050406030204" pitchFamily="18" charset="0"/>
                              </a:rPr>
                              <m:t>𝜑</m:t>
                            </m:r>
                          </m:e>
                        </m:d>
                      </m:e>
                    </m:func>
                    <m:r>
                      <a:rPr lang="ru-RU" i="1">
                        <a:latin typeface="Cambria Math" panose="02040503050406030204" pitchFamily="18" charset="0"/>
                      </a:rPr>
                      <m:t>−</m:t>
                    </m:r>
                    <m:r>
                      <m:rPr>
                        <m:sty m:val="p"/>
                      </m:rPr>
                      <a:rPr lang="en-US">
                        <a:latin typeface="Cambria Math" panose="02040503050406030204" pitchFamily="18" charset="0"/>
                      </a:rPr>
                      <m:t>f</m:t>
                    </m:r>
                    <m:f>
                      <m:fPr>
                        <m:ctrlPr>
                          <a:rPr lang="ru-RU" i="1">
                            <a:latin typeface="Cambria Math" panose="02040503050406030204" pitchFamily="18" charset="0"/>
                          </a:rPr>
                        </m:ctrlPr>
                      </m:fPr>
                      <m:num>
                        <m:r>
                          <a:rPr lang="en-GB" i="1">
                            <a:latin typeface="Cambria Math" panose="02040503050406030204" pitchFamily="18" charset="0"/>
                          </a:rPr>
                          <m:t>𝑢</m:t>
                        </m:r>
                        <m:r>
                          <a:rPr lang="ru-RU" i="1">
                            <a:latin typeface="Cambria Math" panose="02040503050406030204" pitchFamily="18" charset="0"/>
                          </a:rPr>
                          <m:t>|</m:t>
                        </m:r>
                        <m:r>
                          <a:rPr lang="en-GB" i="1">
                            <a:latin typeface="Cambria Math" panose="02040503050406030204" pitchFamily="18" charset="0"/>
                          </a:rPr>
                          <m:t>𝑢</m:t>
                        </m:r>
                        <m:r>
                          <a:rPr lang="ru-RU" i="1">
                            <a:latin typeface="Cambria Math" panose="02040503050406030204" pitchFamily="18" charset="0"/>
                          </a:rPr>
                          <m:t>|</m:t>
                        </m:r>
                      </m:num>
                      <m:den>
                        <m:r>
                          <a:rPr lang="en-US" i="1">
                            <a:latin typeface="Cambria Math" panose="02040503050406030204" pitchFamily="18" charset="0"/>
                          </a:rPr>
                          <m:t>𝑅</m:t>
                        </m:r>
                      </m:den>
                    </m:f>
                    <m:r>
                      <a:rPr lang="ru-RU" i="1">
                        <a:latin typeface="Cambria Math" panose="02040503050406030204" pitchFamily="18" charset="0"/>
                      </a:rPr>
                      <m:t>,</m:t>
                    </m:r>
                  </m:oMath>
                </a14:m>
                <a:r>
                  <a:rPr lang="ru-RU" dirty="0"/>
                  <a:t>                                                                   (2)</a:t>
                </a:r>
              </a:p>
              <a:p>
                <a:pPr algn="r"/>
                <a:endParaRPr lang="ru-RU" dirty="0"/>
              </a:p>
              <a:p>
                <a:pPr algn="just"/>
                <a:r>
                  <a:rPr lang="en-US" dirty="0"/>
                  <a:t>where</a:t>
                </a:r>
                <a:r>
                  <a:rPr lang="ru-RU" dirty="0"/>
                  <a:t> </a:t>
                </a:r>
                <a14:m>
                  <m:oMath xmlns:m="http://schemas.openxmlformats.org/officeDocument/2006/math">
                    <m:r>
                      <a:rPr lang="en-GB" i="1">
                        <a:latin typeface="Cambria Math" panose="02040503050406030204" pitchFamily="18" charset="0"/>
                      </a:rPr>
                      <m:t>𝜌</m:t>
                    </m:r>
                  </m:oMath>
                </a14:m>
                <a:r>
                  <a:rPr lang="en-US" dirty="0"/>
                  <a:t> ─ fluid density</a:t>
                </a:r>
                <a:r>
                  <a:rPr lang="ru-RU" dirty="0"/>
                  <a:t>, </a:t>
                </a:r>
                <a:r>
                  <a:rPr lang="en-US" dirty="0"/>
                  <a:t>u ─ velocity</a:t>
                </a:r>
                <a:r>
                  <a:rPr lang="ru-RU" dirty="0"/>
                  <a:t>, </a:t>
                </a:r>
                <a:r>
                  <a:rPr lang="en-US" dirty="0"/>
                  <a:t>S ─ cross-section area of the wellbore</a:t>
                </a:r>
                <a:r>
                  <a:rPr lang="ru-RU" dirty="0"/>
                  <a:t>, </a:t>
                </a:r>
                <a:r>
                  <a:rPr lang="en-US" dirty="0"/>
                  <a:t>g ─</a:t>
                </a:r>
                <a:r>
                  <a:rPr lang="ru-RU" dirty="0"/>
                  <a:t> </a:t>
                </a:r>
                <a:r>
                  <a:rPr lang="en-US" dirty="0"/>
                  <a:t>gravity acceleration</a:t>
                </a:r>
                <a:r>
                  <a:rPr lang="ru-RU" dirty="0"/>
                  <a:t>, </a:t>
                </a:r>
                <a:r>
                  <a:rPr lang="en-US" dirty="0"/>
                  <a:t>f ─ Fanning’s friction coefficient</a:t>
                </a:r>
                <a:r>
                  <a:rPr lang="ru-RU" dirty="0"/>
                  <a:t>, </a:t>
                </a:r>
                <a:r>
                  <a:rPr lang="en-US" dirty="0"/>
                  <a:t>R ─ wellbore radius and axis</a:t>
                </a:r>
                <a:r>
                  <a:rPr lang="ru-RU" dirty="0"/>
                  <a:t> </a:t>
                </a:r>
                <a14:m>
                  <m:oMath xmlns:m="http://schemas.openxmlformats.org/officeDocument/2006/math">
                    <m:r>
                      <a:rPr lang="en-US" i="1" dirty="0" smtClean="0">
                        <a:latin typeface="Cambria Math" panose="02040503050406030204" pitchFamily="18" charset="0"/>
                      </a:rPr>
                      <m:t>𝑂𝑥</m:t>
                    </m:r>
                  </m:oMath>
                </a14:m>
                <a:r>
                  <a:rPr lang="en-US" dirty="0"/>
                  <a:t> is vertical</a:t>
                </a:r>
                <a:r>
                  <a:rPr lang="ru-RU" dirty="0"/>
                  <a:t>.</a:t>
                </a:r>
              </a:p>
              <a:p>
                <a:pPr algn="just"/>
                <a:endParaRPr lang="ru-RU" dirty="0"/>
              </a:p>
              <a:p>
                <a:pPr algn="just"/>
                <a:r>
                  <a:rPr lang="en-US" dirty="0"/>
                  <a:t>At the top of the wellbore </a:t>
                </a:r>
                <a:r>
                  <a:rPr lang="ru-RU" dirty="0"/>
                  <a:t>(</a:t>
                </a:r>
                <a:r>
                  <a:rPr lang="en-US" dirty="0"/>
                  <a:t>at</a:t>
                </a:r>
                <a:r>
                  <a:rPr lang="ru-RU"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r>
                  <a:rPr lang="ru-RU" dirty="0"/>
                  <a:t>)</a:t>
                </a:r>
                <a:r>
                  <a:rPr lang="en-US" dirty="0"/>
                  <a:t> we suppose that flow rate </a:t>
                </a:r>
                <a14:m>
                  <m:oMath xmlns:m="http://schemas.openxmlformats.org/officeDocument/2006/math">
                    <m:r>
                      <a:rPr lang="en-US" i="1">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a14:m>
                <a:r>
                  <a:rPr lang="en-US" dirty="0"/>
                  <a:t> is known function.</a:t>
                </a:r>
              </a:p>
              <a:p>
                <a:pPr algn="just"/>
                <a:endParaRPr lang="en-US" dirty="0"/>
              </a:p>
              <a:p>
                <a:pPr algn="just"/>
                <a:r>
                  <a:rPr lang="en-US" dirty="0"/>
                  <a:t>The downhole fracture boundary condition can be obtained by several ways</a:t>
                </a:r>
                <a:r>
                  <a:rPr lang="ru-RU" dirty="0"/>
                  <a:t>. </a:t>
                </a:r>
                <a:r>
                  <a:rPr lang="en-US" dirty="0"/>
                  <a:t>Further the downhole boundary condition will be classified and the ranges of applicability for such conditions will be</a:t>
                </a:r>
                <a:r>
                  <a:rPr lang="ru-RU" dirty="0"/>
                  <a:t> </a:t>
                </a:r>
                <a:r>
                  <a:rPr lang="en-US" dirty="0"/>
                  <a:t>provided</a:t>
                </a:r>
                <a:r>
                  <a:rPr lang="ru-RU"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838200" y="1690688"/>
                <a:ext cx="10515600" cy="3799245"/>
              </a:xfrm>
              <a:prstGeom prst="rect">
                <a:avLst/>
              </a:prstGeom>
              <a:blipFill>
                <a:blip r:embed="rId2"/>
                <a:stretch>
                  <a:fillRect l="-522" t="-801" r="-9855" b="-1442"/>
                </a:stretch>
              </a:blipFill>
            </p:spPr>
            <p:txBody>
              <a:bodyPr/>
              <a:lstStyle/>
              <a:p>
                <a:r>
                  <a:rPr lang="ru-RU">
                    <a:noFill/>
                  </a:rPr>
                  <a:t> </a:t>
                </a:r>
              </a:p>
            </p:txBody>
          </p:sp>
        </mc:Fallback>
      </mc:AlternateContent>
      <p:sp>
        <p:nvSpPr>
          <p:cNvPr id="3" name="Slide Number Placeholder 2">
            <a:extLst>
              <a:ext uri="{FF2B5EF4-FFF2-40B4-BE49-F238E27FC236}">
                <a16:creationId xmlns:a16="http://schemas.microsoft.com/office/drawing/2014/main" id="{0D8C5632-1A97-43F3-B4F6-9F4B0DD30722}"/>
              </a:ext>
            </a:extLst>
          </p:cNvPr>
          <p:cNvSpPr>
            <a:spLocks noGrp="1"/>
          </p:cNvSpPr>
          <p:nvPr>
            <p:ph type="sldNum" sz="quarter" idx="12"/>
          </p:nvPr>
        </p:nvSpPr>
        <p:spPr/>
        <p:txBody>
          <a:bodyPr/>
          <a:lstStyle/>
          <a:p>
            <a:fld id="{1ED7480B-4A56-40B8-9217-CAF065E5684C}" type="slidenum">
              <a:rPr lang="ru-RU" smtClean="0"/>
              <a:t>6</a:t>
            </a:fld>
            <a:endParaRPr lang="ru-RU"/>
          </a:p>
        </p:txBody>
      </p:sp>
    </p:spTree>
    <p:extLst>
      <p:ext uri="{BB962C8B-B14F-4D97-AF65-F5344CB8AC3E}">
        <p14:creationId xmlns:p14="http://schemas.microsoft.com/office/powerpoint/2010/main" val="776057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13930"/>
          </a:xfrm>
        </p:spPr>
        <p:txBody>
          <a:bodyPr>
            <a:normAutofit/>
          </a:bodyPr>
          <a:lstStyle/>
          <a:p>
            <a:r>
              <a:rPr lang="en-US" sz="2800" dirty="0"/>
              <a:t>Mathematical models of wave motion in wellbores</a:t>
            </a:r>
            <a:endParaRPr lang="ru-RU" sz="2800" dirty="0"/>
          </a:p>
        </p:txBody>
      </p:sp>
      <mc:AlternateContent xmlns:mc="http://schemas.openxmlformats.org/markup-compatibility/2006" xmlns:a14="http://schemas.microsoft.com/office/drawing/2010/main">
        <mc:Choice Requires="a14">
          <p:sp>
            <p:nvSpPr>
              <p:cNvPr id="6" name="TextBox 5"/>
              <p:cNvSpPr txBox="1"/>
              <p:nvPr/>
            </p:nvSpPr>
            <p:spPr>
              <a:xfrm>
                <a:off x="898585" y="1692544"/>
                <a:ext cx="7425905" cy="132228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5"/>
                    </a:solidFill>
                  </a:rPr>
                  <a:t>Electric circuit model </a:t>
                </a:r>
                <a:r>
                  <a:rPr lang="ru-RU" dirty="0">
                    <a:solidFill>
                      <a:schemeClr val="accent5"/>
                    </a:solidFill>
                  </a:rPr>
                  <a:t>(</a:t>
                </a:r>
                <a:r>
                  <a:rPr lang="en-US" dirty="0" err="1">
                    <a:solidFill>
                      <a:schemeClr val="accent5"/>
                    </a:solidFill>
                  </a:rPr>
                  <a:t>Inertance</a:t>
                </a:r>
                <a:r>
                  <a:rPr lang="ru-RU" dirty="0">
                    <a:solidFill>
                      <a:schemeClr val="accent5"/>
                    </a:solidFill>
                  </a:rPr>
                  <a:t>-</a:t>
                </a:r>
                <a:r>
                  <a:rPr lang="en-US" dirty="0">
                    <a:solidFill>
                      <a:schemeClr val="accent5"/>
                    </a:solidFill>
                  </a:rPr>
                  <a:t>Capacitance</a:t>
                </a:r>
                <a:r>
                  <a:rPr lang="ru-RU" dirty="0">
                    <a:solidFill>
                      <a:schemeClr val="accent5"/>
                    </a:solidFill>
                  </a:rPr>
                  <a:t>-</a:t>
                </a:r>
                <a:r>
                  <a:rPr lang="en-US" dirty="0">
                    <a:solidFill>
                      <a:schemeClr val="accent5"/>
                    </a:solidFill>
                  </a:rPr>
                  <a:t>Resistance</a:t>
                </a:r>
                <a:r>
                  <a:rPr lang="en-US" b="1" dirty="0">
                    <a:solidFill>
                      <a:schemeClr val="accent5"/>
                    </a:solidFill>
                  </a:rPr>
                  <a:t> </a:t>
                </a:r>
                <a:r>
                  <a:rPr lang="en-US" dirty="0">
                    <a:solidFill>
                      <a:schemeClr val="accent5"/>
                    </a:solidFill>
                  </a:rPr>
                  <a:t>Model</a:t>
                </a:r>
                <a:r>
                  <a:rPr lang="ru-RU" b="1" dirty="0">
                    <a:solidFill>
                      <a:schemeClr val="accent5"/>
                    </a:solidFill>
                  </a:rPr>
                  <a:t>, </a:t>
                </a:r>
                <a:r>
                  <a:rPr lang="en-US" b="1" dirty="0">
                    <a:solidFill>
                      <a:srgbClr val="FF0000"/>
                    </a:solidFill>
                  </a:rPr>
                  <a:t>I</a:t>
                </a:r>
                <a:r>
                  <a:rPr lang="ru-RU" b="1" dirty="0">
                    <a:solidFill>
                      <a:srgbClr val="FF0000"/>
                    </a:solidFill>
                  </a:rPr>
                  <a:t>-</a:t>
                </a:r>
                <a:r>
                  <a:rPr lang="en-US" b="1" dirty="0">
                    <a:solidFill>
                      <a:srgbClr val="FF0000"/>
                    </a:solidFill>
                  </a:rPr>
                  <a:t>C</a:t>
                </a:r>
                <a:r>
                  <a:rPr lang="ru-RU" b="1" dirty="0">
                    <a:solidFill>
                      <a:srgbClr val="FF0000"/>
                    </a:solidFill>
                  </a:rPr>
                  <a:t>-</a:t>
                </a:r>
                <a:r>
                  <a:rPr lang="en-US" b="1" dirty="0">
                    <a:solidFill>
                      <a:srgbClr val="FF0000"/>
                    </a:solidFill>
                  </a:rPr>
                  <a:t>R</a:t>
                </a:r>
                <a:r>
                  <a:rPr lang="ru-RU" b="1" dirty="0">
                    <a:solidFill>
                      <a:schemeClr val="accent5"/>
                    </a:solidFill>
                  </a:rPr>
                  <a:t>)</a:t>
                </a:r>
                <a:r>
                  <a:rPr lang="ru-RU" b="1" dirty="0"/>
                  <a:t>:</a:t>
                </a:r>
                <a:endParaRPr lang="en-US" b="1" dirty="0"/>
              </a:p>
              <a:p>
                <a:r>
                  <a:rPr lang="en-US" b="1" dirty="0"/>
                  <a:t>      </a:t>
                </a:r>
                <a:r>
                  <a:rPr lang="en-US" dirty="0"/>
                  <a:t>(</a:t>
                </a:r>
                <a:r>
                  <a:rPr lang="en-US" dirty="0" err="1">
                    <a:solidFill>
                      <a:schemeClr val="accent1">
                        <a:lumMod val="75000"/>
                      </a:schemeClr>
                    </a:solidFill>
                  </a:rPr>
                  <a:t>Mondal</a:t>
                </a:r>
                <a:r>
                  <a:rPr lang="en-US" dirty="0">
                    <a:solidFill>
                      <a:schemeClr val="accent1">
                        <a:lumMod val="75000"/>
                      </a:schemeClr>
                    </a:solidFill>
                  </a:rPr>
                  <a:t> (2010), Carey et al., 2015, Hwang et al, 2017)</a:t>
                </a:r>
                <a:endParaRPr lang="ru-RU" dirty="0">
                  <a:solidFill>
                    <a:schemeClr val="accent1">
                      <a:lumMod val="75000"/>
                    </a:schemeClr>
                  </a:solidFill>
                </a:endParaRPr>
              </a:p>
              <a:p>
                <a:r>
                  <a:rPr lang="en-US" dirty="0"/>
                  <a:t>                  </a:t>
                </a:r>
                <a14:m>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rPr>
                          <m:t>𝑝</m:t>
                        </m:r>
                      </m:e>
                      <m:sub>
                        <m:r>
                          <a:rPr lang="ru-RU" i="1">
                            <a:latin typeface="Cambria Math" panose="02040503050406030204" pitchFamily="18" charset="0"/>
                          </a:rPr>
                          <m:t>𝐿</m:t>
                        </m:r>
                      </m:sub>
                    </m:sSub>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𝑝</m:t>
                        </m:r>
                      </m:e>
                      <m:sub>
                        <m:r>
                          <a:rPr lang="ru-RU" i="1">
                            <a:latin typeface="Cambria Math" panose="02040503050406030204" pitchFamily="18" charset="0"/>
                          </a:rPr>
                          <m:t>𝑟</m:t>
                        </m:r>
                      </m:sub>
                    </m:sSub>
                    <m:r>
                      <a:rPr lang="ru-RU" i="1">
                        <a:latin typeface="Cambria Math" panose="02040503050406030204" pitchFamily="18" charset="0"/>
                      </a:rPr>
                      <m:t>=</m:t>
                    </m:r>
                    <m:r>
                      <a:rPr lang="ru-RU" i="1">
                        <a:latin typeface="Cambria Math" panose="02040503050406030204" pitchFamily="18" charset="0"/>
                      </a:rPr>
                      <m:t>𝑅𝑄</m:t>
                    </m:r>
                    <m:r>
                      <a:rPr lang="ru-RU" i="1">
                        <a:latin typeface="Cambria Math" panose="02040503050406030204" pitchFamily="18" charset="0"/>
                      </a:rPr>
                      <m:t>+ </m:t>
                    </m:r>
                    <m:f>
                      <m:fPr>
                        <m:ctrlPr>
                          <a:rPr lang="ru-RU" i="1">
                            <a:latin typeface="Cambria Math" panose="02040503050406030204" pitchFamily="18" charset="0"/>
                          </a:rPr>
                        </m:ctrlPr>
                      </m:fPr>
                      <m:num>
                        <m:r>
                          <a:rPr lang="ru-RU" i="1">
                            <a:latin typeface="Cambria Math" panose="02040503050406030204" pitchFamily="18" charset="0"/>
                          </a:rPr>
                          <m:t>1</m:t>
                        </m:r>
                      </m:num>
                      <m:den>
                        <m:r>
                          <a:rPr lang="ru-RU" i="1">
                            <a:latin typeface="Cambria Math" panose="02040503050406030204" pitchFamily="18" charset="0"/>
                          </a:rPr>
                          <m:t>𝑐</m:t>
                        </m:r>
                      </m:den>
                    </m:f>
                    <m:nary>
                      <m:naryPr>
                        <m:limLoc m:val="undOvr"/>
                        <m:subHide m:val="on"/>
                        <m:supHide m:val="on"/>
                        <m:ctrlPr>
                          <a:rPr lang="ru-RU" i="1">
                            <a:latin typeface="Cambria Math" panose="02040503050406030204" pitchFamily="18" charset="0"/>
                          </a:rPr>
                        </m:ctrlPr>
                      </m:naryPr>
                      <m:sub/>
                      <m:sup/>
                      <m:e>
                        <m:r>
                          <a:rPr lang="ru-RU" i="1">
                            <a:latin typeface="Cambria Math" panose="02040503050406030204" pitchFamily="18" charset="0"/>
                          </a:rPr>
                          <m:t>𝑄𝑑𝑡</m:t>
                        </m:r>
                      </m:e>
                    </m:nary>
                    <m:r>
                      <a:rPr lang="ru-RU" i="1">
                        <a:latin typeface="Cambria Math" panose="02040503050406030204" pitchFamily="18" charset="0"/>
                      </a:rPr>
                      <m:t>+</m:t>
                    </m:r>
                    <m:r>
                      <a:rPr lang="ru-RU" i="1">
                        <a:latin typeface="Cambria Math" panose="02040503050406030204" pitchFamily="18" charset="0"/>
                      </a:rPr>
                      <m:t>𝐼</m:t>
                    </m:r>
                    <m:f>
                      <m:fPr>
                        <m:ctrlPr>
                          <a:rPr lang="ru-RU" i="1">
                            <a:latin typeface="Cambria Math" panose="02040503050406030204" pitchFamily="18" charset="0"/>
                          </a:rPr>
                        </m:ctrlPr>
                      </m:fPr>
                      <m:num>
                        <m:r>
                          <a:rPr lang="ru-RU" i="1">
                            <a:latin typeface="Cambria Math" panose="02040503050406030204" pitchFamily="18" charset="0"/>
                          </a:rPr>
                          <m:t>𝑑𝑄</m:t>
                        </m:r>
                      </m:num>
                      <m:den>
                        <m:r>
                          <a:rPr lang="ru-RU" i="1">
                            <a:latin typeface="Cambria Math" panose="02040503050406030204" pitchFamily="18" charset="0"/>
                          </a:rPr>
                          <m:t>𝑑𝑡</m:t>
                        </m:r>
                      </m:den>
                    </m:f>
                  </m:oMath>
                </a14:m>
                <a:r>
                  <a:rPr lang="ru-RU" dirty="0"/>
                  <a:t>                                  (3)</a:t>
                </a:r>
              </a:p>
              <a:p>
                <a:r>
                  <a:rPr lang="en-US" dirty="0"/>
                  <a:t>     The downhole fracture boundary condition with free parameters I, R, C</a:t>
                </a:r>
                <a:endParaRPr lang="ru-RU" dirty="0"/>
              </a:p>
            </p:txBody>
          </p:sp>
        </mc:Choice>
        <mc:Fallback xmlns="">
          <p:sp>
            <p:nvSpPr>
              <p:cNvPr id="6" name="TextBox 5"/>
              <p:cNvSpPr txBox="1">
                <a:spLocks noRot="1" noChangeAspect="1" noMove="1" noResize="1" noEditPoints="1" noAdjustHandles="1" noChangeArrowheads="1" noChangeShapeType="1" noTextEdit="1"/>
              </p:cNvSpPr>
              <p:nvPr/>
            </p:nvSpPr>
            <p:spPr>
              <a:xfrm>
                <a:off x="898585" y="1692544"/>
                <a:ext cx="7425905" cy="1322285"/>
              </a:xfrm>
              <a:prstGeom prst="rect">
                <a:avLst/>
              </a:prstGeom>
              <a:blipFill>
                <a:blip r:embed="rId2"/>
                <a:stretch>
                  <a:fillRect l="-492" t="-2765" b="-37327"/>
                </a:stretch>
              </a:blipFill>
            </p:spPr>
            <p:txBody>
              <a:bodyPr/>
              <a:lstStyle/>
              <a:p>
                <a:r>
                  <a:rPr lang="ru-RU">
                    <a:noFill/>
                  </a:rPr>
                  <a:t> </a:t>
                </a:r>
              </a:p>
            </p:txBody>
          </p:sp>
        </mc:Fallback>
      </mc:AlternateContent>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720" y="1547923"/>
            <a:ext cx="3426125" cy="1194377"/>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749523" y="3131098"/>
                <a:ext cx="8693989" cy="369748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5"/>
                    </a:solidFill>
                  </a:rPr>
                  <a:t>Fracture as a Helmholtz resonator </a:t>
                </a:r>
                <a:r>
                  <a:rPr lang="ru-RU" dirty="0">
                    <a:solidFill>
                      <a:schemeClr val="accent5"/>
                    </a:solidFill>
                  </a:rPr>
                  <a:t>(</a:t>
                </a:r>
                <a:r>
                  <a:rPr lang="en-US" dirty="0">
                    <a:solidFill>
                      <a:schemeClr val="accent5"/>
                    </a:solidFill>
                  </a:rPr>
                  <a:t>Reservoir Model</a:t>
                </a:r>
                <a:r>
                  <a:rPr lang="ru-RU" dirty="0">
                    <a:solidFill>
                      <a:schemeClr val="accent5"/>
                    </a:solidFill>
                  </a:rPr>
                  <a:t>,</a:t>
                </a:r>
                <a:r>
                  <a:rPr lang="en-US" dirty="0">
                    <a:solidFill>
                      <a:schemeClr val="accent5"/>
                    </a:solidFill>
                  </a:rPr>
                  <a:t> </a:t>
                </a:r>
                <a:r>
                  <a:rPr lang="en-US" b="1" dirty="0">
                    <a:solidFill>
                      <a:srgbClr val="FF0000"/>
                    </a:solidFill>
                  </a:rPr>
                  <a:t>R</a:t>
                </a:r>
                <a:r>
                  <a:rPr lang="ru-RU" b="1" dirty="0">
                    <a:solidFill>
                      <a:srgbClr val="FF0000"/>
                    </a:solidFill>
                  </a:rPr>
                  <a:t>-</a:t>
                </a:r>
                <a:r>
                  <a:rPr lang="en-US" b="1" dirty="0">
                    <a:solidFill>
                      <a:srgbClr val="FF0000"/>
                    </a:solidFill>
                  </a:rPr>
                  <a:t>M</a:t>
                </a:r>
                <a:r>
                  <a:rPr lang="ru-RU" dirty="0">
                    <a:solidFill>
                      <a:schemeClr val="accent5"/>
                    </a:solidFill>
                  </a:rPr>
                  <a:t>)</a:t>
                </a:r>
                <a:r>
                  <a:rPr lang="ru-RU" dirty="0"/>
                  <a:t>:</a:t>
                </a:r>
              </a:p>
              <a:p>
                <a:r>
                  <a:rPr lang="en-US" dirty="0"/>
                  <a:t>      (</a:t>
                </a:r>
                <a:r>
                  <a:rPr lang="en-US" dirty="0" err="1">
                    <a:solidFill>
                      <a:srgbClr val="0070C0"/>
                    </a:solidFill>
                  </a:rPr>
                  <a:t>Liapidevskii</a:t>
                </a:r>
                <a:r>
                  <a:rPr lang="en-US" dirty="0">
                    <a:solidFill>
                      <a:srgbClr val="0070C0"/>
                    </a:solidFill>
                  </a:rPr>
                  <a:t> &amp; Neverov, 2018</a:t>
                </a:r>
                <a:r>
                  <a:rPr lang="en-US" dirty="0"/>
                  <a:t>)</a:t>
                </a:r>
                <a:endParaRPr lang="ru-RU" dirty="0"/>
              </a:p>
              <a:p>
                <a:pPr algn="r"/>
                <a14:m>
                  <m:oMath xmlns:m="http://schemas.openxmlformats.org/officeDocument/2006/math">
                    <m:sSub>
                      <m:sSubPr>
                        <m:ctrlPr>
                          <a:rPr lang="ru-RU" i="1" smtClean="0">
                            <a:latin typeface="Cambria Math" panose="02040503050406030204" pitchFamily="18" charset="0"/>
                          </a:rPr>
                        </m:ctrlPr>
                      </m:sSubPr>
                      <m:e>
                        <m:r>
                          <a:rPr lang="ru-RU" i="1">
                            <a:latin typeface="Cambria Math" panose="02040503050406030204" pitchFamily="18" charset="0"/>
                          </a:rPr>
                          <m:t>(</m:t>
                        </m:r>
                        <m:sSub>
                          <m:sSubPr>
                            <m:ctrlPr>
                              <a:rPr lang="ru-RU" i="1">
                                <a:latin typeface="Cambria Math" panose="02040503050406030204" pitchFamily="18" charset="0"/>
                              </a:rPr>
                            </m:ctrlPr>
                          </m:sSubPr>
                          <m:e>
                            <m:r>
                              <a:rPr lang="en-GB" i="1">
                                <a:latin typeface="Cambria Math" panose="02040503050406030204" pitchFamily="18" charset="0"/>
                              </a:rPr>
                              <m:t>𝜌</m:t>
                            </m:r>
                          </m:e>
                          <m:sub>
                            <m:r>
                              <a:rPr lang="en-US" i="1">
                                <a:latin typeface="Cambria Math" panose="02040503050406030204" pitchFamily="18" charset="0"/>
                              </a:rPr>
                              <m:t>𝑟</m:t>
                            </m:r>
                          </m:sub>
                        </m:sSub>
                        <m:r>
                          <a:rPr lang="ru-RU" i="1">
                            <a:latin typeface="Cambria Math" panose="02040503050406030204" pitchFamily="18" charset="0"/>
                          </a:rPr>
                          <m:t>)</m:t>
                        </m:r>
                      </m:e>
                      <m:sub>
                        <m:r>
                          <a:rPr lang="ru-RU" i="1">
                            <a:latin typeface="Cambria Math" panose="02040503050406030204" pitchFamily="18" charset="0"/>
                          </a:rPr>
                          <m:t>𝑡</m:t>
                        </m:r>
                      </m:sub>
                    </m:sSub>
                    <m:r>
                      <a:rPr lang="ru-RU" i="1">
                        <a:latin typeface="Cambria Math" panose="02040503050406030204" pitchFamily="18" charset="0"/>
                      </a:rPr>
                      <m:t>=</m:t>
                    </m:r>
                    <m:r>
                      <a:rPr lang="ru-RU" i="1">
                        <a:latin typeface="Cambria Math" panose="02040503050406030204" pitchFamily="18" charset="0"/>
                      </a:rPr>
                      <m:t>𝑀𝑣</m:t>
                    </m:r>
                    <m:r>
                      <a:rPr lang="ru-RU" i="1">
                        <a:latin typeface="Cambria Math" panose="02040503050406030204" pitchFamily="18" charset="0"/>
                      </a:rPr>
                      <m:t>,   </m:t>
                    </m:r>
                    <m:r>
                      <a:rPr lang="ru-RU" i="1">
                        <a:latin typeface="Cambria Math" panose="02040503050406030204" pitchFamily="18" charset="0"/>
                      </a:rPr>
                      <m:t>𝑀</m:t>
                    </m:r>
                    <m:r>
                      <a:rPr lang="ru-RU" i="1">
                        <a:latin typeface="Cambria Math" panose="02040503050406030204" pitchFamily="18" charset="0"/>
                      </a:rPr>
                      <m:t>= </m:t>
                    </m:r>
                    <m:sSub>
                      <m:sSubPr>
                        <m:ctrlPr>
                          <a:rPr lang="ru-RU" i="1">
                            <a:latin typeface="Cambria Math" panose="02040503050406030204" pitchFamily="18" charset="0"/>
                          </a:rPr>
                        </m:ctrlPr>
                      </m:sSubPr>
                      <m:e>
                        <m:r>
                          <a:rPr lang="en-GB" i="1">
                            <a:latin typeface="Cambria Math" panose="02040503050406030204" pitchFamily="18" charset="0"/>
                          </a:rPr>
                          <m:t>𝜌</m:t>
                        </m:r>
                      </m:e>
                      <m:sub>
                        <m:r>
                          <a:rPr lang="ru-RU" i="1">
                            <a:latin typeface="Cambria Math" panose="02040503050406030204" pitchFamily="18" charset="0"/>
                          </a:rPr>
                          <m:t>0</m:t>
                        </m:r>
                      </m:sub>
                    </m:sSub>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panose="02040503050406030204" pitchFamily="18" charset="0"/>
                              </a:rPr>
                              <m:t>𝑆</m:t>
                            </m:r>
                          </m:e>
                          <m:sub>
                            <m:r>
                              <a:rPr lang="ru-RU" i="1">
                                <a:latin typeface="Cambria Math" panose="02040503050406030204" pitchFamily="18" charset="0"/>
                              </a:rPr>
                              <m:t>𝑝</m:t>
                            </m:r>
                          </m:sub>
                        </m:sSub>
                      </m:num>
                      <m:den>
                        <m:sSub>
                          <m:sSubPr>
                            <m:ctrlPr>
                              <a:rPr lang="ru-RU" i="1">
                                <a:latin typeface="Cambria Math" panose="02040503050406030204" pitchFamily="18" charset="0"/>
                              </a:rPr>
                            </m:ctrlPr>
                          </m:sSubPr>
                          <m:e>
                            <m:r>
                              <a:rPr lang="ru-RU" i="1">
                                <a:latin typeface="Cambria Math" panose="02040503050406030204" pitchFamily="18" charset="0"/>
                              </a:rPr>
                              <m:t>𝑉</m:t>
                            </m:r>
                          </m:e>
                          <m:sub>
                            <m:r>
                              <a:rPr lang="ru-RU" i="1">
                                <a:latin typeface="Cambria Math" panose="02040503050406030204" pitchFamily="18" charset="0"/>
                              </a:rPr>
                              <m:t>𝑟</m:t>
                            </m:r>
                          </m:sub>
                        </m:sSub>
                      </m:den>
                    </m:f>
                    <m:r>
                      <a:rPr lang="ru-RU" i="1">
                        <a:latin typeface="Cambria Math" panose="02040503050406030204" pitchFamily="18" charset="0"/>
                      </a:rPr>
                      <m:t>, </m:t>
                    </m:r>
                    <m:r>
                      <a:rPr lang="ru-RU" b="0" i="1" smtClean="0">
                        <a:latin typeface="Cambria Math" panose="02040503050406030204" pitchFamily="18" charset="0"/>
                      </a:rPr>
                      <m:t>    </m:t>
                    </m:r>
                    <m:sSub>
                      <m:sSubPr>
                        <m:ctrlPr>
                          <a:rPr lang="ru-RU"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𝑡</m:t>
                        </m:r>
                      </m:sub>
                    </m:sSub>
                    <m:r>
                      <a:rPr lang="ru-RU" i="1">
                        <a:latin typeface="Cambria Math" panose="02040503050406030204" pitchFamily="18" charset="0"/>
                      </a:rPr>
                      <m:t>= </m:t>
                    </m:r>
                    <m:f>
                      <m:fPr>
                        <m:ctrlPr>
                          <a:rPr lang="ru-RU" i="1">
                            <a:latin typeface="Cambria Math" panose="02040503050406030204" pitchFamily="18" charset="0"/>
                          </a:rPr>
                        </m:ctrlPr>
                      </m:fPr>
                      <m:num>
                        <m:r>
                          <a:rPr lang="en-US" i="1">
                            <a:latin typeface="Cambria Math" panose="02040503050406030204" pitchFamily="18" charset="0"/>
                          </a:rPr>
                          <m:t>𝐾</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𝐿</m:t>
                                </m:r>
                              </m:sub>
                            </m:sSub>
                            <m:r>
                              <a:rPr lang="ru-RU" i="1">
                                <a:latin typeface="Cambria Math" panose="02040503050406030204" pitchFamily="18" charset="0"/>
                              </a:rPr>
                              <m:t>−</m:t>
                            </m:r>
                            <m:sSub>
                              <m:sSubPr>
                                <m:ctrlPr>
                                  <a:rPr lang="ru-RU"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𝑟</m:t>
                                </m:r>
                              </m:sub>
                            </m:sSub>
                          </m:e>
                        </m:d>
                      </m:num>
                      <m:den>
                        <m:sSub>
                          <m:sSubPr>
                            <m:ctrlPr>
                              <a:rPr lang="ru-RU" i="1">
                                <a:latin typeface="Cambria Math" panose="02040503050406030204" pitchFamily="18" charset="0"/>
                              </a:rPr>
                            </m:ctrlPr>
                          </m:sSubPr>
                          <m:e>
                            <m:r>
                              <a:rPr lang="en-GB" i="1">
                                <a:latin typeface="Cambria Math" panose="02040503050406030204" pitchFamily="18" charset="0"/>
                              </a:rPr>
                              <m:t>𝜌</m:t>
                            </m:r>
                          </m:e>
                          <m:sub>
                            <m:r>
                              <a:rPr lang="ru-RU" i="1">
                                <a:latin typeface="Cambria Math" panose="02040503050406030204" pitchFamily="18" charset="0"/>
                              </a:rPr>
                              <m:t>0</m:t>
                            </m:r>
                          </m:sub>
                        </m:sSub>
                      </m:den>
                    </m:f>
                    <m:r>
                      <a:rPr lang="ru-RU" i="1">
                        <a:latin typeface="Cambria Math" panose="02040503050406030204" pitchFamily="18" charset="0"/>
                      </a:rPr>
                      <m:t>−</m:t>
                    </m:r>
                    <m:r>
                      <a:rPr lang="en-US" b="0" i="1" smtClean="0">
                        <a:latin typeface="Cambria Math" panose="02040503050406030204" pitchFamily="18" charset="0"/>
                      </a:rPr>
                      <m:t>𝐹</m:t>
                    </m:r>
                    <m:r>
                      <a:rPr lang="ru-RU" i="1">
                        <a:latin typeface="Cambria Math" panose="02040503050406030204" pitchFamily="18" charset="0"/>
                      </a:rPr>
                      <m:t>,  </m:t>
                    </m:r>
                    <m:r>
                      <a:rPr lang="en-US" i="1">
                        <a:latin typeface="Cambria Math" panose="02040503050406030204" pitchFamily="18" charset="0"/>
                      </a:rPr>
                      <m:t>𝐾</m:t>
                    </m:r>
                    <m:r>
                      <a:rPr lang="ru-RU" i="1">
                        <a:latin typeface="Cambria Math" panose="02040503050406030204" pitchFamily="18" charset="0"/>
                      </a:rPr>
                      <m:t>= </m:t>
                    </m:r>
                    <m:f>
                      <m:fPr>
                        <m:ctrlPr>
                          <a:rPr lang="ru-RU" i="1">
                            <a:latin typeface="Cambria Math" panose="02040503050406030204" pitchFamily="18" charset="0"/>
                          </a:rPr>
                        </m:ctrlPr>
                      </m:fPr>
                      <m:num>
                        <m:r>
                          <a:rPr lang="ru-RU" i="1">
                            <a:latin typeface="Cambria Math" panose="02040503050406030204" pitchFamily="18" charset="0"/>
                          </a:rPr>
                          <m:t>1</m:t>
                        </m:r>
                      </m:num>
                      <m:den>
                        <m:sSub>
                          <m:sSubPr>
                            <m:ctrlPr>
                              <a:rPr lang="ru-RU"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𝑝</m:t>
                            </m:r>
                          </m:sub>
                        </m:sSub>
                      </m:den>
                    </m:f>
                    <m:r>
                      <a:rPr lang="ru-RU" i="1">
                        <a:latin typeface="Cambria Math" panose="02040503050406030204" pitchFamily="18" charset="0"/>
                      </a:rPr>
                      <m:t> </m:t>
                    </m:r>
                  </m:oMath>
                </a14:m>
                <a:r>
                  <a:rPr lang="ru-RU" dirty="0"/>
                  <a:t>                           (4)</a:t>
                </a:r>
                <a:endParaRPr lang="en-US" dirty="0"/>
              </a:p>
              <a:p>
                <a:pPr algn="just"/>
                <a:r>
                  <a:rPr lang="en-US" dirty="0"/>
                  <a:t>      classic Helmholtz resonator equations: mass conservation in fracture and momentum</a:t>
                </a:r>
              </a:p>
              <a:p>
                <a:pPr algn="just"/>
                <a:r>
                  <a:rPr lang="en-US" dirty="0"/>
                  <a:t>      equation in perforations. From the (4) we can obtain</a:t>
                </a:r>
              </a:p>
              <a:p>
                <a:pPr algn="r"/>
                <a14:m>
                  <m:oMath xmlns:m="http://schemas.openxmlformats.org/officeDocument/2006/math">
                    <m:r>
                      <a:rPr lang="ru-RU" i="1">
                        <a:latin typeface="Cambria Math" panose="02040503050406030204" pitchFamily="18" charset="0"/>
                      </a:rPr>
                      <m:t>∆</m:t>
                    </m:r>
                    <m:r>
                      <a:rPr lang="en-US" i="1">
                        <a:latin typeface="Cambria Math" panose="02040503050406030204" pitchFamily="18" charset="0"/>
                      </a:rPr>
                      <m:t>𝑝</m:t>
                    </m:r>
                    <m:r>
                      <a:rPr lang="ru-RU" i="1">
                        <a:latin typeface="Cambria Math" panose="02040503050406030204" pitchFamily="18" charset="0"/>
                      </a:rPr>
                      <m:t>= </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panose="02040503050406030204" pitchFamily="18" charset="0"/>
                              </a:rPr>
                              <m:t>𝜌</m:t>
                            </m:r>
                          </m:e>
                          <m:sub>
                            <m:r>
                              <a:rPr lang="ru-RU" i="1">
                                <a:latin typeface="Cambria Math" panose="02040503050406030204" pitchFamily="18" charset="0"/>
                              </a:rPr>
                              <m:t>0</m:t>
                            </m:r>
                          </m:sub>
                        </m:sSub>
                      </m:num>
                      <m:den>
                        <m:r>
                          <a:rPr lang="en-US" i="1">
                            <a:latin typeface="Cambria Math" panose="02040503050406030204" pitchFamily="18" charset="0"/>
                          </a:rPr>
                          <m:t>𝐾</m:t>
                        </m:r>
                      </m:den>
                    </m:f>
                    <m:sSub>
                      <m:sSubPr>
                        <m:ctrlPr>
                          <a:rPr lang="ru-RU"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𝑡𝑡</m:t>
                        </m:r>
                      </m:sub>
                    </m:sSub>
                    <m:r>
                      <a:rPr lang="ru-RU" i="1">
                        <a:latin typeface="Cambria Math" panose="02040503050406030204" pitchFamily="18" charset="0"/>
                      </a:rPr>
                      <m:t>+ </m:t>
                    </m:r>
                    <m:f>
                      <m:fPr>
                        <m:ctrlPr>
                          <a:rPr lang="ru-RU" i="1">
                            <a:latin typeface="Cambria Math" panose="02040503050406030204" pitchFamily="18" charset="0"/>
                          </a:rPr>
                        </m:ctrlPr>
                      </m:fPr>
                      <m:num>
                        <m:r>
                          <a:rPr lang="ru-RU" i="1">
                            <a:latin typeface="Cambria Math" panose="02040503050406030204" pitchFamily="18" charset="0"/>
                          </a:rPr>
                          <m:t>8</m:t>
                        </m:r>
                        <m:r>
                          <a:rPr lang="en-US" i="1">
                            <a:latin typeface="Cambria Math" panose="02040503050406030204" pitchFamily="18" charset="0"/>
                          </a:rPr>
                          <m:t>𝜋𝜇</m:t>
                        </m:r>
                      </m:num>
                      <m:den>
                        <m:sSub>
                          <m:sSubPr>
                            <m:ctrlPr>
                              <a:rPr lang="ru-RU" i="1">
                                <a:latin typeface="Cambria Math" panose="02040503050406030204" pitchFamily="18" charset="0"/>
                              </a:rPr>
                            </m:ctrlPr>
                          </m:sSubPr>
                          <m:e>
                            <m:r>
                              <a:rPr lang="ru-RU" i="1">
                                <a:latin typeface="Cambria Math" panose="02040503050406030204" pitchFamily="18" charset="0"/>
                              </a:rPr>
                              <m:t>𝑆</m:t>
                            </m:r>
                          </m:e>
                          <m:sub>
                            <m:r>
                              <a:rPr lang="ru-RU" i="1">
                                <a:latin typeface="Cambria Math" panose="02040503050406030204" pitchFamily="18" charset="0"/>
                              </a:rPr>
                              <m:t>𝑝</m:t>
                            </m:r>
                          </m:sub>
                        </m:sSub>
                        <m:r>
                          <a:rPr lang="ru-RU" i="1">
                            <a:latin typeface="Cambria Math" panose="02040503050406030204" pitchFamily="18" charset="0"/>
                          </a:rPr>
                          <m:t> ∙ </m:t>
                        </m:r>
                        <m:r>
                          <a:rPr lang="ru-RU" i="1">
                            <a:latin typeface="Cambria Math" panose="02040503050406030204" pitchFamily="18" charset="0"/>
                          </a:rPr>
                          <m:t>𝐾</m:t>
                        </m:r>
                      </m:den>
                    </m:f>
                    <m:sSub>
                      <m:sSubPr>
                        <m:ctrlPr>
                          <a:rPr lang="ru-RU"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𝑡</m:t>
                        </m:r>
                      </m:sub>
                    </m:sSub>
                    <m:r>
                      <a:rPr lang="ru-RU" i="1">
                        <a:latin typeface="Cambria Math" panose="02040503050406030204" pitchFamily="18" charset="0"/>
                      </a:rPr>
                      <m:t>+</m:t>
                    </m:r>
                    <m:sSup>
                      <m:sSupPr>
                        <m:ctrlPr>
                          <a:rPr lang="ru-RU" i="1">
                            <a:latin typeface="Cambria Math" panose="02040503050406030204" pitchFamily="18" charset="0"/>
                          </a:rPr>
                        </m:ctrlPr>
                      </m:sSupPr>
                      <m:e>
                        <m:r>
                          <a:rPr lang="en-US" i="1">
                            <a:latin typeface="Cambria Math" panose="02040503050406030204" pitchFamily="18" charset="0"/>
                          </a:rPr>
                          <m:t>𝑐</m:t>
                        </m:r>
                      </m:e>
                      <m:sup>
                        <m:r>
                          <a:rPr lang="ru-RU" i="1">
                            <a:latin typeface="Cambria Math" panose="02040503050406030204" pitchFamily="18" charset="0"/>
                          </a:rPr>
                          <m:t>2</m:t>
                        </m:r>
                      </m:sup>
                    </m:sSup>
                    <m:r>
                      <a:rPr lang="en-US" i="1">
                        <a:latin typeface="Cambria Math" panose="02040503050406030204" pitchFamily="18" charset="0"/>
                      </a:rPr>
                      <m:t>𝑀𝑣</m:t>
                    </m:r>
                    <m:r>
                      <a:rPr lang="en-US" b="0" i="0" smtClean="0">
                        <a:latin typeface="Cambria Math" panose="02040503050406030204" pitchFamily="18" charset="0"/>
                      </a:rPr>
                      <m:t>.</m:t>
                    </m:r>
                  </m:oMath>
                </a14:m>
                <a:r>
                  <a:rPr lang="ru-RU" dirty="0"/>
                  <a:t>                                                   (5)</a:t>
                </a:r>
              </a:p>
              <a:p>
                <a:pPr algn="r"/>
                <a:endParaRPr lang="en-US" dirty="0"/>
              </a:p>
              <a:p>
                <a:pPr algn="just"/>
                <a:r>
                  <a:rPr lang="ru-RU" dirty="0"/>
                  <a:t>     </a:t>
                </a:r>
                <a:r>
                  <a:rPr lang="en-US" dirty="0"/>
                  <a:t>In the case of parameters R, C, I from (3) chosen in form</a:t>
                </a:r>
                <a:endParaRPr lang="ru-RU" i="1" dirty="0"/>
              </a:p>
              <a:p>
                <a:pPr algn="r"/>
                <a14:m>
                  <m:oMath xmlns:m="http://schemas.openxmlformats.org/officeDocument/2006/math">
                    <m:r>
                      <a:rPr lang="ru-RU" i="1">
                        <a:latin typeface="Cambria Math" panose="02040503050406030204" pitchFamily="18" charset="0"/>
                      </a:rPr>
                      <m:t>𝑅</m:t>
                    </m:r>
                    <m:r>
                      <a:rPr lang="ru-RU" i="1">
                        <a:latin typeface="Cambria Math" panose="02040503050406030204" pitchFamily="18" charset="0"/>
                      </a:rPr>
                      <m:t>= </m:t>
                    </m:r>
                    <m:f>
                      <m:fPr>
                        <m:ctrlPr>
                          <a:rPr lang="ru-RU" i="1">
                            <a:latin typeface="Cambria Math" panose="02040503050406030204" pitchFamily="18" charset="0"/>
                          </a:rPr>
                        </m:ctrlPr>
                      </m:fPr>
                      <m:num>
                        <m:r>
                          <a:rPr lang="ru-RU" i="1">
                            <a:latin typeface="Cambria Math" panose="02040503050406030204" pitchFamily="18" charset="0"/>
                          </a:rPr>
                          <m:t>8</m:t>
                        </m:r>
                        <m:r>
                          <a:rPr lang="ru-RU" i="1">
                            <a:latin typeface="Cambria Math" panose="02040503050406030204" pitchFamily="18" charset="0"/>
                          </a:rPr>
                          <m:t>𝜋𝜇</m:t>
                        </m:r>
                      </m:num>
                      <m:den>
                        <m:sSubSup>
                          <m:sSubSupPr>
                            <m:ctrlPr>
                              <a:rPr lang="ru-RU" i="1">
                                <a:latin typeface="Cambria Math" panose="02040503050406030204" pitchFamily="18" charset="0"/>
                              </a:rPr>
                            </m:ctrlPr>
                          </m:sSubSupPr>
                          <m:e>
                            <m:r>
                              <a:rPr lang="ru-RU" i="1">
                                <a:latin typeface="Cambria Math" panose="02040503050406030204" pitchFamily="18" charset="0"/>
                              </a:rPr>
                              <m:t>𝑆</m:t>
                            </m:r>
                          </m:e>
                          <m:sub>
                            <m:r>
                              <a:rPr lang="ru-RU" i="1">
                                <a:latin typeface="Cambria Math" panose="02040503050406030204" pitchFamily="18" charset="0"/>
                              </a:rPr>
                              <m:t>𝑝</m:t>
                            </m:r>
                          </m:sub>
                          <m:sup>
                            <m:r>
                              <a:rPr lang="ru-RU" i="1">
                                <a:latin typeface="Cambria Math" panose="02040503050406030204" pitchFamily="18" charset="0"/>
                              </a:rPr>
                              <m:t>2</m:t>
                            </m:r>
                          </m:sup>
                        </m:sSubSup>
                        <m:r>
                          <a:rPr lang="ru-RU" i="1">
                            <a:latin typeface="Cambria Math" panose="02040503050406030204" pitchFamily="18" charset="0"/>
                          </a:rPr>
                          <m:t> ∙ </m:t>
                        </m:r>
                        <m:r>
                          <a:rPr lang="ru-RU" i="1">
                            <a:latin typeface="Cambria Math" panose="02040503050406030204" pitchFamily="18" charset="0"/>
                          </a:rPr>
                          <m:t>𝐾</m:t>
                        </m:r>
                      </m:den>
                    </m:f>
                    <m:r>
                      <a:rPr lang="ru-RU" i="1">
                        <a:latin typeface="Cambria Math" panose="02040503050406030204" pitchFamily="18" charset="0"/>
                      </a:rPr>
                      <m:t>,</m:t>
                    </m:r>
                    <m:r>
                      <m:rPr>
                        <m:nor/>
                      </m:rPr>
                      <a:rPr lang="ru-RU"/>
                      <m:t>  </m:t>
                    </m:r>
                    <m:r>
                      <a:rPr lang="en-US" i="1">
                        <a:latin typeface="Cambria Math" panose="02040503050406030204" pitchFamily="18" charset="0"/>
                      </a:rPr>
                      <m:t>𝐶</m:t>
                    </m:r>
                    <m:r>
                      <a:rPr lang="ru-RU" i="1">
                        <a:latin typeface="Cambria Math" panose="02040503050406030204" pitchFamily="18" charset="0"/>
                      </a:rPr>
                      <m:t>= </m:t>
                    </m:r>
                    <m:f>
                      <m:fPr>
                        <m:ctrlPr>
                          <a:rPr lang="ru-RU" i="1">
                            <a:latin typeface="Cambria Math" panose="02040503050406030204" pitchFamily="18" charset="0"/>
                          </a:rPr>
                        </m:ctrlPr>
                      </m:fPr>
                      <m:num>
                        <m:r>
                          <a:rPr lang="ru-RU" i="1">
                            <a:latin typeface="Cambria Math" panose="02040503050406030204" pitchFamily="18" charset="0"/>
                          </a:rPr>
                          <m:t>1</m:t>
                        </m:r>
                      </m:num>
                      <m:den>
                        <m:sSup>
                          <m:sSupPr>
                            <m:ctrlPr>
                              <a:rPr lang="ru-RU" i="1">
                                <a:latin typeface="Cambria Math" panose="02040503050406030204" pitchFamily="18" charset="0"/>
                              </a:rPr>
                            </m:ctrlPr>
                          </m:sSupPr>
                          <m:e>
                            <m:r>
                              <a:rPr lang="en-US" i="1">
                                <a:latin typeface="Cambria Math" panose="02040503050406030204" pitchFamily="18" charset="0"/>
                              </a:rPr>
                              <m:t>𝑐</m:t>
                            </m:r>
                          </m:e>
                          <m:sup>
                            <m:r>
                              <a:rPr lang="ru-RU" i="1">
                                <a:latin typeface="Cambria Math" panose="02040503050406030204" pitchFamily="18" charset="0"/>
                              </a:rPr>
                              <m:t>2</m:t>
                            </m:r>
                          </m:sup>
                        </m:sSup>
                        <m:sSub>
                          <m:sSubPr>
                            <m:ctrlPr>
                              <a:rPr lang="ru-RU" i="1">
                                <a:latin typeface="Cambria Math" panose="02040503050406030204" pitchFamily="18" charset="0"/>
                              </a:rPr>
                            </m:ctrlPr>
                          </m:sSubPr>
                          <m:e>
                            <m:r>
                              <a:rPr lang="ru-RU" i="1">
                                <a:latin typeface="Cambria Math" panose="02040503050406030204" pitchFamily="18" charset="0"/>
                              </a:rPr>
                              <m:t>𝑆</m:t>
                            </m:r>
                          </m:e>
                          <m:sub>
                            <m:r>
                              <a:rPr lang="ru-RU" i="1">
                                <a:latin typeface="Cambria Math" panose="02040503050406030204" pitchFamily="18" charset="0"/>
                              </a:rPr>
                              <m:t>𝑝</m:t>
                            </m:r>
                          </m:sub>
                        </m:sSub>
                        <m:r>
                          <a:rPr lang="ru-RU" i="1">
                            <a:latin typeface="Cambria Math" panose="02040503050406030204" pitchFamily="18" charset="0"/>
                          </a:rPr>
                          <m:t>𝑀</m:t>
                        </m:r>
                      </m:den>
                    </m:f>
                    <m:r>
                      <a:rPr lang="ru-RU" i="1">
                        <a:latin typeface="Cambria Math" panose="02040503050406030204" pitchFamily="18" charset="0"/>
                      </a:rPr>
                      <m:t>,</m:t>
                    </m:r>
                    <m:r>
                      <m:rPr>
                        <m:nor/>
                      </m:rPr>
                      <a:rPr lang="ru-RU"/>
                      <m:t>  </m:t>
                    </m:r>
                    <m:r>
                      <a:rPr lang="ru-RU" i="1">
                        <a:latin typeface="Cambria Math" panose="02040503050406030204" pitchFamily="18" charset="0"/>
                      </a:rPr>
                      <m:t>𝐼</m:t>
                    </m:r>
                    <m:r>
                      <a:rPr lang="ru-RU" i="1">
                        <a:latin typeface="Cambria Math" panose="02040503050406030204" pitchFamily="18" charset="0"/>
                      </a:rPr>
                      <m:t>= </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panose="02040503050406030204" pitchFamily="18" charset="0"/>
                              </a:rPr>
                              <m:t>𝜌</m:t>
                            </m:r>
                          </m:e>
                          <m:sub>
                            <m:r>
                              <a:rPr lang="ru-RU" i="1">
                                <a:latin typeface="Cambria Math" panose="02040503050406030204" pitchFamily="18" charset="0"/>
                              </a:rPr>
                              <m:t>0</m:t>
                            </m:r>
                          </m:sub>
                        </m:sSub>
                      </m:num>
                      <m:den>
                        <m:sSub>
                          <m:sSubPr>
                            <m:ctrlPr>
                              <a:rPr lang="ru-RU" i="1">
                                <a:latin typeface="Cambria Math" panose="02040503050406030204" pitchFamily="18" charset="0"/>
                              </a:rPr>
                            </m:ctrlPr>
                          </m:sSubPr>
                          <m:e>
                            <m:r>
                              <a:rPr lang="ru-RU" i="1">
                                <a:latin typeface="Cambria Math" panose="02040503050406030204" pitchFamily="18" charset="0"/>
                              </a:rPr>
                              <m:t>𝑆</m:t>
                            </m:r>
                          </m:e>
                          <m:sub>
                            <m:r>
                              <a:rPr lang="ru-RU" i="1">
                                <a:latin typeface="Cambria Math" panose="02040503050406030204" pitchFamily="18" charset="0"/>
                              </a:rPr>
                              <m:t>𝑝</m:t>
                            </m:r>
                          </m:sub>
                        </m:sSub>
                        <m:r>
                          <a:rPr lang="ru-RU" i="1">
                            <a:latin typeface="Cambria Math" panose="02040503050406030204" pitchFamily="18" charset="0"/>
                          </a:rPr>
                          <m:t> ∙ </m:t>
                        </m:r>
                        <m:r>
                          <a:rPr lang="ru-RU" i="1">
                            <a:latin typeface="Cambria Math" panose="02040503050406030204" pitchFamily="18" charset="0"/>
                          </a:rPr>
                          <m:t>𝐾</m:t>
                        </m:r>
                      </m:den>
                    </m:f>
                    <m:r>
                      <a:rPr lang="ru-RU" b="0" i="0" smtClean="0">
                        <a:latin typeface="Cambria Math" panose="02040503050406030204" pitchFamily="18" charset="0"/>
                      </a:rPr>
                      <m:t>,</m:t>
                    </m:r>
                  </m:oMath>
                </a14:m>
                <a:r>
                  <a:rPr lang="ru-RU" dirty="0"/>
                  <a:t>                                                   (6)</a:t>
                </a:r>
              </a:p>
              <a:p>
                <a:pPr algn="just"/>
                <a:r>
                  <a:rPr lang="ru-RU" dirty="0"/>
                  <a:t>    </a:t>
                </a:r>
                <a:r>
                  <a:rPr lang="en-US" dirty="0"/>
                  <a:t> boundary conditions</a:t>
                </a:r>
                <a:r>
                  <a:rPr lang="ru-RU" dirty="0"/>
                  <a:t> (3) </a:t>
                </a:r>
                <a:r>
                  <a:rPr lang="en-US" dirty="0"/>
                  <a:t>and</a:t>
                </a:r>
                <a:r>
                  <a:rPr lang="ru-RU" dirty="0"/>
                  <a:t> (5)</a:t>
                </a:r>
                <a:r>
                  <a:rPr lang="en-US" dirty="0"/>
                  <a:t> are equivalent. Thus, models</a:t>
                </a:r>
                <a:r>
                  <a:rPr lang="ru-RU" dirty="0"/>
                  <a:t> </a:t>
                </a:r>
                <a:r>
                  <a:rPr lang="en-US" b="1" dirty="0">
                    <a:solidFill>
                      <a:srgbClr val="FF0000"/>
                    </a:solidFill>
                  </a:rPr>
                  <a:t>I</a:t>
                </a:r>
                <a:r>
                  <a:rPr lang="ru-RU" b="1" dirty="0">
                    <a:solidFill>
                      <a:srgbClr val="FF0000"/>
                    </a:solidFill>
                  </a:rPr>
                  <a:t>-</a:t>
                </a:r>
                <a:r>
                  <a:rPr lang="en-US" b="1" dirty="0">
                    <a:solidFill>
                      <a:srgbClr val="FF0000"/>
                    </a:solidFill>
                  </a:rPr>
                  <a:t>C</a:t>
                </a:r>
                <a:r>
                  <a:rPr lang="ru-RU" b="1" dirty="0">
                    <a:solidFill>
                      <a:srgbClr val="FF0000"/>
                    </a:solidFill>
                  </a:rPr>
                  <a:t>-</a:t>
                </a:r>
                <a:r>
                  <a:rPr lang="en-US" b="1" dirty="0">
                    <a:solidFill>
                      <a:srgbClr val="FF0000"/>
                    </a:solidFill>
                  </a:rPr>
                  <a:t>R</a:t>
                </a:r>
                <a:r>
                  <a:rPr lang="ru-RU" dirty="0"/>
                  <a:t> </a:t>
                </a:r>
                <a:r>
                  <a:rPr lang="en-US" dirty="0"/>
                  <a:t>and</a:t>
                </a:r>
                <a:r>
                  <a:rPr lang="ru-RU" dirty="0"/>
                  <a:t> </a:t>
                </a:r>
                <a:r>
                  <a:rPr lang="en-US" b="1" dirty="0">
                    <a:solidFill>
                      <a:srgbClr val="FF0000"/>
                    </a:solidFill>
                  </a:rPr>
                  <a:t>R</a:t>
                </a:r>
                <a:r>
                  <a:rPr lang="ru-RU" b="1" dirty="0">
                    <a:solidFill>
                      <a:srgbClr val="FF0000"/>
                    </a:solidFill>
                  </a:rPr>
                  <a:t>-</a:t>
                </a:r>
                <a:r>
                  <a:rPr lang="en-US" b="1" dirty="0">
                    <a:solidFill>
                      <a:srgbClr val="FF0000"/>
                    </a:solidFill>
                  </a:rPr>
                  <a:t>M </a:t>
                </a:r>
                <a:r>
                  <a:rPr lang="en-US" dirty="0"/>
                  <a:t>are </a:t>
                </a:r>
              </a:p>
              <a:p>
                <a:pPr algn="just"/>
                <a:r>
                  <a:rPr lang="en-US" dirty="0"/>
                  <a:t>     equivalent in the case of (6)</a:t>
                </a:r>
                <a:r>
                  <a:rPr lang="ru-RU" dirty="0"/>
                  <a:t>. </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749523" y="3131098"/>
                <a:ext cx="8693989" cy="3697487"/>
              </a:xfrm>
              <a:prstGeom prst="rect">
                <a:avLst/>
              </a:prstGeom>
              <a:blipFill>
                <a:blip r:embed="rId4"/>
                <a:stretch>
                  <a:fillRect l="-491" t="-990" r="-561" b="-1815"/>
                </a:stretch>
              </a:blipFill>
            </p:spPr>
            <p:txBody>
              <a:bodyPr/>
              <a:lstStyle/>
              <a:p>
                <a:r>
                  <a:rPr lang="ru-RU">
                    <a:noFill/>
                  </a:rPr>
                  <a:t> </a:t>
                </a:r>
              </a:p>
            </p:txBody>
          </p:sp>
        </mc:Fallback>
      </mc:AlternateContent>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2189" y="4093035"/>
            <a:ext cx="2384508" cy="2189778"/>
          </a:xfrm>
          <a:prstGeom prst="rect">
            <a:avLst/>
          </a:prstGeom>
        </p:spPr>
      </p:pic>
      <p:sp>
        <p:nvSpPr>
          <p:cNvPr id="7" name="Slide Number Placeholder 6">
            <a:extLst>
              <a:ext uri="{FF2B5EF4-FFF2-40B4-BE49-F238E27FC236}">
                <a16:creationId xmlns:a16="http://schemas.microsoft.com/office/drawing/2014/main" id="{33D2BF24-65FF-4BD0-9E07-3FF87A8E3C9D}"/>
              </a:ext>
            </a:extLst>
          </p:cNvPr>
          <p:cNvSpPr>
            <a:spLocks noGrp="1"/>
          </p:cNvSpPr>
          <p:nvPr>
            <p:ph type="sldNum" sz="quarter" idx="12"/>
          </p:nvPr>
        </p:nvSpPr>
        <p:spPr/>
        <p:txBody>
          <a:bodyPr/>
          <a:lstStyle/>
          <a:p>
            <a:fld id="{1ED7480B-4A56-40B8-9217-CAF065E5684C}" type="slidenum">
              <a:rPr lang="ru-RU" smtClean="0"/>
              <a:t>7</a:t>
            </a:fld>
            <a:endParaRPr lang="ru-RU"/>
          </a:p>
        </p:txBody>
      </p:sp>
    </p:spTree>
    <p:extLst>
      <p:ext uri="{BB962C8B-B14F-4D97-AF65-F5344CB8AC3E}">
        <p14:creationId xmlns:p14="http://schemas.microsoft.com/office/powerpoint/2010/main" val="97383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122853"/>
          </a:xfrm>
        </p:spPr>
        <p:txBody>
          <a:bodyPr>
            <a:normAutofit/>
          </a:bodyPr>
          <a:lstStyle/>
          <a:p>
            <a:r>
              <a:rPr lang="en-US" sz="2800" dirty="0"/>
              <a:t>Mathematical models of wave motion in wellbores</a:t>
            </a:r>
            <a:endParaRPr lang="ru-RU" sz="2800" dirty="0"/>
          </a:p>
        </p:txBody>
      </p:sp>
      <mc:AlternateContent xmlns:mc="http://schemas.openxmlformats.org/markup-compatibility/2006" xmlns:a14="http://schemas.microsoft.com/office/drawing/2010/main">
        <mc:Choice Requires="a14">
          <p:sp>
            <p:nvSpPr>
              <p:cNvPr id="3" name="TextBox 2"/>
              <p:cNvSpPr txBox="1"/>
              <p:nvPr/>
            </p:nvSpPr>
            <p:spPr>
              <a:xfrm>
                <a:off x="838200" y="1487978"/>
                <a:ext cx="10515600" cy="4907241"/>
              </a:xfrm>
              <a:prstGeom prst="rect">
                <a:avLst/>
              </a:prstGeom>
              <a:noFill/>
            </p:spPr>
            <p:txBody>
              <a:bodyPr wrap="square" rtlCol="0">
                <a:spAutoFit/>
              </a:bodyPr>
              <a:lstStyle/>
              <a:p>
                <a:pPr algn="just"/>
                <a:endParaRPr lang="ru-RU" dirty="0"/>
              </a:p>
              <a:p>
                <a:pPr marL="285750" indent="-285750" algn="just">
                  <a:buFont typeface="Arial" panose="020B0604020202020204" pitchFamily="34" charset="0"/>
                  <a:buChar char="•"/>
                </a:pPr>
                <a:r>
                  <a:rPr lang="en-US" dirty="0">
                    <a:solidFill>
                      <a:schemeClr val="accent5"/>
                    </a:solidFill>
                  </a:rPr>
                  <a:t>Injective Model</a:t>
                </a:r>
                <a:r>
                  <a:rPr lang="ru-RU" dirty="0">
                    <a:solidFill>
                      <a:schemeClr val="accent5"/>
                    </a:solidFill>
                  </a:rPr>
                  <a:t>, </a:t>
                </a:r>
                <a:r>
                  <a:rPr lang="en-US" b="1" dirty="0">
                    <a:solidFill>
                      <a:srgbClr val="FF0000"/>
                    </a:solidFill>
                  </a:rPr>
                  <a:t>I</a:t>
                </a:r>
                <a:r>
                  <a:rPr lang="ru-RU" b="1" dirty="0">
                    <a:solidFill>
                      <a:srgbClr val="FF0000"/>
                    </a:solidFill>
                  </a:rPr>
                  <a:t>-</a:t>
                </a:r>
                <a:r>
                  <a:rPr lang="en-US" b="1" dirty="0">
                    <a:solidFill>
                      <a:srgbClr val="FF0000"/>
                    </a:solidFill>
                  </a:rPr>
                  <a:t>M</a:t>
                </a:r>
                <a:r>
                  <a:rPr lang="en-US" dirty="0">
                    <a:solidFill>
                      <a:schemeClr val="accent5"/>
                    </a:solidFill>
                  </a:rPr>
                  <a:t>:</a:t>
                </a:r>
              </a:p>
              <a:p>
                <a:pPr marL="285750" indent="-285750" algn="just">
                  <a:buFont typeface="Arial" panose="020B0604020202020204" pitchFamily="34" charset="0"/>
                  <a:buChar char="•"/>
                </a:pPr>
                <a:endParaRPr lang="en-US" dirty="0">
                  <a:solidFill>
                    <a:schemeClr val="accent5"/>
                  </a:solidFill>
                </a:endParaRPr>
              </a:p>
              <a:p>
                <a:pPr algn="just"/>
                <a:r>
                  <a:rPr lang="en-US" dirty="0">
                    <a:solidFill>
                      <a:schemeClr val="tx1"/>
                    </a:solidFill>
                  </a:rPr>
                  <a:t>For wellbores with perforation interval </a:t>
                </a:r>
                <a:r>
                  <a:rPr lang="ru-RU" dirty="0">
                    <a:solidFill>
                      <a:schemeClr val="tx1"/>
                    </a:solidFill>
                  </a:rPr>
                  <a:t>(</a:t>
                </a:r>
                <a14:m>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𝐿</m:t>
                        </m:r>
                      </m:e>
                      <m:sub>
                        <m:r>
                          <a:rPr lang="en-US" b="0" i="1" smtClean="0">
                            <a:solidFill>
                              <a:schemeClr val="tx1"/>
                            </a:solidFill>
                            <a:latin typeface="Cambria Math" panose="02040503050406030204" pitchFamily="18" charset="0"/>
                            <a:ea typeface="Cambria Math" panose="02040503050406030204" pitchFamily="18" charset="0"/>
                          </a:rPr>
                          <m:t>1</m:t>
                        </m:r>
                      </m:sub>
                    </m:sSub>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𝐿</m:t>
                        </m:r>
                      </m:e>
                      <m:sub>
                        <m:r>
                          <a:rPr lang="en-US" b="0" i="1" smtClean="0">
                            <a:solidFill>
                              <a:schemeClr val="tx1"/>
                            </a:solidFill>
                            <a:latin typeface="Cambria Math" panose="02040503050406030204" pitchFamily="18" charset="0"/>
                            <a:ea typeface="Cambria Math" panose="02040503050406030204" pitchFamily="18" charset="0"/>
                          </a:rPr>
                          <m:t>2</m:t>
                        </m:r>
                      </m:sub>
                    </m:sSub>
                    <m:r>
                      <a:rPr lang="en-US" b="0" i="1" smtClean="0">
                        <a:solidFill>
                          <a:schemeClr val="tx1"/>
                        </a:solidFill>
                        <a:latin typeface="Cambria Math" panose="02040503050406030204" pitchFamily="18" charset="0"/>
                        <a:ea typeface="Cambria Math" panose="02040503050406030204" pitchFamily="18" charset="0"/>
                      </a:rPr>
                      <m:t>]</m:t>
                    </m:r>
                  </m:oMath>
                </a14:m>
                <a:r>
                  <a:rPr lang="ru-RU" dirty="0">
                    <a:solidFill>
                      <a:schemeClr val="tx1"/>
                    </a:solidFill>
                  </a:rPr>
                  <a:t>) </a:t>
                </a:r>
                <a:r>
                  <a:rPr lang="en-US" dirty="0">
                    <a:solidFill>
                      <a:schemeClr val="tx1"/>
                    </a:solidFill>
                  </a:rPr>
                  <a:t>at the bottom of the wellbore one can set </a:t>
                </a:r>
                <a:r>
                  <a:rPr lang="en-US" dirty="0"/>
                  <a:t>impermeability</a:t>
                </a:r>
                <a:r>
                  <a:rPr lang="en-US" dirty="0">
                    <a:solidFill>
                      <a:schemeClr val="tx1"/>
                    </a:solidFill>
                  </a:rPr>
                  <a:t> condition</a:t>
                </a:r>
                <a:r>
                  <a:rPr lang="ru-RU"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=0</m:t>
                    </m:r>
                  </m:oMath>
                </a14:m>
                <a:r>
                  <a:rPr lang="ru-RU" dirty="0">
                    <a:solidFill>
                      <a:schemeClr val="tx1"/>
                    </a:solidFill>
                  </a:rPr>
                  <a:t>)</a:t>
                </a:r>
                <a:r>
                  <a:rPr lang="en-US" dirty="0"/>
                  <a:t>. At the interval</a:t>
                </a:r>
                <a:r>
                  <a:rPr lang="ru-RU" dirty="0">
                    <a:solidFill>
                      <a:schemeClr val="tx1"/>
                    </a:solidFill>
                  </a:rPr>
                  <a:t> </a:t>
                </a:r>
                <a14:m>
                  <m:oMath xmlns:m="http://schemas.openxmlformats.org/officeDocument/2006/math">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𝐿</m:t>
                        </m:r>
                      </m:e>
                      <m:sub>
                        <m:r>
                          <a:rPr lang="en-US" i="1">
                            <a:solidFill>
                              <a:schemeClr val="tx1"/>
                            </a:solidFill>
                            <a:latin typeface="Cambria Math" panose="02040503050406030204" pitchFamily="18" charset="0"/>
                            <a:ea typeface="Cambria Math" panose="02040503050406030204" pitchFamily="18" charset="0"/>
                          </a:rPr>
                          <m:t>1</m:t>
                        </m:r>
                      </m:sub>
                    </m:sSub>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𝐿</m:t>
                        </m:r>
                      </m:e>
                      <m:sub>
                        <m:r>
                          <a:rPr lang="en-US" i="1">
                            <a:solidFill>
                              <a:schemeClr val="tx1"/>
                            </a:solidFill>
                            <a:latin typeface="Cambria Math" panose="02040503050406030204" pitchFamily="18" charset="0"/>
                            <a:ea typeface="Cambria Math" panose="02040503050406030204" pitchFamily="18" charset="0"/>
                          </a:rPr>
                          <m:t>2</m:t>
                        </m:r>
                      </m:sub>
                    </m:sSub>
                    <m:r>
                      <a:rPr lang="en-US" i="1">
                        <a:solidFill>
                          <a:schemeClr val="tx1"/>
                        </a:solidFill>
                        <a:latin typeface="Cambria Math" panose="02040503050406030204" pitchFamily="18" charset="0"/>
                        <a:ea typeface="Cambria Math" panose="02040503050406030204" pitchFamily="18" charset="0"/>
                      </a:rPr>
                      <m:t>]</m:t>
                    </m:r>
                  </m:oMath>
                </a14:m>
                <a:r>
                  <a:rPr lang="ru-RU" dirty="0">
                    <a:solidFill>
                      <a:schemeClr val="tx1"/>
                    </a:solidFill>
                  </a:rPr>
                  <a:t> </a:t>
                </a:r>
                <a:r>
                  <a:rPr lang="en-US" dirty="0"/>
                  <a:t>one should take into account outflow</a:t>
                </a:r>
              </a:p>
              <a:p>
                <a:pPr algn="just"/>
                <a:endParaRPr lang="ru-RU" dirty="0">
                  <a:solidFill>
                    <a:schemeClr val="tx1"/>
                  </a:solidFill>
                </a:endParaRPr>
              </a:p>
              <a:p>
                <a:pPr algn="just"/>
                <a:r>
                  <a:rPr lang="en-US" dirty="0">
                    <a:solidFill>
                      <a:schemeClr val="tx1"/>
                    </a:solidFill>
                  </a:rPr>
                  <a:t>                                                            </a:t>
                </a:r>
                <a14:m>
                  <m:oMath xmlns:m="http://schemas.openxmlformats.org/officeDocument/2006/math">
                    <m:sSub>
                      <m:sSubPr>
                        <m:ctrlPr>
                          <a:rPr lang="ru-RU" i="1">
                            <a:solidFill>
                              <a:schemeClr val="tx1"/>
                            </a:solidFill>
                            <a:latin typeface="Cambria Math" panose="02040503050406030204" pitchFamily="18" charset="0"/>
                          </a:rPr>
                        </m:ctrlPr>
                      </m:sSubPr>
                      <m:e>
                        <m:r>
                          <a:rPr lang="ru-RU">
                            <a:solidFill>
                              <a:schemeClr val="tx1"/>
                            </a:solidFill>
                            <a:latin typeface="Cambria Math" panose="02040503050406030204" pitchFamily="18" charset="0"/>
                          </a:rPr>
                          <m:t>(</m:t>
                        </m:r>
                        <m:r>
                          <a:rPr lang="en-GB" i="1">
                            <a:solidFill>
                              <a:schemeClr val="tx1"/>
                            </a:solidFill>
                            <a:latin typeface="Cambria Math" panose="02040503050406030204" pitchFamily="18" charset="0"/>
                          </a:rPr>
                          <m:t>𝜌</m:t>
                        </m:r>
                        <m:r>
                          <a:rPr lang="en-GB" i="1">
                            <a:solidFill>
                              <a:schemeClr val="tx1"/>
                            </a:solidFill>
                            <a:latin typeface="Cambria Math" panose="02040503050406030204" pitchFamily="18" charset="0"/>
                          </a:rPr>
                          <m:t>𝑆</m:t>
                        </m:r>
                        <m:r>
                          <a:rPr lang="ru-RU">
                            <a:solidFill>
                              <a:schemeClr val="tx1"/>
                            </a:solidFill>
                            <a:latin typeface="Cambria Math" panose="02040503050406030204" pitchFamily="18" charset="0"/>
                          </a:rPr>
                          <m:t>)</m:t>
                        </m:r>
                      </m:e>
                      <m:sub>
                        <m:r>
                          <a:rPr lang="en-GB" i="1">
                            <a:solidFill>
                              <a:schemeClr val="tx1"/>
                            </a:solidFill>
                            <a:latin typeface="Cambria Math" panose="02040503050406030204" pitchFamily="18" charset="0"/>
                          </a:rPr>
                          <m:t>𝑡</m:t>
                        </m:r>
                      </m:sub>
                    </m:sSub>
                    <m:r>
                      <a:rPr lang="ru-RU" i="1">
                        <a:solidFill>
                          <a:schemeClr val="tx1"/>
                        </a:solidFill>
                        <a:latin typeface="Cambria Math" panose="02040503050406030204" pitchFamily="18" charset="0"/>
                      </a:rPr>
                      <m:t>+</m:t>
                    </m:r>
                    <m:sSub>
                      <m:sSubPr>
                        <m:ctrlPr>
                          <a:rPr lang="ru-RU" i="1">
                            <a:solidFill>
                              <a:schemeClr val="tx1"/>
                            </a:solidFill>
                            <a:latin typeface="Cambria Math" panose="02040503050406030204" pitchFamily="18" charset="0"/>
                          </a:rPr>
                        </m:ctrlPr>
                      </m:sSubPr>
                      <m:e>
                        <m:r>
                          <a:rPr lang="ru-RU">
                            <a:solidFill>
                              <a:schemeClr val="tx1"/>
                            </a:solidFill>
                            <a:latin typeface="Cambria Math" panose="02040503050406030204" pitchFamily="18" charset="0"/>
                          </a:rPr>
                          <m:t>(</m:t>
                        </m:r>
                        <m:r>
                          <a:rPr lang="en-GB" i="1">
                            <a:solidFill>
                              <a:schemeClr val="tx1"/>
                            </a:solidFill>
                            <a:latin typeface="Cambria Math" panose="02040503050406030204" pitchFamily="18" charset="0"/>
                          </a:rPr>
                          <m:t>𝜌</m:t>
                        </m:r>
                        <m:r>
                          <a:rPr lang="en-GB" i="1">
                            <a:solidFill>
                              <a:schemeClr val="tx1"/>
                            </a:solidFill>
                            <a:latin typeface="Cambria Math" panose="02040503050406030204" pitchFamily="18" charset="0"/>
                          </a:rPr>
                          <m:t>𝑆𝑢</m:t>
                        </m:r>
                        <m:r>
                          <a:rPr lang="ru-RU">
                            <a:solidFill>
                              <a:schemeClr val="tx1"/>
                            </a:solidFill>
                            <a:latin typeface="Cambria Math" panose="02040503050406030204" pitchFamily="18" charset="0"/>
                          </a:rPr>
                          <m:t>)</m:t>
                        </m:r>
                      </m:e>
                      <m:sub>
                        <m:r>
                          <a:rPr lang="en-GB" i="1">
                            <a:solidFill>
                              <a:schemeClr val="tx1"/>
                            </a:solidFill>
                            <a:latin typeface="Cambria Math" panose="02040503050406030204" pitchFamily="18" charset="0"/>
                          </a:rPr>
                          <m:t>𝑥</m:t>
                        </m:r>
                      </m:sub>
                    </m:sSub>
                    <m:r>
                      <a:rPr lang="ru-RU" i="1">
                        <a:solidFill>
                          <a:schemeClr val="tx1"/>
                        </a:solidFill>
                        <a:latin typeface="Cambria Math" panose="02040503050406030204" pitchFamily="18" charset="0"/>
                      </a:rPr>
                      <m:t>=</m:t>
                    </m:r>
                    <m:r>
                      <a:rPr lang="ru-RU"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𝐾</m:t>
                    </m:r>
                    <m:d>
                      <m:dPr>
                        <m:ctrlPr>
                          <a:rPr lang="ru-RU" i="1">
                            <a:solidFill>
                              <a:schemeClr val="tx1"/>
                            </a:solidFill>
                            <a:latin typeface="Cambria Math" panose="02040503050406030204" pitchFamily="18" charset="0"/>
                          </a:rPr>
                        </m:ctrlPr>
                      </m:dPr>
                      <m:e>
                        <m:sSub>
                          <m:sSubPr>
                            <m:ctrlPr>
                              <a:rPr lang="ru-RU" i="1">
                                <a:solidFill>
                                  <a:schemeClr val="tx1"/>
                                </a:solidFill>
                                <a:latin typeface="Cambria Math" panose="02040503050406030204" pitchFamily="18" charset="0"/>
                              </a:rPr>
                            </m:ctrlPr>
                          </m:sSubPr>
                          <m:e>
                            <m:r>
                              <a:rPr lang="ru-RU" i="1">
                                <a:solidFill>
                                  <a:schemeClr val="tx1"/>
                                </a:solidFill>
                                <a:latin typeface="Cambria Math" panose="02040503050406030204" pitchFamily="18" charset="0"/>
                              </a:rPr>
                              <m:t>𝑝</m:t>
                            </m:r>
                          </m:e>
                          <m:sub>
                            <m:r>
                              <a:rPr lang="ru-RU" i="1">
                                <a:solidFill>
                                  <a:schemeClr val="tx1"/>
                                </a:solidFill>
                                <a:latin typeface="Cambria Math" panose="02040503050406030204" pitchFamily="18" charset="0"/>
                              </a:rPr>
                              <m:t>𝐿</m:t>
                            </m:r>
                          </m:sub>
                        </m:sSub>
                        <m:r>
                          <a:rPr lang="ru-RU" i="1">
                            <a:solidFill>
                              <a:schemeClr val="tx1"/>
                            </a:solidFill>
                            <a:latin typeface="Cambria Math" panose="02040503050406030204" pitchFamily="18" charset="0"/>
                          </a:rPr>
                          <m:t>−</m:t>
                        </m:r>
                        <m:sSub>
                          <m:sSubPr>
                            <m:ctrlPr>
                              <a:rPr lang="ru-RU" i="1">
                                <a:solidFill>
                                  <a:schemeClr val="tx1"/>
                                </a:solidFill>
                                <a:latin typeface="Cambria Math" panose="02040503050406030204" pitchFamily="18" charset="0"/>
                              </a:rPr>
                            </m:ctrlPr>
                          </m:sSubPr>
                          <m:e>
                            <m:r>
                              <a:rPr lang="ru-RU" i="1">
                                <a:solidFill>
                                  <a:schemeClr val="tx1"/>
                                </a:solidFill>
                                <a:latin typeface="Cambria Math" panose="02040503050406030204" pitchFamily="18" charset="0"/>
                              </a:rPr>
                              <m:t>𝑝</m:t>
                            </m:r>
                          </m:e>
                          <m:sub>
                            <m:r>
                              <a:rPr lang="ru-RU" i="1">
                                <a:solidFill>
                                  <a:schemeClr val="tx1"/>
                                </a:solidFill>
                                <a:latin typeface="Cambria Math" panose="02040503050406030204" pitchFamily="18" charset="0"/>
                              </a:rPr>
                              <m:t>𝑟</m:t>
                            </m:r>
                          </m:sub>
                        </m:sSub>
                      </m:e>
                    </m:d>
                  </m:oMath>
                </a14:m>
                <a:r>
                  <a:rPr lang="en-US" dirty="0"/>
                  <a:t>,</a:t>
                </a:r>
              </a:p>
              <a:p>
                <a:pPr algn="just"/>
                <a14:m>
                  <m:oMath xmlns:m="http://schemas.openxmlformats.org/officeDocument/2006/math">
                    <m:sSub>
                      <m:sSubPr>
                        <m:ctrlPr>
                          <a:rPr lang="ru-RU" i="1">
                            <a:latin typeface="Cambria Math" panose="02040503050406030204" pitchFamily="18" charset="0"/>
                          </a:rPr>
                        </m:ctrlPr>
                      </m:sSubPr>
                      <m:e>
                        <m:r>
                          <a:rPr lang="en-US" b="0" i="1" smtClean="0">
                            <a:latin typeface="Cambria Math" panose="02040503050406030204" pitchFamily="18" charset="0"/>
                          </a:rPr>
                          <m:t>                                                             </m:t>
                        </m:r>
                        <m:r>
                          <a:rPr lang="en-GB" i="1">
                            <a:latin typeface="Cambria Math" panose="02040503050406030204" pitchFamily="18" charset="0"/>
                          </a:rPr>
                          <m:t>𝑢</m:t>
                        </m:r>
                      </m:e>
                      <m:sub>
                        <m:r>
                          <a:rPr lang="en-GB" i="1">
                            <a:latin typeface="Cambria Math" panose="02040503050406030204" pitchFamily="18" charset="0"/>
                          </a:rPr>
                          <m:t>𝑡</m:t>
                        </m:r>
                      </m:sub>
                    </m:sSub>
                    <m:r>
                      <a:rPr lang="ru-RU">
                        <a:latin typeface="Cambria Math" panose="02040503050406030204" pitchFamily="18" charset="0"/>
                      </a:rPr>
                      <m:t>+</m:t>
                    </m:r>
                    <m:sSub>
                      <m:sSubPr>
                        <m:ctrlPr>
                          <a:rPr lang="ru-RU" i="1">
                            <a:latin typeface="Cambria Math" panose="02040503050406030204" pitchFamily="18" charset="0"/>
                          </a:rPr>
                        </m:ctrlPr>
                      </m:sSubPr>
                      <m:e>
                        <m:d>
                          <m:dPr>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en-GB" i="1">
                                        <a:latin typeface="Cambria Math" panose="02040503050406030204" pitchFamily="18" charset="0"/>
                                      </a:rPr>
                                      <m:t>𝑢</m:t>
                                    </m:r>
                                  </m:e>
                                  <m:sup>
                                    <m:r>
                                      <a:rPr lang="ru-RU" i="1">
                                        <a:latin typeface="Cambria Math" panose="02040503050406030204" pitchFamily="18" charset="0"/>
                                      </a:rPr>
                                      <m:t>2</m:t>
                                    </m:r>
                                  </m:sup>
                                </m:sSup>
                              </m:num>
                              <m:den>
                                <m:r>
                                  <a:rPr lang="ru-RU" i="1">
                                    <a:latin typeface="Cambria Math" panose="02040503050406030204" pitchFamily="18" charset="0"/>
                                  </a:rPr>
                                  <m:t>2</m:t>
                                </m:r>
                              </m:den>
                            </m:f>
                            <m:r>
                              <a:rPr lang="ru-RU">
                                <a:latin typeface="Cambria Math" panose="02040503050406030204" pitchFamily="18" charset="0"/>
                              </a:rPr>
                              <m:t>+</m:t>
                            </m:r>
                            <m:sSubSup>
                              <m:sSubSupPr>
                                <m:ctrlPr>
                                  <a:rPr lang="ru-RU" i="1">
                                    <a:latin typeface="Cambria Math" panose="02040503050406030204" pitchFamily="18" charset="0"/>
                                  </a:rPr>
                                </m:ctrlPr>
                              </m:sSubSupPr>
                              <m:e>
                                <m:r>
                                  <a:rPr lang="en-GB" i="1">
                                    <a:latin typeface="Cambria Math" panose="02040503050406030204" pitchFamily="18" charset="0"/>
                                  </a:rPr>
                                  <m:t>𝑐</m:t>
                                </m:r>
                              </m:e>
                              <m:sub>
                                <m:r>
                                  <a:rPr lang="ru-RU" i="1">
                                    <a:latin typeface="Cambria Math" panose="02040503050406030204" pitchFamily="18" charset="0"/>
                                  </a:rPr>
                                  <m:t>0</m:t>
                                </m:r>
                              </m:sub>
                              <m:sup>
                                <m:r>
                                  <a:rPr lang="ru-RU" i="1">
                                    <a:latin typeface="Cambria Math" panose="02040503050406030204" pitchFamily="18" charset="0"/>
                                  </a:rPr>
                                  <m:t>2</m:t>
                                </m:r>
                              </m:sup>
                            </m:sSubSup>
                            <m:r>
                              <m:rPr>
                                <m:sty m:val="p"/>
                              </m:rPr>
                              <a:rPr lang="en-US">
                                <a:latin typeface="Cambria Math" panose="02040503050406030204" pitchFamily="18" charset="0"/>
                              </a:rPr>
                              <m:t>ln</m:t>
                            </m:r>
                            <m:d>
                              <m:dPr>
                                <m:ctrlPr>
                                  <a:rPr lang="ru-RU" i="1">
                                    <a:latin typeface="Cambria Math" panose="02040503050406030204" pitchFamily="18" charset="0"/>
                                  </a:rPr>
                                </m:ctrlPr>
                              </m:dPr>
                              <m:e>
                                <m:f>
                                  <m:fPr>
                                    <m:ctrlPr>
                                      <a:rPr lang="ru-RU" i="1">
                                        <a:latin typeface="Cambria Math" panose="02040503050406030204" pitchFamily="18" charset="0"/>
                                      </a:rPr>
                                    </m:ctrlPr>
                                  </m:fPr>
                                  <m:num>
                                    <m:r>
                                      <a:rPr lang="en-GB" i="1">
                                        <a:latin typeface="Cambria Math" panose="02040503050406030204" pitchFamily="18" charset="0"/>
                                      </a:rPr>
                                      <m:t>𝜌</m:t>
                                    </m:r>
                                  </m:num>
                                  <m:den>
                                    <m:sSub>
                                      <m:sSubPr>
                                        <m:ctrlPr>
                                          <a:rPr lang="ru-RU" i="1">
                                            <a:latin typeface="Cambria Math" panose="02040503050406030204" pitchFamily="18" charset="0"/>
                                          </a:rPr>
                                        </m:ctrlPr>
                                      </m:sSubPr>
                                      <m:e>
                                        <m:r>
                                          <a:rPr lang="en-GB" i="1">
                                            <a:latin typeface="Cambria Math" panose="02040503050406030204" pitchFamily="18" charset="0"/>
                                          </a:rPr>
                                          <m:t>𝜌</m:t>
                                        </m:r>
                                      </m:e>
                                      <m:sub>
                                        <m:r>
                                          <a:rPr lang="ru-RU" i="1">
                                            <a:latin typeface="Cambria Math" panose="02040503050406030204" pitchFamily="18" charset="0"/>
                                          </a:rPr>
                                          <m:t>0</m:t>
                                        </m:r>
                                      </m:sub>
                                    </m:sSub>
                                  </m:den>
                                </m:f>
                              </m:e>
                            </m:d>
                          </m:e>
                        </m:d>
                      </m:e>
                      <m:sub>
                        <m:r>
                          <a:rPr lang="en-GB" i="1">
                            <a:latin typeface="Cambria Math" panose="02040503050406030204" pitchFamily="18" charset="0"/>
                          </a:rPr>
                          <m:t>𝑥</m:t>
                        </m:r>
                      </m:sub>
                    </m:sSub>
                    <m:r>
                      <a:rPr lang="ru-RU">
                        <a:latin typeface="Cambria Math" panose="02040503050406030204" pitchFamily="18" charset="0"/>
                      </a:rPr>
                      <m:t>=</m:t>
                    </m:r>
                    <m:r>
                      <m:rPr>
                        <m:sty m:val="p"/>
                      </m:rPr>
                      <a:rPr lang="en-GB" smtClean="0">
                        <a:solidFill>
                          <a:schemeClr val="tx1"/>
                        </a:solidFill>
                        <a:latin typeface="Cambria Math" panose="02040503050406030204" pitchFamily="18" charset="0"/>
                      </a:rPr>
                      <m:t>g</m:t>
                    </m:r>
                    <m:func>
                      <m:funcPr>
                        <m:ctrlPr>
                          <a:rPr lang="ru-RU" i="1">
                            <a:latin typeface="Cambria Math" panose="02040503050406030204" pitchFamily="18" charset="0"/>
                          </a:rPr>
                        </m:ctrlPr>
                      </m:funcPr>
                      <m:fName>
                        <m:r>
                          <m:rPr>
                            <m:sty m:val="p"/>
                          </m:rPr>
                          <a:rPr lang="ru-RU">
                            <a:latin typeface="Cambria Math" panose="02040503050406030204" pitchFamily="18" charset="0"/>
                          </a:rPr>
                          <m:t>cos</m:t>
                        </m:r>
                      </m:fName>
                      <m:e>
                        <m:d>
                          <m:dPr>
                            <m:ctrlPr>
                              <a:rPr lang="ru-RU" i="1">
                                <a:latin typeface="Cambria Math" panose="02040503050406030204" pitchFamily="18" charset="0"/>
                              </a:rPr>
                            </m:ctrlPr>
                          </m:dPr>
                          <m:e>
                            <m:r>
                              <a:rPr lang="ru-RU" i="1">
                                <a:latin typeface="Cambria Math" panose="02040503050406030204" pitchFamily="18" charset="0"/>
                              </a:rPr>
                              <m:t> </m:t>
                            </m:r>
                            <m:r>
                              <a:rPr lang="ru-RU" i="1">
                                <a:latin typeface="Cambria Math" panose="02040503050406030204" pitchFamily="18" charset="0"/>
                              </a:rPr>
                              <m:t>𝜑</m:t>
                            </m:r>
                          </m:e>
                        </m:d>
                      </m:e>
                    </m:func>
                    <m:r>
                      <a:rPr lang="ru-RU" i="1">
                        <a:latin typeface="Cambria Math" panose="02040503050406030204" pitchFamily="18" charset="0"/>
                      </a:rPr>
                      <m:t>−</m:t>
                    </m:r>
                    <m:r>
                      <m:rPr>
                        <m:sty m:val="p"/>
                      </m:rPr>
                      <a:rPr lang="en-US">
                        <a:latin typeface="Cambria Math" panose="02040503050406030204" pitchFamily="18" charset="0"/>
                      </a:rPr>
                      <m:t>f</m:t>
                    </m:r>
                    <m:f>
                      <m:fPr>
                        <m:ctrlPr>
                          <a:rPr lang="ru-RU" i="1">
                            <a:latin typeface="Cambria Math" panose="02040503050406030204" pitchFamily="18" charset="0"/>
                          </a:rPr>
                        </m:ctrlPr>
                      </m:fPr>
                      <m:num>
                        <m:r>
                          <a:rPr lang="en-GB" i="1">
                            <a:latin typeface="Cambria Math" panose="02040503050406030204" pitchFamily="18" charset="0"/>
                          </a:rPr>
                          <m:t>𝑢</m:t>
                        </m:r>
                        <m:r>
                          <a:rPr lang="ru-RU" i="1">
                            <a:latin typeface="Cambria Math" panose="02040503050406030204" pitchFamily="18" charset="0"/>
                          </a:rPr>
                          <m:t>|</m:t>
                        </m:r>
                        <m:r>
                          <a:rPr lang="en-GB" i="1">
                            <a:latin typeface="Cambria Math" panose="02040503050406030204" pitchFamily="18" charset="0"/>
                          </a:rPr>
                          <m:t>𝑢</m:t>
                        </m:r>
                        <m:r>
                          <a:rPr lang="ru-RU" i="1">
                            <a:latin typeface="Cambria Math" panose="02040503050406030204" pitchFamily="18" charset="0"/>
                          </a:rPr>
                          <m:t>|</m:t>
                        </m:r>
                      </m:num>
                      <m:den>
                        <m:r>
                          <a:rPr lang="en-US" i="1">
                            <a:latin typeface="Cambria Math" panose="02040503050406030204" pitchFamily="18" charset="0"/>
                          </a:rPr>
                          <m:t>𝑅</m:t>
                        </m:r>
                      </m:den>
                    </m:f>
                  </m:oMath>
                </a14:m>
                <a:r>
                  <a:rPr lang="en-US" dirty="0"/>
                  <a:t>.</a:t>
                </a:r>
              </a:p>
              <a:p>
                <a:pPr algn="just"/>
                <a:endParaRPr lang="en-US" dirty="0"/>
              </a:p>
              <a:p>
                <a:pPr marL="285750" indent="-285750" algn="just">
                  <a:buFont typeface="Arial" panose="020B0604020202020204" pitchFamily="34" charset="0"/>
                  <a:buChar char="•"/>
                </a:pPr>
                <a:r>
                  <a:rPr lang="en-US" dirty="0">
                    <a:solidFill>
                      <a:schemeClr val="accent5"/>
                    </a:solidFill>
                  </a:rPr>
                  <a:t>Model for wellbores with abrupt change in cross-section</a:t>
                </a:r>
                <a:r>
                  <a:rPr lang="ru-RU" dirty="0">
                    <a:solidFill>
                      <a:schemeClr val="accent5"/>
                    </a:solidFill>
                  </a:rPr>
                  <a:t> (</a:t>
                </a:r>
                <a:r>
                  <a:rPr lang="en-US" dirty="0" err="1">
                    <a:solidFill>
                      <a:schemeClr val="accent5"/>
                    </a:solidFill>
                  </a:rPr>
                  <a:t>Holzhausen</a:t>
                </a:r>
                <a:r>
                  <a:rPr lang="en-US" dirty="0">
                    <a:solidFill>
                      <a:schemeClr val="accent5"/>
                    </a:solidFill>
                  </a:rPr>
                  <a:t> Model</a:t>
                </a:r>
                <a:r>
                  <a:rPr lang="ru-RU" dirty="0">
                    <a:solidFill>
                      <a:schemeClr val="accent5"/>
                    </a:solidFill>
                  </a:rPr>
                  <a:t>, </a:t>
                </a:r>
                <a:r>
                  <a:rPr lang="en-US" b="1" dirty="0">
                    <a:solidFill>
                      <a:srgbClr val="FF0000"/>
                    </a:solidFill>
                  </a:rPr>
                  <a:t>H</a:t>
                </a:r>
                <a:r>
                  <a:rPr lang="ru-RU" b="1" dirty="0">
                    <a:solidFill>
                      <a:srgbClr val="FF0000"/>
                    </a:solidFill>
                  </a:rPr>
                  <a:t>-</a:t>
                </a:r>
                <a:r>
                  <a:rPr lang="en-US" b="1" dirty="0">
                    <a:solidFill>
                      <a:srgbClr val="FF0000"/>
                    </a:solidFill>
                  </a:rPr>
                  <a:t>M</a:t>
                </a:r>
                <a:r>
                  <a:rPr lang="ru-RU" dirty="0">
                    <a:solidFill>
                      <a:schemeClr val="accent5"/>
                    </a:solidFill>
                  </a:rPr>
                  <a:t>)</a:t>
                </a:r>
                <a:r>
                  <a:rPr lang="ru-RU" dirty="0"/>
                  <a:t>:</a:t>
                </a:r>
                <a:endParaRPr lang="en-US" dirty="0"/>
              </a:p>
              <a:p>
                <a:pPr algn="just"/>
                <a:endParaRPr lang="ru-RU" dirty="0"/>
              </a:p>
              <a:p>
                <a:pPr algn="just"/>
                <a:r>
                  <a:rPr lang="en-US" dirty="0"/>
                  <a:t>In the case of abrupt change of the cross-section in some wellbores, the fracture presence have no effect on water hammer at the surface of the wellbore (</a:t>
                </a:r>
                <a:r>
                  <a:rPr lang="en-US" dirty="0" err="1"/>
                  <a:t>Liapidevskii</a:t>
                </a:r>
                <a:r>
                  <a:rPr lang="en-US" dirty="0"/>
                  <a:t> &amp; Neverov, 2018)</a:t>
                </a:r>
                <a:r>
                  <a:rPr lang="ru-RU" dirty="0"/>
                  <a:t>. </a:t>
                </a:r>
                <a:r>
                  <a:rPr lang="en-US" dirty="0"/>
                  <a:t>One can set the bottom pressure as constant during WH</a:t>
                </a:r>
              </a:p>
              <a:p>
                <a:pPr algn="just"/>
                <a:endParaRPr lang="ru-RU" dirty="0"/>
              </a:p>
              <a:p>
                <a:pPr algn="r"/>
                <a14:m>
                  <m:oMath xmlns:m="http://schemas.openxmlformats.org/officeDocument/2006/math">
                    <m:sSub>
                      <m:sSubPr>
                        <m:ctrlPr>
                          <a:rPr lang="ru-RU" i="1" smtClean="0">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𝑏</m:t>
                        </m:r>
                      </m:sub>
                    </m:sSub>
                    <m:r>
                      <a:rPr lang="ru-RU" i="1">
                        <a:latin typeface="Cambria Math" panose="02040503050406030204" pitchFamily="18" charset="0"/>
                      </a:rPr>
                      <m:t>=</m:t>
                    </m:r>
                    <m:sSub>
                      <m:sSubPr>
                        <m:ctrlPr>
                          <a:rPr lang="ru-RU"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𝐼𝑆𝐼𝑃</m:t>
                        </m:r>
                      </m:sub>
                    </m:sSub>
                    <m:r>
                      <a:rPr lang="en-US" b="0" i="1" smtClean="0">
                        <a:latin typeface="Cambria Math" panose="02040503050406030204" pitchFamily="18" charset="0"/>
                      </a:rPr>
                      <m:t>=</m:t>
                    </m:r>
                    <m:r>
                      <a:rPr lang="en-US" i="1">
                        <a:latin typeface="Cambria Math" panose="02040503050406030204" pitchFamily="18" charset="0"/>
                      </a:rPr>
                      <m:t>𝑐𝑜𝑛𝑠𝑡</m:t>
                    </m:r>
                    <m:r>
                      <a:rPr lang="ru-RU" i="1">
                        <a:latin typeface="Cambria Math" panose="02040503050406030204" pitchFamily="18" charset="0"/>
                      </a:rPr>
                      <m:t>.      </m:t>
                    </m:r>
                  </m:oMath>
                </a14:m>
                <a:r>
                  <a:rPr lang="ru-RU" dirty="0"/>
                  <a:t>                                                  </a:t>
                </a:r>
                <a:r>
                  <a:rPr lang="en-US" dirty="0"/>
                  <a:t>                            </a:t>
                </a:r>
                <a:r>
                  <a:rPr lang="ru-RU" dirty="0"/>
                  <a:t>    (</a:t>
                </a:r>
                <a:r>
                  <a:rPr lang="en-US" dirty="0"/>
                  <a:t>8</a:t>
                </a:r>
                <a:r>
                  <a:rPr lang="ru-RU"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838200" y="1487978"/>
                <a:ext cx="10515600" cy="4907241"/>
              </a:xfrm>
              <a:prstGeom prst="rect">
                <a:avLst/>
              </a:prstGeom>
              <a:blipFill>
                <a:blip r:embed="rId2"/>
                <a:stretch>
                  <a:fillRect l="-522" r="-464" b="-994"/>
                </a:stretch>
              </a:blipFill>
            </p:spPr>
            <p:txBody>
              <a:bodyPr/>
              <a:lstStyle/>
              <a:p>
                <a:r>
                  <a:rPr lang="ru-RU">
                    <a:noFill/>
                  </a:rPr>
                  <a:t> </a:t>
                </a:r>
              </a:p>
            </p:txBody>
          </p:sp>
        </mc:Fallback>
      </mc:AlternateContent>
      <p:sp>
        <p:nvSpPr>
          <p:cNvPr id="4" name="Slide Number Placeholder 3">
            <a:extLst>
              <a:ext uri="{FF2B5EF4-FFF2-40B4-BE49-F238E27FC236}">
                <a16:creationId xmlns:a16="http://schemas.microsoft.com/office/drawing/2014/main" id="{3F89DC0E-69BD-4616-92F4-995B19C37E6E}"/>
              </a:ext>
            </a:extLst>
          </p:cNvPr>
          <p:cNvSpPr>
            <a:spLocks noGrp="1"/>
          </p:cNvSpPr>
          <p:nvPr>
            <p:ph type="sldNum" sz="quarter" idx="12"/>
          </p:nvPr>
        </p:nvSpPr>
        <p:spPr/>
        <p:txBody>
          <a:bodyPr/>
          <a:lstStyle/>
          <a:p>
            <a:fld id="{1ED7480B-4A56-40B8-9217-CAF065E5684C}" type="slidenum">
              <a:rPr lang="ru-RU" smtClean="0"/>
              <a:t>8</a:t>
            </a:fld>
            <a:endParaRPr lang="ru-RU"/>
          </a:p>
        </p:txBody>
      </p:sp>
    </p:spTree>
    <p:extLst>
      <p:ext uri="{BB962C8B-B14F-4D97-AF65-F5344CB8AC3E}">
        <p14:creationId xmlns:p14="http://schemas.microsoft.com/office/powerpoint/2010/main" val="3007578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656" y="1486993"/>
            <a:ext cx="3749964" cy="1477328"/>
          </a:xfrm>
          <a:prstGeom prst="rect">
            <a:avLst/>
          </a:prstGeom>
          <a:noFill/>
        </p:spPr>
        <p:txBody>
          <a:bodyPr wrap="square" rtlCol="0">
            <a:spAutoFit/>
          </a:bodyPr>
          <a:lstStyle/>
          <a:p>
            <a:r>
              <a:rPr lang="en-US" dirty="0"/>
              <a:t>HIT analysis of a vertical injective wellbore after end of pumping</a:t>
            </a:r>
          </a:p>
          <a:p>
            <a:r>
              <a:rPr lang="en-US" dirty="0"/>
              <a:t>(</a:t>
            </a:r>
            <a:r>
              <a:rPr lang="en-US" dirty="0" err="1"/>
              <a:t>Holzhausen</a:t>
            </a:r>
            <a:r>
              <a:rPr lang="en-US" dirty="0"/>
              <a:t> et al., 1989):</a:t>
            </a:r>
          </a:p>
          <a:p>
            <a:r>
              <a:rPr lang="en-US" dirty="0">
                <a:solidFill>
                  <a:srgbClr val="FF0000"/>
                </a:solidFill>
              </a:rPr>
              <a:t>1 – open fracture;</a:t>
            </a:r>
          </a:p>
          <a:p>
            <a:r>
              <a:rPr lang="en-US" dirty="0">
                <a:solidFill>
                  <a:srgbClr val="FF0000"/>
                </a:solidFill>
              </a:rPr>
              <a:t>2 – closed fracture</a:t>
            </a:r>
            <a:endParaRPr lang="ru-RU" dirty="0">
              <a:solidFill>
                <a:srgbClr val="FF000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5917" y="1275834"/>
            <a:ext cx="3796796" cy="245372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910" y="4480520"/>
            <a:ext cx="3007027" cy="210230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0070" y="4440497"/>
            <a:ext cx="3121521" cy="2182350"/>
          </a:xfrm>
          <a:prstGeom prst="rect">
            <a:avLst/>
          </a:prstGeom>
        </p:spPr>
      </p:pic>
      <p:sp>
        <p:nvSpPr>
          <p:cNvPr id="8" name="Прямоугольник 7"/>
          <p:cNvSpPr/>
          <p:nvPr/>
        </p:nvSpPr>
        <p:spPr>
          <a:xfrm>
            <a:off x="951345" y="168308"/>
            <a:ext cx="10169237" cy="523220"/>
          </a:xfrm>
          <a:prstGeom prst="rect">
            <a:avLst/>
          </a:prstGeom>
        </p:spPr>
        <p:txBody>
          <a:bodyPr wrap="square">
            <a:spAutoFit/>
          </a:bodyPr>
          <a:lstStyle/>
          <a:p>
            <a:r>
              <a:rPr lang="en-US" sz="2800" dirty="0"/>
              <a:t>Hydraulic Impedance Testing (HIT)</a:t>
            </a:r>
            <a:endParaRPr lang="ru-RU" sz="2800" dirty="0"/>
          </a:p>
        </p:txBody>
      </p:sp>
      <mc:AlternateContent xmlns:mc="http://schemas.openxmlformats.org/markup-compatibility/2006" xmlns:a14="http://schemas.microsoft.com/office/drawing/2010/main">
        <mc:Choice Requires="a14">
          <p:sp>
            <p:nvSpPr>
              <p:cNvPr id="7" name="TextBox 6"/>
              <p:cNvSpPr txBox="1"/>
              <p:nvPr/>
            </p:nvSpPr>
            <p:spPr>
              <a:xfrm>
                <a:off x="643227" y="4896156"/>
                <a:ext cx="3724184" cy="923330"/>
              </a:xfrm>
              <a:prstGeom prst="rect">
                <a:avLst/>
              </a:prstGeom>
              <a:noFill/>
            </p:spPr>
            <p:txBody>
              <a:bodyPr wrap="square" rtlCol="0">
                <a:spAutoFit/>
              </a:bodyPr>
              <a:lstStyle/>
              <a:p>
                <a:r>
                  <a:rPr lang="en-US" dirty="0"/>
                  <a:t>Calculation of HIT experiment by </a:t>
                </a:r>
                <a:r>
                  <a:rPr lang="en-US" b="1" dirty="0"/>
                  <a:t>HM:</a:t>
                </a:r>
              </a:p>
              <a:p>
                <a:r>
                  <a:rPr lang="en-US" dirty="0"/>
                  <a:t>1 – open fracture (</a:t>
                </a:r>
                <a14:m>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𝑏</m:t>
                        </m:r>
                      </m:sub>
                    </m:sSub>
                    <m:r>
                      <a:rPr lang="ru-RU" i="1">
                        <a:latin typeface="Cambria Math" panose="02040503050406030204" pitchFamily="18" charset="0"/>
                      </a:rPr>
                      <m:t>=</m:t>
                    </m:r>
                    <m:sSub>
                      <m:sSubPr>
                        <m:ctrlPr>
                          <a:rPr lang="ru-RU"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𝐼𝑆𝐼𝑃</m:t>
                        </m:r>
                      </m:sub>
                    </m:sSub>
                  </m:oMath>
                </a14:m>
                <a:r>
                  <a:rPr lang="en-US" dirty="0"/>
                  <a:t>);</a:t>
                </a:r>
              </a:p>
              <a:p>
                <a:r>
                  <a:rPr lang="en-US" dirty="0"/>
                  <a:t>2 – closed fracture (</a:t>
                </a:r>
                <a14:m>
                  <m:oMath xmlns:m="http://schemas.openxmlformats.org/officeDocument/2006/math">
                    <m:sSub>
                      <m:sSubPr>
                        <m:ctrlPr>
                          <a:rPr lang="ru-RU" i="1">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𝑅</m:t>
                        </m:r>
                      </m:sub>
                    </m:sSub>
                  </m:oMath>
                </a14:m>
                <a:r>
                  <a:rPr lang="en-US" dirty="0"/>
                  <a:t>=0).</a:t>
                </a:r>
                <a:endParaRPr lang="ru-RU" dirty="0"/>
              </a:p>
            </p:txBody>
          </p:sp>
        </mc:Choice>
        <mc:Fallback xmlns="">
          <p:sp>
            <p:nvSpPr>
              <p:cNvPr id="7" name="TextBox 6"/>
              <p:cNvSpPr txBox="1">
                <a:spLocks noRot="1" noChangeAspect="1" noMove="1" noResize="1" noEditPoints="1" noAdjustHandles="1" noChangeArrowheads="1" noChangeShapeType="1" noTextEdit="1"/>
              </p:cNvSpPr>
              <p:nvPr/>
            </p:nvSpPr>
            <p:spPr>
              <a:xfrm>
                <a:off x="643227" y="4896156"/>
                <a:ext cx="3724184" cy="923330"/>
              </a:xfrm>
              <a:prstGeom prst="rect">
                <a:avLst/>
              </a:prstGeom>
              <a:blipFill>
                <a:blip r:embed="rId5"/>
                <a:stretch>
                  <a:fillRect l="-1475" t="-3289" r="-164" b="-9211"/>
                </a:stretch>
              </a:blipFill>
            </p:spPr>
            <p:txBody>
              <a:bodyPr/>
              <a:lstStyle/>
              <a:p>
                <a:r>
                  <a:rPr lang="ru-RU">
                    <a:noFill/>
                  </a:rPr>
                  <a:t> </a:t>
                </a:r>
              </a:p>
            </p:txBody>
          </p:sp>
        </mc:Fallback>
      </mc:AlternateContent>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9147" y="1275834"/>
            <a:ext cx="3853632" cy="2453725"/>
          </a:xfrm>
          <a:prstGeom prst="rect">
            <a:avLst/>
          </a:prstGeom>
        </p:spPr>
      </p:pic>
      <p:sp>
        <p:nvSpPr>
          <p:cNvPr id="11" name="TextBox 10"/>
          <p:cNvSpPr txBox="1"/>
          <p:nvPr/>
        </p:nvSpPr>
        <p:spPr>
          <a:xfrm>
            <a:off x="9762836" y="876194"/>
            <a:ext cx="367408" cy="523220"/>
          </a:xfrm>
          <a:prstGeom prst="rect">
            <a:avLst/>
          </a:prstGeom>
          <a:noFill/>
        </p:spPr>
        <p:txBody>
          <a:bodyPr wrap="none" rtlCol="0">
            <a:spAutoFit/>
          </a:bodyPr>
          <a:lstStyle/>
          <a:p>
            <a:r>
              <a:rPr lang="en-US" sz="2800" dirty="0">
                <a:solidFill>
                  <a:srgbClr val="FF0000"/>
                </a:solidFill>
              </a:rPr>
              <a:t>2</a:t>
            </a:r>
            <a:endParaRPr lang="ru-RU" dirty="0"/>
          </a:p>
        </p:txBody>
      </p:sp>
      <p:sp>
        <p:nvSpPr>
          <p:cNvPr id="13" name="TextBox 12"/>
          <p:cNvSpPr txBox="1"/>
          <p:nvPr/>
        </p:nvSpPr>
        <p:spPr>
          <a:xfrm>
            <a:off x="6210830" y="3981492"/>
            <a:ext cx="439352" cy="523220"/>
          </a:xfrm>
          <a:prstGeom prst="rect">
            <a:avLst/>
          </a:prstGeom>
          <a:noFill/>
        </p:spPr>
        <p:txBody>
          <a:bodyPr wrap="square" rtlCol="0">
            <a:spAutoFit/>
          </a:bodyPr>
          <a:lstStyle/>
          <a:p>
            <a:r>
              <a:rPr lang="en-US" sz="2800" dirty="0"/>
              <a:t>1</a:t>
            </a:r>
            <a:endParaRPr lang="ru-RU" sz="2800" dirty="0"/>
          </a:p>
        </p:txBody>
      </p:sp>
      <p:sp>
        <p:nvSpPr>
          <p:cNvPr id="14" name="TextBox 13"/>
          <p:cNvSpPr txBox="1"/>
          <p:nvPr/>
        </p:nvSpPr>
        <p:spPr>
          <a:xfrm>
            <a:off x="9619773" y="3981492"/>
            <a:ext cx="441299" cy="523220"/>
          </a:xfrm>
          <a:prstGeom prst="rect">
            <a:avLst/>
          </a:prstGeom>
          <a:noFill/>
        </p:spPr>
        <p:txBody>
          <a:bodyPr wrap="square" rtlCol="0">
            <a:spAutoFit/>
          </a:bodyPr>
          <a:lstStyle/>
          <a:p>
            <a:r>
              <a:rPr lang="en-US" sz="2800" dirty="0"/>
              <a:t>2</a:t>
            </a:r>
            <a:endParaRPr lang="ru-RU" sz="2800" dirty="0"/>
          </a:p>
        </p:txBody>
      </p:sp>
      <p:sp>
        <p:nvSpPr>
          <p:cNvPr id="3" name="Slide Number Placeholder 2">
            <a:extLst>
              <a:ext uri="{FF2B5EF4-FFF2-40B4-BE49-F238E27FC236}">
                <a16:creationId xmlns:a16="http://schemas.microsoft.com/office/drawing/2014/main" id="{3EF1C56F-DE13-4B4C-AC06-7CFB4F98506F}"/>
              </a:ext>
            </a:extLst>
          </p:cNvPr>
          <p:cNvSpPr>
            <a:spLocks noGrp="1"/>
          </p:cNvSpPr>
          <p:nvPr>
            <p:ph type="sldNum" sz="quarter" idx="12"/>
          </p:nvPr>
        </p:nvSpPr>
        <p:spPr/>
        <p:txBody>
          <a:bodyPr/>
          <a:lstStyle/>
          <a:p>
            <a:fld id="{1ED7480B-4A56-40B8-9217-CAF065E5684C}" type="slidenum">
              <a:rPr lang="ru-RU" smtClean="0"/>
              <a:t>9</a:t>
            </a:fld>
            <a:endParaRPr lang="ru-RU"/>
          </a:p>
        </p:txBody>
      </p:sp>
    </p:spTree>
    <p:extLst>
      <p:ext uri="{BB962C8B-B14F-4D97-AF65-F5344CB8AC3E}">
        <p14:creationId xmlns:p14="http://schemas.microsoft.com/office/powerpoint/2010/main" val="366740234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1610</TotalTime>
  <Words>2127</Words>
  <Application>Microsoft Office PowerPoint</Application>
  <PresentationFormat>Widescreen</PresentationFormat>
  <Paragraphs>217</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vt:lpstr>
      <vt:lpstr>Cambria Math</vt:lpstr>
      <vt:lpstr>Times New Roman</vt:lpstr>
      <vt:lpstr>Тема Office</vt:lpstr>
      <vt:lpstr>PowerPoint Presentation</vt:lpstr>
      <vt:lpstr>PowerPoint Presentation</vt:lpstr>
      <vt:lpstr>PowerPoint Presentation</vt:lpstr>
      <vt:lpstr>PowerPoint Presentation</vt:lpstr>
      <vt:lpstr>PowerPoint Presentation</vt:lpstr>
      <vt:lpstr>Mathematical models of wave motion in wellbores</vt:lpstr>
      <vt:lpstr>Mathematical models of wave motion in wellbores</vt:lpstr>
      <vt:lpstr>Mathematical models of wave motion in wellbores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Разработка алгоритма интерпретации  данных мини-ГРП с учетом  пороупругого эффекта по данным  прямого численного моделирования</dc:title>
  <dc:creator>Ekaterina L'gotina</dc:creator>
  <cp:lastModifiedBy>тс</cp:lastModifiedBy>
  <cp:revision>215</cp:revision>
  <dcterms:created xsi:type="dcterms:W3CDTF">2018-12-21T09:59:27Z</dcterms:created>
  <dcterms:modified xsi:type="dcterms:W3CDTF">2019-07-04T10:35:58Z</dcterms:modified>
</cp:coreProperties>
</file>