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72" r:id="rId2"/>
    <p:sldId id="328" r:id="rId3"/>
    <p:sldId id="329" r:id="rId4"/>
    <p:sldId id="330" r:id="rId5"/>
    <p:sldId id="278" r:id="rId6"/>
    <p:sldId id="327" r:id="rId7"/>
    <p:sldId id="307" r:id="rId8"/>
    <p:sldId id="310" r:id="rId9"/>
    <p:sldId id="279" r:id="rId10"/>
    <p:sldId id="311" r:id="rId11"/>
    <p:sldId id="312" r:id="rId12"/>
    <p:sldId id="339" r:id="rId13"/>
    <p:sldId id="340" r:id="rId14"/>
    <p:sldId id="341" r:id="rId15"/>
    <p:sldId id="342" r:id="rId16"/>
    <p:sldId id="343" r:id="rId17"/>
    <p:sldId id="344" r:id="rId18"/>
    <p:sldId id="345" r:id="rId19"/>
    <p:sldId id="346" r:id="rId20"/>
    <p:sldId id="347" r:id="rId21"/>
    <p:sldId id="348" r:id="rId22"/>
    <p:sldId id="349" r:id="rId23"/>
    <p:sldId id="350" r:id="rId24"/>
    <p:sldId id="351" r:id="rId25"/>
    <p:sldId id="352" r:id="rId26"/>
    <p:sldId id="353" r:id="rId27"/>
    <p:sldId id="354" r:id="rId28"/>
    <p:sldId id="355" r:id="rId29"/>
    <p:sldId id="287" r:id="rId30"/>
    <p:sldId id="331" r:id="rId31"/>
    <p:sldId id="332" r:id="rId32"/>
    <p:sldId id="333" r:id="rId33"/>
    <p:sldId id="334" r:id="rId34"/>
    <p:sldId id="335" r:id="rId35"/>
    <p:sldId id="336" r:id="rId36"/>
    <p:sldId id="337" r:id="rId37"/>
    <p:sldId id="275" r:id="rId38"/>
    <p:sldId id="320" r:id="rId39"/>
    <p:sldId id="321" r:id="rId40"/>
    <p:sldId id="315" r:id="rId41"/>
    <p:sldId id="316" r:id="rId42"/>
    <p:sldId id="314" r:id="rId43"/>
    <p:sldId id="291" r:id="rId44"/>
    <p:sldId id="317" r:id="rId45"/>
    <p:sldId id="318" r:id="rId46"/>
    <p:sldId id="319" r:id="rId47"/>
    <p:sldId id="325" r:id="rId48"/>
    <p:sldId id="338" r:id="rId49"/>
    <p:sldId id="309" r:id="rId50"/>
  </p:sldIdLst>
  <p:sldSz cx="9144000" cy="6858000" type="screen4x3"/>
  <p:notesSz cx="9929813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8045BF7-7D15-4F58-95DB-9E62D29667CE}">
          <p14:sldIdLst>
            <p14:sldId id="272"/>
            <p14:sldId id="328"/>
            <p14:sldId id="329"/>
            <p14:sldId id="330"/>
            <p14:sldId id="278"/>
            <p14:sldId id="327"/>
            <p14:sldId id="307"/>
            <p14:sldId id="310"/>
            <p14:sldId id="279"/>
            <p14:sldId id="311"/>
            <p14:sldId id="312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287"/>
            <p14:sldId id="331"/>
            <p14:sldId id="332"/>
            <p14:sldId id="333"/>
            <p14:sldId id="334"/>
            <p14:sldId id="335"/>
            <p14:sldId id="336"/>
            <p14:sldId id="337"/>
            <p14:sldId id="275"/>
            <p14:sldId id="320"/>
            <p14:sldId id="321"/>
            <p14:sldId id="315"/>
            <p14:sldId id="316"/>
            <p14:sldId id="314"/>
            <p14:sldId id="291"/>
            <p14:sldId id="317"/>
            <p14:sldId id="318"/>
            <p14:sldId id="319"/>
            <p14:sldId id="325"/>
            <p14:sldId id="338"/>
            <p14:sldId id="30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681" autoAdjust="0"/>
    <p:restoredTop sz="94660"/>
  </p:normalViewPr>
  <p:slideViewPr>
    <p:cSldViewPr>
      <p:cViewPr>
        <p:scale>
          <a:sx n="81" d="100"/>
          <a:sy n="81" d="100"/>
        </p:scale>
        <p:origin x="135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629" d="12500"/>
        <a:sy n="13629" d="12500"/>
      </p:scale>
      <p:origin x="0" y="-1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919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4596" y="0"/>
            <a:ext cx="4302919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99725E-F01A-4E2B-9538-BD0EBC1BC372}" type="datetimeFigureOut">
              <a:rPr lang="ru-RU" smtClean="0"/>
              <a:t>03.12.2014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2919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4596" y="6456612"/>
            <a:ext cx="4302919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E31C1B-FDD6-4340-9D9E-4F948005B9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168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919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5171" y="0"/>
            <a:ext cx="4302919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BEBE3C-12E2-4413-9B95-0A81457289CB}" type="datetimeFigureOut">
              <a:rPr lang="ru-RU" smtClean="0"/>
              <a:t>03.12.2014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5488" y="509588"/>
            <a:ext cx="3398837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982" y="3228896"/>
            <a:ext cx="794385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218"/>
            <a:ext cx="4302919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5171" y="6456218"/>
            <a:ext cx="4302919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C0B275-AC5D-40A1-97F5-2B608A3C5A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054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0B275-AC5D-40A1-97F5-2B608A3C5AD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419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B5952-D0F6-4309-97C1-441A226FA7CF}" type="datetime1">
              <a:rPr lang="ru-RU" smtClean="0"/>
              <a:t>03.12.2014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13986-796D-44AE-9AE7-379AA00A9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337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353DA-C294-4EEF-B325-62A8A80D51E4}" type="datetime1">
              <a:rPr lang="ru-RU" smtClean="0"/>
              <a:t>03.12.2014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13986-796D-44AE-9AE7-379AA00A9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494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9673D-A394-4F80-898A-708B1B8CA90E}" type="datetime1">
              <a:rPr lang="ru-RU" smtClean="0"/>
              <a:t>03.12.2014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13986-796D-44AE-9AE7-379AA00A9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789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8351F-39BD-4FDC-B01A-C8EFBCEF6BBA}" type="datetime1">
              <a:rPr lang="ru-RU" smtClean="0"/>
              <a:t>03.12.2014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13986-796D-44AE-9AE7-379AA00A9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537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E9242-DFAC-4946-B2EC-DF88746D2C51}" type="datetime1">
              <a:rPr lang="ru-RU" smtClean="0"/>
              <a:t>03.12.2014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13986-796D-44AE-9AE7-379AA00A9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63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507D1-41E5-4278-985C-E21C520D96FB}" type="datetime1">
              <a:rPr lang="ru-RU" smtClean="0"/>
              <a:t>03.12.2014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13986-796D-44AE-9AE7-379AA00A9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726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AC654-0735-4147-B3CF-5D5109B9A2E6}" type="datetime1">
              <a:rPr lang="ru-RU" smtClean="0"/>
              <a:t>03.12.2014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13986-796D-44AE-9AE7-379AA00A9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801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E1FC6-1668-4863-81A3-4893B49A680D}" type="datetime1">
              <a:rPr lang="ru-RU" smtClean="0"/>
              <a:t>03.12.2014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13986-796D-44AE-9AE7-379AA00A9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245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41CA1-DB8C-4163-A730-C3FCF8AA77F6}" type="datetime1">
              <a:rPr lang="ru-RU" smtClean="0"/>
              <a:t>03.12.2014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13986-796D-44AE-9AE7-379AA00A9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193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98783-0E08-4077-9BFB-9284CC7B4557}" type="datetime1">
              <a:rPr lang="ru-RU" smtClean="0"/>
              <a:t>03.12.2014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13986-796D-44AE-9AE7-379AA00A9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826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F68F2-AA13-46C3-AE3A-6615970DA1E8}" type="datetime1">
              <a:rPr lang="ru-RU" smtClean="0"/>
              <a:t>03.12.2014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13986-796D-44AE-9AE7-379AA00A9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947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7787A-D00E-4E92-90BF-BEFB6303C03B}" type="datetime1">
              <a:rPr lang="ru-RU" smtClean="0"/>
              <a:t>03.12.2014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13986-796D-44AE-9AE7-379AA00A9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283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43" descr="C:\PPT\Ivm7_gold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381328"/>
            <a:ext cx="792088" cy="39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899592" y="6599703"/>
            <a:ext cx="81369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64650" y="6611779"/>
            <a:ext cx="41793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ВЫЧИСЛИТЕЛЬНОГО МОДЕЛИРОВАНИЯ СО РАН</a:t>
            </a:r>
            <a:endParaRPr lang="ru-RU" sz="10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496" y="15354"/>
            <a:ext cx="910850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 </a:t>
            </a:r>
            <a:r>
              <a:rPr lang="ru-RU" sz="13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Российская конференция с международным участием </a:t>
            </a:r>
          </a:p>
          <a:p>
            <a:pPr algn="ctr"/>
            <a:r>
              <a:rPr lang="ru-RU" sz="13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"Распределенные информационно - вычислительные ресурсы" (DICR-2014)</a:t>
            </a:r>
          </a:p>
          <a:p>
            <a:pPr algn="ctr"/>
            <a:r>
              <a:rPr lang="ru-RU" sz="13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2 -- 5 декабря 2014, Новосибирск</a:t>
            </a:r>
            <a:endParaRPr lang="ru-RU" sz="1300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1342" y="1863983"/>
            <a:ext cx="883645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Информационно-вычислительное </a:t>
            </a:r>
            <a:r>
              <a:rPr lang="ru-RU" sz="3200" b="1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обеспечение </a:t>
            </a:r>
            <a:r>
              <a:rPr lang="en-US" sz="3200" b="1" dirty="0" smtClean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/>
            </a:r>
            <a:br>
              <a:rPr lang="en-US" sz="3200" b="1" dirty="0" smtClean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задач </a:t>
            </a:r>
            <a:r>
              <a:rPr lang="ru-RU" sz="3200" b="1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обработки </a:t>
            </a:r>
            <a:r>
              <a:rPr lang="ru-RU" sz="3200" b="1" dirty="0" err="1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геопространственных</a:t>
            </a:r>
            <a:r>
              <a:rPr lang="ru-RU" sz="3200" b="1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 данных </a:t>
            </a:r>
            <a:r>
              <a:rPr lang="en-US" sz="3200" b="1" dirty="0" smtClean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/>
            </a:r>
            <a:br>
              <a:rPr lang="en-US" sz="3200" b="1" dirty="0" smtClean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на </a:t>
            </a:r>
            <a:r>
              <a:rPr lang="ru-RU" sz="3200" b="1" dirty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основе веб-технологий</a:t>
            </a:r>
            <a:r>
              <a:rPr lang="ru-RU" sz="3200" b="1" dirty="0" smtClean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</a:br>
            <a:endParaRPr lang="ru-RU" sz="3200" b="1" dirty="0" smtClean="0">
              <a:solidFill>
                <a:srgbClr val="0033CC"/>
              </a:solidFill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Якубайлик </a:t>
            </a:r>
            <a:r>
              <a:rPr lang="ru-RU" sz="3200" dirty="0" smtClean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О.Э. </a:t>
            </a:r>
            <a:br>
              <a:rPr lang="ru-RU" sz="3200" dirty="0" smtClean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</a:br>
            <a:endParaRPr lang="ru-RU" sz="3200" dirty="0" smtClean="0">
              <a:solidFill>
                <a:srgbClr val="0033CC"/>
              </a:solidFill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Институт вычислительного моделирования СО РАН </a:t>
            </a:r>
            <a:br>
              <a:rPr lang="ru-RU" sz="2400" dirty="0" smtClean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г. Красноярск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139105" y="764704"/>
            <a:ext cx="8825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398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139105" y="404664"/>
            <a:ext cx="8825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678715" y="15354"/>
            <a:ext cx="3780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Картографический веб-интерфейс</a:t>
            </a:r>
          </a:p>
          <a:p>
            <a:pPr algn="ctr"/>
            <a:endParaRPr lang="ru-RU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http://gis.krasn.ru/blog/files/about/info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04" y="661590"/>
            <a:ext cx="8827255" cy="593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65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139105" y="404664"/>
            <a:ext cx="8825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678715" y="15354"/>
            <a:ext cx="3780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Картографический веб-интерфейс</a:t>
            </a:r>
          </a:p>
          <a:p>
            <a:pPr algn="ctr"/>
            <a:endParaRPr lang="ru-RU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://gis.krasn.ru/blog/files/about/inf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04" y="685694"/>
            <a:ext cx="8825383" cy="591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07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3191"/>
            <a:ext cx="5366265" cy="3600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632" y="210126"/>
            <a:ext cx="6372200" cy="201947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703544" y="1954646"/>
            <a:ext cx="44279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dirty="0" smtClean="0"/>
              <a:t>Географическая система координат (EPSG:4326)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79512" y="4541309"/>
            <a:ext cx="34563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dirty="0" smtClean="0"/>
              <a:t>Проекция Меркатора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/>
              <a:t>Яндекс</a:t>
            </a:r>
            <a:r>
              <a:rPr lang="ru-RU" sz="1600" dirty="0"/>
              <a:t> / </a:t>
            </a:r>
            <a:r>
              <a:rPr lang="ru-RU" sz="1600" dirty="0" err="1" smtClean="0"/>
              <a:t>Google</a:t>
            </a:r>
            <a:r>
              <a:rPr lang="ru-RU" sz="1600" dirty="0" smtClean="0"/>
              <a:t> (EPSG:3857, 3395)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7544" y="0"/>
            <a:ext cx="7754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выбора картографической проекции для Красноярского края</a:t>
            </a:r>
            <a:endParaRPr lang="ru-RU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63" y="3284985"/>
            <a:ext cx="5685165" cy="35202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907704" y="6273225"/>
            <a:ext cx="37444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dirty="0" smtClean="0">
                <a:solidFill>
                  <a:srgbClr val="0000FF"/>
                </a:solidFill>
              </a:rPr>
              <a:t>Равновеликая азимутальная проекция Ламберта (EPSG:3576)</a:t>
            </a:r>
          </a:p>
        </p:txBody>
      </p:sp>
    </p:spTree>
    <p:extLst>
      <p:ext uri="{BB962C8B-B14F-4D97-AF65-F5344CB8AC3E}">
        <p14:creationId xmlns:p14="http://schemas.microsoft.com/office/powerpoint/2010/main" val="30252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/>
          <p:nvPr/>
        </p:nvCxnSpPr>
        <p:spPr>
          <a:xfrm>
            <a:off x="139105" y="548680"/>
            <a:ext cx="8825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93687" y="15354"/>
            <a:ext cx="6950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России </a:t>
            </a:r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(равновеликая азимутальная </a:t>
            </a:r>
            <a: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проекция </a:t>
            </a:r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Ламберта)</a:t>
            </a:r>
          </a:p>
          <a:p>
            <a:pPr algn="ctr"/>
            <a:endParaRPr lang="ru-RU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6" y="684764"/>
            <a:ext cx="8944747" cy="5624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384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я соединительная линия 13"/>
          <p:cNvCxnSpPr/>
          <p:nvPr/>
        </p:nvCxnSpPr>
        <p:spPr>
          <a:xfrm>
            <a:off x="139105" y="548680"/>
            <a:ext cx="8825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3" y="384686"/>
            <a:ext cx="9120047" cy="641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13986-796D-44AE-9AE7-379AA00A9D81}" type="slidenum">
              <a:rPr lang="ru-RU" smtClean="0"/>
              <a:t>14</a:t>
            </a:fld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304873" y="15354"/>
            <a:ext cx="4528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Базовая карта-</a:t>
            </a:r>
            <a:r>
              <a:rPr lang="ru-RU" b="1" u="sng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</a:t>
            </a:r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Красноярского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126126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я соединительная линия 13"/>
          <p:cNvCxnSpPr/>
          <p:nvPr/>
        </p:nvCxnSpPr>
        <p:spPr>
          <a:xfrm>
            <a:off x="139105" y="476672"/>
            <a:ext cx="8825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5497" y="19040"/>
            <a:ext cx="9108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Уже в 2015 г. – </a:t>
            </a:r>
            <a: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детализация с точностью до дома во </a:t>
            </a:r>
            <a:r>
              <a:rPr lang="ru-RU" b="1" u="sng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</a:t>
            </a:r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нас. пунктах края (</a:t>
            </a:r>
            <a: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1750 шт.)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04" y="692696"/>
            <a:ext cx="8838467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971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/>
          <p:nvPr/>
        </p:nvCxnSpPr>
        <p:spPr>
          <a:xfrm>
            <a:off x="139105" y="548680"/>
            <a:ext cx="8825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081860" y="15354"/>
            <a:ext cx="2974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Цифровая модель рельефа</a:t>
            </a:r>
          </a:p>
          <a:p>
            <a:pPr algn="ctr"/>
            <a:endParaRPr lang="ru-RU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05" y="661684"/>
            <a:ext cx="8845846" cy="564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950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/>
          <p:nvPr/>
        </p:nvCxnSpPr>
        <p:spPr>
          <a:xfrm>
            <a:off x="139105" y="548680"/>
            <a:ext cx="8825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458900" y="15354"/>
            <a:ext cx="4220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Цифровая модель </a:t>
            </a:r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рельефа (Камчатка)</a:t>
            </a:r>
          </a:p>
          <a:p>
            <a:pPr algn="ctr"/>
            <a:endParaRPr lang="ru-RU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05" y="661685"/>
            <a:ext cx="8903501" cy="5935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127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/>
          <p:nvPr/>
        </p:nvCxnSpPr>
        <p:spPr>
          <a:xfrm>
            <a:off x="139105" y="548680"/>
            <a:ext cx="8825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571790" y="15354"/>
            <a:ext cx="3994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Цифровая модель рельефа (светлая)</a:t>
            </a:r>
          </a:p>
          <a:p>
            <a:pPr algn="ctr"/>
            <a:endParaRPr lang="ru-RU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052736"/>
            <a:ext cx="8743950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524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/>
          <p:nvPr/>
        </p:nvCxnSpPr>
        <p:spPr>
          <a:xfrm>
            <a:off x="139105" y="548680"/>
            <a:ext cx="8825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620050" y="15354"/>
            <a:ext cx="5897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Цифровая модель рельефа </a:t>
            </a:r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(окрестности Красноярска)</a:t>
            </a:r>
            <a:endParaRPr lang="ru-RU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05" y="733693"/>
            <a:ext cx="8897222" cy="5719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37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430588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0"/>
            <a:ext cx="4575175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51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/>
          <p:nvPr/>
        </p:nvCxnSpPr>
        <p:spPr>
          <a:xfrm>
            <a:off x="139105" y="548680"/>
            <a:ext cx="8825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3435" y="15354"/>
            <a:ext cx="8970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Бесшовная мозаика спутниковых снимков (Landsat-2012, 30 м, проекция Ламберта)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17331"/>
            <a:ext cx="8936964" cy="566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259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/>
          <p:nvPr/>
        </p:nvCxnSpPr>
        <p:spPr>
          <a:xfrm>
            <a:off x="139105" y="548680"/>
            <a:ext cx="8825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3408" y="15354"/>
            <a:ext cx="8970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Бесшовная мозаика спутниковых снимков (Landsat-2012, 30 м, проекция Ламберта)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05" y="676312"/>
            <a:ext cx="8935156" cy="548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993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139105" y="764704"/>
            <a:ext cx="8825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58474" y="15354"/>
            <a:ext cx="8220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данных на геопортале: </a:t>
            </a:r>
            <a: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Ангара, зона затопления </a:t>
            </a:r>
            <a:r>
              <a:rPr lang="ru-RU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Богучанской</a:t>
            </a:r>
            <a: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ГЭС</a:t>
            </a:r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снимок Landsat-8 (2014) на фоне подложки Landsat-2012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8916410" cy="5575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13986-796D-44AE-9AE7-379AA00A9D81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851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/>
          <p:nvPr/>
        </p:nvCxnSpPr>
        <p:spPr>
          <a:xfrm>
            <a:off x="139105" y="548680"/>
            <a:ext cx="8825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32407" y="15354"/>
            <a:ext cx="8673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Коллекция подложек сторонних сервисов (на рисунке: </a:t>
            </a:r>
            <a:r>
              <a:rPr lang="ru-RU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ArcGIS</a:t>
            </a:r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-топографическая)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79692"/>
            <a:ext cx="8801635" cy="570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849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/>
          <p:nvPr/>
        </p:nvCxnSpPr>
        <p:spPr>
          <a:xfrm>
            <a:off x="139105" y="548680"/>
            <a:ext cx="8825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02866" y="15354"/>
            <a:ext cx="8732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Коллекция подложек сторонних сервисов (на рисунке: </a:t>
            </a:r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GeoMixer/Kosmosnimki.ru)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04" y="661685"/>
            <a:ext cx="8825383" cy="585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049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/>
          <p:nvPr/>
        </p:nvCxnSpPr>
        <p:spPr>
          <a:xfrm>
            <a:off x="139105" y="548680"/>
            <a:ext cx="8825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55770" y="15354"/>
            <a:ext cx="7426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Коллекция подложек сторонних сервисов (на рисунке: </a:t>
            </a:r>
            <a:r>
              <a:rPr lang="ru-RU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/Схема)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05" y="692696"/>
            <a:ext cx="8904096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925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/>
          <p:nvPr/>
        </p:nvCxnSpPr>
        <p:spPr>
          <a:xfrm>
            <a:off x="139105" y="548680"/>
            <a:ext cx="8825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165" y="15354"/>
            <a:ext cx="9119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Коллекция подложек сторонних сервисов </a:t>
            </a:r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 рисунке: </a:t>
            </a:r>
            <a:r>
              <a:rPr lang="ru-RU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RuMap</a:t>
            </a:r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Геоцентр</a:t>
            </a:r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-Консалтинг)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3" y="689210"/>
            <a:ext cx="8681367" cy="598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521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/>
          <p:nvPr/>
        </p:nvCxnSpPr>
        <p:spPr>
          <a:xfrm>
            <a:off x="139105" y="476672"/>
            <a:ext cx="8825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52807" y="15354"/>
            <a:ext cx="7832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Коллекция подложек сторонних сервисов </a:t>
            </a:r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 рисунке: карта Росреестра)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04" y="659209"/>
            <a:ext cx="8825383" cy="604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425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/>
          <p:nvPr/>
        </p:nvCxnSpPr>
        <p:spPr>
          <a:xfrm>
            <a:off x="139105" y="476672"/>
            <a:ext cx="8825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74882" y="15354"/>
            <a:ext cx="8388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Коллекция подложек сторонних сервисов </a:t>
            </a:r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 рисунке: </a:t>
            </a:r>
            <a:r>
              <a:rPr lang="ru-RU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OpenStreetMap</a:t>
            </a:r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b="1" dirty="0" err="1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Mapnik</a:t>
            </a:r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04" y="620688"/>
            <a:ext cx="8825383" cy="6128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916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27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Блок-схема: процесс 4"/>
          <p:cNvSpPr/>
          <p:nvPr/>
        </p:nvSpPr>
        <p:spPr>
          <a:xfrm>
            <a:off x="6087796" y="366220"/>
            <a:ext cx="2952328" cy="576064"/>
          </a:xfrm>
          <a:prstGeom prst="flowChartProcess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0070C0"/>
            </a:solidFill>
          </a:ln>
          <a:effectLst>
            <a:outerShdw blurRad="4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dirty="0" smtClean="0"/>
              <a:t>19 основных тематических</a:t>
            </a:r>
            <a:br>
              <a:rPr lang="ru-RU" sz="1500" dirty="0" smtClean="0"/>
            </a:br>
            <a:r>
              <a:rPr lang="ru-RU" sz="1500" dirty="0" smtClean="0"/>
              <a:t>разделов  ГОСТ / ISO 19115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1213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3425825"/>
            <a:ext cx="4600575" cy="344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" y="0"/>
            <a:ext cx="4597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6" y="3425825"/>
            <a:ext cx="456406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071" y="0"/>
            <a:ext cx="4574753" cy="3416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476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14" y="355658"/>
            <a:ext cx="8905868" cy="6400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20360" y="15354"/>
            <a:ext cx="6897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геоинформационная система «ЕНИСЕЙ-ГИС»</a:t>
            </a:r>
            <a:endParaRPr lang="ru-RU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76874" y="318142"/>
            <a:ext cx="4488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Краевой геопортал Красноярского края</a:t>
            </a:r>
            <a:endParaRPr lang="ru-RU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24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4" y="409178"/>
            <a:ext cx="9036496" cy="6409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5496" y="7190"/>
            <a:ext cx="910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Атласы и карты системы «</a:t>
            </a:r>
            <a: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ЕНИСЕЙ-ГИС</a:t>
            </a:r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(Краевой </a:t>
            </a:r>
            <a: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геопортал Красноярского </a:t>
            </a:r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края) </a:t>
            </a:r>
            <a:endParaRPr lang="ru-RU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18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/>
          <p:nvPr/>
        </p:nvCxnSpPr>
        <p:spPr>
          <a:xfrm>
            <a:off x="139105" y="548680"/>
            <a:ext cx="8825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46673" y="15354"/>
            <a:ext cx="6844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Прикладные системы, разработанные в технологии геопортала</a:t>
            </a:r>
            <a:endParaRPr lang="ru-RU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 descr="Енисей-СтройНадзо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7056784" cy="3528392"/>
          </a:xfrm>
          <a:prstGeom prst="rect">
            <a:avLst/>
          </a:prstGeom>
          <a:noFill/>
          <a:ln w="127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7427828" y="980728"/>
            <a:ext cx="16916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</a:rPr>
              <a:t>Система </a:t>
            </a:r>
            <a:br>
              <a:rPr lang="ru-RU" dirty="0" smtClean="0">
                <a:solidFill>
                  <a:srgbClr val="0000FF"/>
                </a:solidFill>
              </a:rPr>
            </a:br>
            <a:r>
              <a:rPr lang="ru-RU" dirty="0" smtClean="0">
                <a:solidFill>
                  <a:srgbClr val="0000FF"/>
                </a:solidFill>
              </a:rPr>
              <a:t>Службы строительного надзора и </a:t>
            </a:r>
            <a:br>
              <a:rPr lang="ru-RU" dirty="0" smtClean="0">
                <a:solidFill>
                  <a:srgbClr val="0000FF"/>
                </a:solidFill>
              </a:rPr>
            </a:br>
            <a:r>
              <a:rPr lang="ru-RU" dirty="0" smtClean="0">
                <a:solidFill>
                  <a:srgbClr val="0000FF"/>
                </a:solidFill>
              </a:rPr>
              <a:t>жилищного </a:t>
            </a:r>
            <a:br>
              <a:rPr lang="ru-RU" dirty="0" smtClean="0">
                <a:solidFill>
                  <a:srgbClr val="0000FF"/>
                </a:solidFill>
              </a:rPr>
            </a:br>
            <a:r>
              <a:rPr lang="ru-RU" dirty="0" smtClean="0">
                <a:solidFill>
                  <a:srgbClr val="0000FF"/>
                </a:solidFill>
              </a:rPr>
              <a:t>контроля края</a:t>
            </a:r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028" y="3175237"/>
            <a:ext cx="7211804" cy="366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-36512" y="4266962"/>
            <a:ext cx="20162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solidFill>
                  <a:srgbClr val="0000FF"/>
                </a:solidFill>
              </a:rPr>
              <a:t>Система информационной поддержки </a:t>
            </a:r>
            <a:br>
              <a:rPr lang="ru-RU" dirty="0" smtClean="0">
                <a:solidFill>
                  <a:srgbClr val="0000FF"/>
                </a:solidFill>
              </a:rPr>
            </a:br>
            <a:r>
              <a:rPr lang="ru-RU" dirty="0" smtClean="0">
                <a:solidFill>
                  <a:srgbClr val="0000FF"/>
                </a:solidFill>
              </a:rPr>
              <a:t>задач анализа и мониторинга СЭР</a:t>
            </a:r>
          </a:p>
          <a:p>
            <a:pPr algn="r"/>
            <a:r>
              <a:rPr lang="ru-RU" dirty="0" smtClean="0">
                <a:solidFill>
                  <a:srgbClr val="0000FF"/>
                </a:solidFill>
              </a:rPr>
              <a:t>для </a:t>
            </a:r>
            <a:r>
              <a:rPr lang="ru-RU" dirty="0" err="1" smtClean="0">
                <a:solidFill>
                  <a:srgbClr val="0000FF"/>
                </a:solidFill>
              </a:rPr>
              <a:t>Минэко</a:t>
            </a:r>
            <a:r>
              <a:rPr lang="ru-RU" dirty="0" smtClean="0">
                <a:solidFill>
                  <a:srgbClr val="0000FF"/>
                </a:solidFill>
              </a:rPr>
              <a:t> края «АИС Регион-24»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555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852" y="2420888"/>
            <a:ext cx="4103280" cy="3105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65466" y="15354"/>
            <a:ext cx="7806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проекты Молодежного правительства Красноярского края</a:t>
            </a:r>
            <a:endParaRPr lang="ru-RU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05" y="460733"/>
            <a:ext cx="4000847" cy="28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Карта доступност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48" y="3443622"/>
            <a:ext cx="6595492" cy="3297746"/>
          </a:xfrm>
          <a:prstGeom prst="rect">
            <a:avLst/>
          </a:prstGeom>
          <a:noFill/>
          <a:ln w="127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6756732" y="5733256"/>
            <a:ext cx="23689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</a:rPr>
              <a:t>Карта доступности </a:t>
            </a:r>
            <a:br>
              <a:rPr lang="ru-RU" dirty="0" smtClean="0">
                <a:solidFill>
                  <a:srgbClr val="0000FF"/>
                </a:solidFill>
              </a:rPr>
            </a:br>
            <a:r>
              <a:rPr lang="ru-RU" dirty="0" smtClean="0">
                <a:solidFill>
                  <a:srgbClr val="0000FF"/>
                </a:solidFill>
              </a:rPr>
              <a:t>для маломобильного населения края</a:t>
            </a:r>
            <a:endParaRPr lang="ru-RU" dirty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27435"/>
            <a:ext cx="4968552" cy="187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30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43" descr="C:\PPT\Ivm7_gold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381328"/>
            <a:ext cx="792088" cy="39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899592" y="6599703"/>
            <a:ext cx="81369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64650" y="6611779"/>
            <a:ext cx="41793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ВЫЧИСЛИТЕЛЬНОГО МОДЕЛИРОВАНИЯ СО РАН</a:t>
            </a:r>
            <a:endParaRPr lang="ru-RU" sz="10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39105" y="548680"/>
            <a:ext cx="8825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46673" y="15354"/>
            <a:ext cx="6844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Прикладные системы, разработанные в технологии геопортала</a:t>
            </a:r>
            <a:endParaRPr lang="ru-RU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4" y="404664"/>
            <a:ext cx="9004895" cy="6417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913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43" descr="C:\PPT\Ivm7_gold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381328"/>
            <a:ext cx="792088" cy="39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899592" y="6599703"/>
            <a:ext cx="81369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64650" y="6611779"/>
            <a:ext cx="41793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ВЫЧИСЛИТЕЛЬНОГО МОДЕЛИРОВАНИЯ СО РАН</a:t>
            </a:r>
            <a:endParaRPr lang="ru-RU" sz="10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39105" y="548680"/>
            <a:ext cx="8825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46673" y="15354"/>
            <a:ext cx="6844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Прикладные системы, разработанные в технологии геопортала</a:t>
            </a:r>
            <a:endParaRPr lang="ru-RU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4" y="543785"/>
            <a:ext cx="9108504" cy="630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09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/>
          <p:nvPr/>
        </p:nvCxnSpPr>
        <p:spPr>
          <a:xfrm>
            <a:off x="139105" y="548680"/>
            <a:ext cx="8825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46660" y="15354"/>
            <a:ext cx="8644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оценки качества беспроводной связи – обратная связь с пользователями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9" y="615461"/>
            <a:ext cx="9062469" cy="619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868" y="3429000"/>
            <a:ext cx="3702479" cy="236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624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43" descr="C:\PPT\Ivm7_gold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381328"/>
            <a:ext cx="792088" cy="39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899592" y="6599703"/>
            <a:ext cx="81369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64650" y="6611779"/>
            <a:ext cx="41793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ВЫЧИСЛИТЕЛЬНОГО МОДЕЛИРОВАНИЯ СО РАН</a:t>
            </a:r>
            <a:endParaRPr lang="ru-RU" sz="10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39105" y="548680"/>
            <a:ext cx="8825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47665" y="15354"/>
            <a:ext cx="8442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Веб-интерфейс для схем территориального планирования Красноярского края</a:t>
            </a:r>
            <a:endParaRPr lang="ru-RU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8640960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914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43" descr="C:\PPT\Ivm7_gold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381328"/>
            <a:ext cx="792088" cy="39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899592" y="6599703"/>
            <a:ext cx="81369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64650" y="6611779"/>
            <a:ext cx="41793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ВЫЧИСЛИТЕЛЬНОГО МОДЕЛИРОВАНИЯ СО РАН</a:t>
            </a:r>
            <a:endParaRPr lang="ru-RU" sz="10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39105" y="548680"/>
            <a:ext cx="8825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6045" y="15354"/>
            <a:ext cx="9065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социальной сферы края (здравоохранение, образование, соцзащита, …)</a:t>
            </a:r>
            <a:endParaRPr lang="ru-RU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06" y="385112"/>
            <a:ext cx="8899958" cy="6420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221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43" descr="C:\PPT\Ivm7_gold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381328"/>
            <a:ext cx="792088" cy="39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899592" y="6599703"/>
            <a:ext cx="81369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64650" y="6611779"/>
            <a:ext cx="41793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ВЫЧИСЛИТЕЛЬНОГО МОДЕЛИРОВАНИЯ СО РАН</a:t>
            </a:r>
            <a:endParaRPr lang="ru-RU" sz="10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39105" y="548680"/>
            <a:ext cx="8825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86491" y="15354"/>
            <a:ext cx="7564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Табличные данные в подсистеме картографической веб-визуализации</a:t>
            </a:r>
            <a:endParaRPr lang="ru-RU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32656"/>
            <a:ext cx="9004895" cy="6495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622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13316" name="Рисунок 7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7"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Рисунок 7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9"/>
          <a:stretch>
            <a:fillRect/>
          </a:stretch>
        </p:blipFill>
        <p:spPr bwMode="auto">
          <a:xfrm>
            <a:off x="7938" y="-1588"/>
            <a:ext cx="4572000" cy="3429001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13986-796D-44AE-9AE7-379AA00A9D81}" type="slidenum">
              <a:rPr lang="ru-RU" smtClean="0"/>
              <a:t>4</a:t>
            </a:fld>
            <a:endParaRPr lang="ru-RU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815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561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43" descr="C:\PPT\Ivm7_gold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381328"/>
            <a:ext cx="792088" cy="39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899592" y="6599703"/>
            <a:ext cx="81369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64650" y="6611779"/>
            <a:ext cx="41793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ВЫЧИСЛИТЕЛЬНОГО МОДЕЛИРОВАНИЯ СО РАН</a:t>
            </a:r>
            <a:endParaRPr lang="ru-RU" sz="10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39105" y="548680"/>
            <a:ext cx="8825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91472" y="15354"/>
            <a:ext cx="7754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Адаптация интерфейса пользователя для отдельных тематических задач</a:t>
            </a:r>
            <a:endParaRPr lang="ru-RU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346"/>
            <a:ext cx="9144000" cy="5968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438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43" descr="C:\PPT\Ivm7_gold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381328"/>
            <a:ext cx="792088" cy="39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899592" y="6599703"/>
            <a:ext cx="81369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64650" y="6611779"/>
            <a:ext cx="41793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ВЫЧИСЛИТЕЛЬНОГО МОДЕЛИРОВАНИЯ СО РАН</a:t>
            </a:r>
            <a:endParaRPr lang="ru-RU" sz="10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39105" y="548680"/>
            <a:ext cx="8825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50489" y="15354"/>
            <a:ext cx="8636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Информационно-аналитическая система для задач экологического мониторинга</a:t>
            </a:r>
            <a:endParaRPr lang="ru-RU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9315"/>
            <a:ext cx="9144032" cy="626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509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43" descr="C:\PPT\Ivm7_gold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381328"/>
            <a:ext cx="792088" cy="39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899592" y="6599703"/>
            <a:ext cx="81369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64650" y="6611779"/>
            <a:ext cx="41793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ВЫЧИСЛИТЕЛЬНОГО МОДЕЛИРОВАНИЯ СО РАН</a:t>
            </a:r>
            <a:endParaRPr lang="ru-RU" sz="10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39105" y="548680"/>
            <a:ext cx="8825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498804" y="15354"/>
            <a:ext cx="6140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Картодиаграммы «Экологического атласа Красноярска»</a:t>
            </a:r>
            <a:endParaRPr lang="ru-RU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44000" cy="586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313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Блок-схема: процесс 3"/>
          <p:cNvSpPr/>
          <p:nvPr/>
        </p:nvSpPr>
        <p:spPr>
          <a:xfrm>
            <a:off x="5940152" y="1340768"/>
            <a:ext cx="2952328" cy="576064"/>
          </a:xfrm>
          <a:prstGeom prst="flowChartProcess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rgbClr val="0070C0"/>
            </a:solidFill>
          </a:ln>
          <a:effectLst>
            <a:outerShdw blurRad="4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dirty="0" smtClean="0"/>
              <a:t>Визуализация данных с сервера</a:t>
            </a:r>
          </a:p>
          <a:p>
            <a:pPr algn="ctr"/>
            <a:r>
              <a:rPr lang="ru-RU" sz="1500" dirty="0" smtClean="0"/>
              <a:t>MapGuide Open Source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269389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43" descr="C:\PPT\Ivm7_gold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381328"/>
            <a:ext cx="792088" cy="39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899592" y="6599703"/>
            <a:ext cx="81369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64650" y="6611779"/>
            <a:ext cx="41793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ВЫЧИСЛИТЕЛЬНОГО МОДЕЛИРОВАНИЯ СО РАН</a:t>
            </a:r>
            <a:endParaRPr lang="ru-RU" sz="10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46810" y="15354"/>
            <a:ext cx="6444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Прототип системы информационной поддержки «Паводки»</a:t>
            </a:r>
            <a:endParaRPr lang="ru-RU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802"/>
            <a:ext cx="6660232" cy="375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ttp://gis.krasn.ru/blog/files/freshet/map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405" y="3060060"/>
            <a:ext cx="6732240" cy="379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139105" y="369828"/>
            <a:ext cx="8825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70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43" descr="C:\PPT\Ivm7_gold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381328"/>
            <a:ext cx="792088" cy="39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899592" y="6599703"/>
            <a:ext cx="81369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64650" y="6611779"/>
            <a:ext cx="41793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ВЫЧИСЛИТЕЛЬНОГО МОДЕЛИРОВАНИЯ СО РАН</a:t>
            </a:r>
            <a:endParaRPr lang="ru-RU" sz="10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05589" y="15354"/>
            <a:ext cx="6926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данных с помощью разных картографических подложек</a:t>
            </a:r>
            <a:endParaRPr lang="ru-RU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39105" y="369828"/>
            <a:ext cx="8825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http://gis.krasn.ru/blog/files/freshet/map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4341862" cy="496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gis.krasn.ru/blog/files/freshet/map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496" y="1131168"/>
            <a:ext cx="4341862" cy="496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19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43" descr="C:\PPT\Ivm7_gold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381328"/>
            <a:ext cx="792088" cy="39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93038" y="15354"/>
            <a:ext cx="755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 к выбранной карте геопортала через </a:t>
            </a:r>
            <a:r>
              <a:rPr lang="en-US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 Map Service</a:t>
            </a:r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QGIS</a:t>
            </a:r>
            <a:endParaRPr lang="ru-RU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39105" y="369828"/>
            <a:ext cx="8825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97160"/>
            <a:ext cx="6818223" cy="410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060848"/>
            <a:ext cx="7444336" cy="4777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658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я соединительная линия 13"/>
          <p:cNvCxnSpPr/>
          <p:nvPr/>
        </p:nvCxnSpPr>
        <p:spPr>
          <a:xfrm>
            <a:off x="139105" y="548680"/>
            <a:ext cx="8825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404664"/>
            <a:ext cx="8820472" cy="6319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12676" y="15354"/>
            <a:ext cx="5112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Картографическая основа Красноярского края</a:t>
            </a:r>
            <a:endParaRPr lang="ru-RU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58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Выгнутая влево стрелка 46"/>
          <p:cNvSpPr/>
          <p:nvPr/>
        </p:nvSpPr>
        <p:spPr>
          <a:xfrm rot="9708033" flipV="1">
            <a:off x="1683041" y="557535"/>
            <a:ext cx="585495" cy="136746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5" name="Выгнутая влево стрелка 44"/>
          <p:cNvSpPr/>
          <p:nvPr/>
        </p:nvSpPr>
        <p:spPr>
          <a:xfrm rot="19670358" flipV="1">
            <a:off x="403636" y="2601831"/>
            <a:ext cx="532934" cy="136746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39105" y="548680"/>
            <a:ext cx="8825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13456" y="107340"/>
            <a:ext cx="6510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Региональное программно-технологическое взаимодействие</a:t>
            </a:r>
            <a:endParaRPr lang="ru-RU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476920" y="1124744"/>
            <a:ext cx="15001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r>
              <a:rPr lang="ru-RU" altLang="ru-RU" sz="1600" b="1" dirty="0" smtClean="0">
                <a:solidFill>
                  <a:srgbClr val="0000FF"/>
                </a:solidFill>
                <a:latin typeface="+mn-lt"/>
              </a:rPr>
              <a:t>ИВМ СО РАН</a:t>
            </a:r>
            <a:endParaRPr lang="ru-RU" altLang="ru-RU" sz="1600" dirty="0">
              <a:latin typeface="+mn-lt"/>
            </a:endParaRPr>
          </a:p>
        </p:txBody>
      </p:sp>
      <p:pic>
        <p:nvPicPr>
          <p:cNvPr id="20" name="Рисунок 8" descr="Image1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836712"/>
            <a:ext cx="1587500" cy="1180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9" descr="Image1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377" y="3832231"/>
            <a:ext cx="1587500" cy="1180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10" descr="Image1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314" y="3832231"/>
            <a:ext cx="1587500" cy="1180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11" descr="Image1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252" y="3832231"/>
            <a:ext cx="1587500" cy="1180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381545"/>
            <a:ext cx="1143000" cy="92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979" y="5381545"/>
            <a:ext cx="1143000" cy="92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Выгнутая влево стрелка 27"/>
          <p:cNvSpPr/>
          <p:nvPr/>
        </p:nvSpPr>
        <p:spPr bwMode="auto">
          <a:xfrm>
            <a:off x="1907704" y="2316644"/>
            <a:ext cx="642938" cy="212046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solidFill>
                <a:schemeClr val="tx1"/>
              </a:solidFill>
            </a:endParaRPr>
          </a:p>
        </p:txBody>
      </p:sp>
      <p:sp>
        <p:nvSpPr>
          <p:cNvPr id="29" name="Выгнутая влево стрелка 28"/>
          <p:cNvSpPr/>
          <p:nvPr/>
        </p:nvSpPr>
        <p:spPr bwMode="auto">
          <a:xfrm rot="450007">
            <a:off x="1883367" y="4461141"/>
            <a:ext cx="642938" cy="159702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solidFill>
                <a:schemeClr val="tx1"/>
              </a:solidFill>
            </a:endParaRPr>
          </a:p>
        </p:txBody>
      </p:sp>
      <p:sp>
        <p:nvSpPr>
          <p:cNvPr id="30" name="TextBox 20"/>
          <p:cNvSpPr txBox="1">
            <a:spLocks noChangeArrowheads="1"/>
          </p:cNvSpPr>
          <p:nvPr/>
        </p:nvSpPr>
        <p:spPr bwMode="auto">
          <a:xfrm>
            <a:off x="5474222" y="5381545"/>
            <a:ext cx="34311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r>
              <a:rPr lang="ru-RU" altLang="ru-RU" sz="1600" b="1" dirty="0">
                <a:solidFill>
                  <a:srgbClr val="0000FF"/>
                </a:solidFill>
                <a:latin typeface="+mn-lt"/>
              </a:rPr>
              <a:t>Веб-интерфейсы </a:t>
            </a:r>
            <a:r>
              <a:rPr lang="ru-RU" altLang="ru-RU" sz="1600" b="1" dirty="0" smtClean="0">
                <a:solidFill>
                  <a:srgbClr val="0000FF"/>
                </a:solidFill>
                <a:latin typeface="+mn-lt"/>
              </a:rPr>
              <a:t>и </a:t>
            </a:r>
            <a:r>
              <a:rPr lang="ru-RU" altLang="ru-RU" sz="1600" b="1" dirty="0">
                <a:solidFill>
                  <a:srgbClr val="0000FF"/>
                </a:solidFill>
              </a:rPr>
              <a:t>приложения </a:t>
            </a:r>
            <a:r>
              <a:rPr lang="ru-RU" altLang="ru-RU" sz="1600" b="1" dirty="0" smtClean="0">
                <a:solidFill>
                  <a:srgbClr val="0000FF"/>
                </a:solidFill>
              </a:rPr>
              <a:t> для</a:t>
            </a:r>
            <a:endParaRPr lang="ru-RU" altLang="ru-RU" sz="1600" b="1" dirty="0">
              <a:solidFill>
                <a:srgbClr val="0000FF"/>
              </a:solidFill>
              <a:latin typeface="+mn-lt"/>
            </a:endParaRPr>
          </a:p>
          <a:p>
            <a:r>
              <a:rPr lang="en-US" altLang="ru-RU" sz="1600" b="1" dirty="0" smtClean="0">
                <a:solidFill>
                  <a:srgbClr val="0000FF"/>
                </a:solidFill>
                <a:latin typeface="+mn-lt"/>
              </a:rPr>
              <a:t>Windows</a:t>
            </a:r>
            <a:r>
              <a:rPr lang="ru-RU" altLang="ru-RU" sz="1600" b="1" dirty="0" smtClean="0">
                <a:solidFill>
                  <a:srgbClr val="0000FF"/>
                </a:solidFill>
                <a:latin typeface="+mn-lt"/>
              </a:rPr>
              <a:t> с </a:t>
            </a:r>
            <a:r>
              <a:rPr lang="ru-RU" altLang="ru-RU" sz="1600" b="1" dirty="0">
                <a:solidFill>
                  <a:srgbClr val="0000FF"/>
                </a:solidFill>
                <a:latin typeface="+mn-lt"/>
              </a:rPr>
              <a:t>локальным кэшем </a:t>
            </a:r>
            <a:r>
              <a:rPr lang="ru-RU" altLang="ru-RU" sz="1600" b="1" dirty="0" smtClean="0">
                <a:solidFill>
                  <a:srgbClr val="0000FF"/>
                </a:solidFill>
                <a:latin typeface="+mn-lt"/>
              </a:rPr>
              <a:t>карты</a:t>
            </a:r>
            <a:br>
              <a:rPr lang="ru-RU" altLang="ru-RU" sz="1600" b="1" dirty="0" smtClean="0">
                <a:solidFill>
                  <a:srgbClr val="0000FF"/>
                </a:solidFill>
                <a:latin typeface="+mn-lt"/>
              </a:rPr>
            </a:br>
            <a:r>
              <a:rPr lang="ru-RU" altLang="ru-RU" sz="1600" b="1" dirty="0" smtClean="0">
                <a:solidFill>
                  <a:srgbClr val="0000FF"/>
                </a:solidFill>
                <a:latin typeface="+mn-lt"/>
              </a:rPr>
              <a:t>(3-й уровень)</a:t>
            </a:r>
            <a:endParaRPr lang="ru-RU" altLang="ru-RU" sz="1600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34" name="Рисунок 5" descr="Image1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084" y="1484784"/>
            <a:ext cx="1587500" cy="1180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6"/>
          <p:cNvSpPr txBox="1">
            <a:spLocks noChangeArrowheads="1"/>
          </p:cNvSpPr>
          <p:nvPr/>
        </p:nvSpPr>
        <p:spPr bwMode="auto">
          <a:xfrm>
            <a:off x="4020244" y="1196752"/>
            <a:ext cx="27840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/>
            <a:r>
              <a:rPr lang="ru-RU" altLang="ru-RU" sz="1600" b="1" dirty="0" smtClean="0">
                <a:solidFill>
                  <a:srgbClr val="0000FF"/>
                </a:solidFill>
                <a:latin typeface="+mn-lt"/>
              </a:rPr>
              <a:t>Сибирский федеральный университет</a:t>
            </a:r>
            <a:endParaRPr lang="ru-RU" altLang="ru-RU" sz="1600" dirty="0">
              <a:latin typeface="+mn-lt"/>
            </a:endParaRPr>
          </a:p>
        </p:txBody>
      </p:sp>
      <p:pic>
        <p:nvPicPr>
          <p:cNvPr id="36" name="Рисунок 5" descr="Image1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408" y="1718737"/>
            <a:ext cx="1587500" cy="1180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6"/>
          <p:cNvSpPr txBox="1">
            <a:spLocks noChangeArrowheads="1"/>
          </p:cNvSpPr>
          <p:nvPr/>
        </p:nvSpPr>
        <p:spPr bwMode="auto">
          <a:xfrm>
            <a:off x="1987475" y="2628201"/>
            <a:ext cx="27840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/>
            <a:r>
              <a:rPr lang="ru-RU" altLang="ru-RU" sz="1600" b="1" dirty="0" smtClean="0">
                <a:solidFill>
                  <a:srgbClr val="0000FF"/>
                </a:solidFill>
                <a:latin typeface="+mn-lt"/>
              </a:rPr>
              <a:t>Дата-центр </a:t>
            </a:r>
            <a:br>
              <a:rPr lang="ru-RU" altLang="ru-RU" sz="1600" b="1" dirty="0" smtClean="0">
                <a:solidFill>
                  <a:srgbClr val="0000FF"/>
                </a:solidFill>
                <a:latin typeface="+mn-lt"/>
              </a:rPr>
            </a:br>
            <a:r>
              <a:rPr lang="ru-RU" altLang="ru-RU" sz="1600" b="1" dirty="0" smtClean="0">
                <a:solidFill>
                  <a:srgbClr val="0000FF"/>
                </a:solidFill>
                <a:latin typeface="+mn-lt"/>
              </a:rPr>
              <a:t>администрации края</a:t>
            </a:r>
            <a:endParaRPr lang="ru-RU" altLang="ru-RU" sz="1600" dirty="0">
              <a:latin typeface="+mn-lt"/>
            </a:endParaRPr>
          </a:p>
        </p:txBody>
      </p:sp>
      <p:sp>
        <p:nvSpPr>
          <p:cNvPr id="38" name="TextBox 6"/>
          <p:cNvSpPr txBox="1">
            <a:spLocks noChangeArrowheads="1"/>
          </p:cNvSpPr>
          <p:nvPr/>
        </p:nvSpPr>
        <p:spPr bwMode="auto">
          <a:xfrm>
            <a:off x="2267744" y="3501008"/>
            <a:ext cx="667656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/>
            <a:r>
              <a:rPr lang="ru-RU" altLang="ru-RU" sz="1600" b="1" dirty="0" smtClean="0">
                <a:solidFill>
                  <a:srgbClr val="0000FF"/>
                </a:solidFill>
                <a:latin typeface="+mn-lt"/>
              </a:rPr>
              <a:t>Сервера в Министерствах (кэш карты, бизнес-логика прикладных задач)</a:t>
            </a:r>
            <a:endParaRPr lang="ru-RU" altLang="ru-RU" sz="1600" dirty="0">
              <a:latin typeface="+mn-lt"/>
            </a:endParaRPr>
          </a:p>
        </p:txBody>
      </p:sp>
      <p:pic>
        <p:nvPicPr>
          <p:cNvPr id="39" name="Рисунок 8" descr="Image1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004" y="1268760"/>
            <a:ext cx="1587500" cy="1180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Рисунок 8" descr="Image1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032031"/>
            <a:ext cx="1587500" cy="1180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Выгнутая влево стрелка 40"/>
          <p:cNvSpPr/>
          <p:nvPr/>
        </p:nvSpPr>
        <p:spPr bwMode="auto">
          <a:xfrm rot="15856037" flipH="1">
            <a:off x="3127561" y="-330892"/>
            <a:ext cx="693513" cy="2772473"/>
          </a:xfrm>
          <a:prstGeom prst="curvedRightArrow">
            <a:avLst>
              <a:gd name="adj1" fmla="val 12505"/>
              <a:gd name="adj2" fmla="val 40708"/>
              <a:gd name="adj3" fmla="val 297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>
              <a:solidFill>
                <a:schemeClr val="tx1"/>
              </a:solidFill>
            </a:endParaRPr>
          </a:p>
        </p:txBody>
      </p:sp>
      <p:sp>
        <p:nvSpPr>
          <p:cNvPr id="5" name="Выгнутая влево стрелка 4"/>
          <p:cNvSpPr/>
          <p:nvPr/>
        </p:nvSpPr>
        <p:spPr>
          <a:xfrm rot="5090721" flipV="1">
            <a:off x="2419086" y="659181"/>
            <a:ext cx="532934" cy="113152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Выноска-облако 5"/>
          <p:cNvSpPr/>
          <p:nvPr/>
        </p:nvSpPr>
        <p:spPr>
          <a:xfrm flipV="1">
            <a:off x="415231" y="3481956"/>
            <a:ext cx="1420465" cy="1675236"/>
          </a:xfrm>
          <a:prstGeom prst="cloud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Выгнутая влево стрелка 43"/>
          <p:cNvSpPr/>
          <p:nvPr/>
        </p:nvSpPr>
        <p:spPr>
          <a:xfrm rot="9708033" flipV="1">
            <a:off x="1187684" y="2253885"/>
            <a:ext cx="532934" cy="136746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8" name="Рисунок 5" descr="Image1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31418"/>
            <a:ext cx="1587500" cy="1180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6"/>
          <p:cNvSpPr txBox="1">
            <a:spLocks noChangeArrowheads="1"/>
          </p:cNvSpPr>
          <p:nvPr/>
        </p:nvSpPr>
        <p:spPr bwMode="auto">
          <a:xfrm>
            <a:off x="611560" y="4005064"/>
            <a:ext cx="11058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r>
              <a:rPr lang="ru-RU" altLang="ru-RU" sz="1600" b="1" dirty="0" smtClean="0">
                <a:solidFill>
                  <a:srgbClr val="0000FF"/>
                </a:solidFill>
                <a:latin typeface="+mn-lt"/>
              </a:rPr>
              <a:t>Ресурсы </a:t>
            </a:r>
            <a:br>
              <a:rPr lang="ru-RU" altLang="ru-RU" sz="1600" b="1" dirty="0" smtClean="0">
                <a:solidFill>
                  <a:srgbClr val="0000FF"/>
                </a:solidFill>
                <a:latin typeface="+mn-lt"/>
              </a:rPr>
            </a:br>
            <a:r>
              <a:rPr lang="ru-RU" altLang="ru-RU" sz="1600" b="1" dirty="0" smtClean="0">
                <a:solidFill>
                  <a:srgbClr val="0000FF"/>
                </a:solidFill>
                <a:latin typeface="+mn-lt"/>
              </a:rPr>
              <a:t>СО РАН</a:t>
            </a:r>
            <a:endParaRPr lang="ru-RU" altLang="ru-RU" sz="1600" dirty="0"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13557" y="598841"/>
            <a:ext cx="1142281" cy="552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35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13" y="620688"/>
            <a:ext cx="7419503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52897" y="5745450"/>
            <a:ext cx="58787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33CC"/>
                </a:solidFill>
                <a:latin typeface="+mj-lt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73419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43" descr="C:\PPT\Ivm7_gold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381328"/>
            <a:ext cx="792088" cy="39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899592" y="6599703"/>
            <a:ext cx="81369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64650" y="6611779"/>
            <a:ext cx="41793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ВЫЧИСЛИТЕЛЬНОГО МОДЕЛИРОВАНИЯ СО РАН</a:t>
            </a:r>
            <a:endParaRPr lang="ru-RU" sz="10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39105" y="548680"/>
            <a:ext cx="8825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295831" y="44624"/>
            <a:ext cx="6546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современных геоинформационных веб-систем</a:t>
            </a:r>
            <a:endParaRPr lang="ru-RU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9552" y="764704"/>
            <a:ext cx="799288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FF"/>
                </a:solidFill>
              </a:rPr>
              <a:t>Интеграция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/>
              <a:t>картографического </a:t>
            </a:r>
            <a:r>
              <a:rPr lang="ru-RU" dirty="0"/>
              <a:t>веб-приложения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u="sng" dirty="0">
                <a:solidFill>
                  <a:srgbClr val="0000FF"/>
                </a:solidFill>
              </a:rPr>
              <a:t>в систему управления </a:t>
            </a:r>
            <a:r>
              <a:rPr lang="ru-RU" u="sng" dirty="0" smtClean="0">
                <a:solidFill>
                  <a:srgbClr val="0000FF"/>
                </a:solidFill>
              </a:rPr>
              <a:t/>
            </a:r>
            <a:br>
              <a:rPr lang="ru-RU" u="sng" dirty="0" smtClean="0">
                <a:solidFill>
                  <a:srgbClr val="0000FF"/>
                </a:solidFill>
              </a:rPr>
            </a:br>
            <a:r>
              <a:rPr lang="ru-RU" u="sng" dirty="0" smtClean="0">
                <a:solidFill>
                  <a:srgbClr val="0000FF"/>
                </a:solidFill>
              </a:rPr>
              <a:t>веб-контентом</a:t>
            </a:r>
            <a:r>
              <a:rPr lang="ru-RU" dirty="0"/>
              <a:t>, ее средствами управления доступом пользователей, администрирования и настройки интерфейса, формирования информационных блоков веб-портала</a:t>
            </a:r>
            <a:r>
              <a:rPr lang="ru-RU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FF"/>
                </a:solidFill>
              </a:rPr>
              <a:t>«Продвинутый» </a:t>
            </a:r>
            <a:r>
              <a:rPr lang="ru-RU" u="sng" dirty="0" smtClean="0">
                <a:solidFill>
                  <a:srgbClr val="0000FF"/>
                </a:solidFill>
              </a:rPr>
              <a:t>пользовательский интерфейс</a:t>
            </a:r>
            <a:r>
              <a:rPr lang="ru-RU" dirty="0" smtClean="0"/>
              <a:t>: </a:t>
            </a:r>
            <a:r>
              <a:rPr lang="ru-RU" dirty="0"/>
              <a:t>создание элементов управления картой и </a:t>
            </a:r>
            <a:r>
              <a:rPr lang="ru-RU" dirty="0" err="1"/>
              <a:t>геоданными</a:t>
            </a:r>
            <a:r>
              <a:rPr lang="ru-RU" dirty="0"/>
              <a:t> в стиле традиционных настольных ГИС – плавающие панели с инструментами-кнопками, интерактивные древовидные раскрывающиеся меню со списками слоев карты, контекстная настройка свойств отображения данных, и т.д</a:t>
            </a:r>
            <a:r>
              <a:rPr lang="ru-RU" dirty="0" smtClean="0"/>
              <a:t>.;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FF"/>
                </a:solidFill>
              </a:rPr>
              <a:t>Поддержка информационного </a:t>
            </a:r>
            <a:r>
              <a:rPr lang="ru-RU" u="sng" dirty="0">
                <a:solidFill>
                  <a:srgbClr val="0000FF"/>
                </a:solidFill>
              </a:rPr>
              <a:t>обмена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/>
              <a:t>геоданными</a:t>
            </a:r>
            <a:r>
              <a:rPr lang="ru-RU" dirty="0"/>
              <a:t> между элементами картографического веб-приложения и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u="sng" dirty="0">
                <a:solidFill>
                  <a:srgbClr val="0000FF"/>
                </a:solidFill>
              </a:rPr>
              <a:t>сторонними системами</a:t>
            </a:r>
            <a:r>
              <a:rPr lang="ru-RU" dirty="0"/>
              <a:t> на основе открытых технологических стандартов – веб-сервисов; 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FF"/>
                </a:solidFill>
              </a:rPr>
              <a:t>Оформление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/>
              <a:t>наборов </a:t>
            </a:r>
            <a:r>
              <a:rPr lang="ru-RU" dirty="0"/>
              <a:t>используемых геопространственных </a:t>
            </a:r>
            <a:r>
              <a:rPr lang="ru-RU" dirty="0">
                <a:solidFill>
                  <a:srgbClr val="0000FF"/>
                </a:solidFill>
              </a:rPr>
              <a:t>данных в виде </a:t>
            </a:r>
            <a:r>
              <a:rPr lang="ru-RU" u="sng" dirty="0">
                <a:solidFill>
                  <a:srgbClr val="0000FF"/>
                </a:solidFill>
              </a:rPr>
              <a:t>каталогов с соответствующими метаданными</a:t>
            </a:r>
            <a:r>
              <a:rPr lang="ru-RU" dirty="0"/>
              <a:t>, создание самостоятельных программных средств для навигации и поиска </a:t>
            </a:r>
            <a:r>
              <a:rPr lang="ru-RU" dirty="0" err="1"/>
              <a:t>геоинформации</a:t>
            </a:r>
            <a:r>
              <a:rPr lang="ru-RU" dirty="0"/>
              <a:t> в этих каталогах. </a:t>
            </a:r>
          </a:p>
        </p:txBody>
      </p:sp>
    </p:spTree>
    <p:extLst>
      <p:ext uri="{BB962C8B-B14F-4D97-AF65-F5344CB8AC3E}">
        <p14:creationId xmlns:p14="http://schemas.microsoft.com/office/powerpoint/2010/main" val="54939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91126"/>
            <a:ext cx="7956884" cy="5399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543" descr="C:\PPT\Ivm7_gold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381328"/>
            <a:ext cx="792088" cy="39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899592" y="6599703"/>
            <a:ext cx="81369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64650" y="6611779"/>
            <a:ext cx="41793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ВЫЧИСЛИТЕЛЬНОГО МОДЕЛИРОВАНИЯ СО РАН</a:t>
            </a:r>
            <a:endParaRPr lang="ru-RU" sz="10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39105" y="548680"/>
            <a:ext cx="8825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18369" y="15354"/>
            <a:ext cx="5501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Геопортал ИВМ СО РАН –  интерфейсы и сервисы</a:t>
            </a:r>
            <a:endParaRPr lang="ru-RU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881" b="15881"/>
          <a:stretch/>
        </p:blipFill>
        <p:spPr bwMode="auto">
          <a:xfrm>
            <a:off x="2843808" y="2492896"/>
            <a:ext cx="6120680" cy="4080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20687"/>
            <a:ext cx="6624736" cy="479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04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я соединительная линия 13"/>
          <p:cNvCxnSpPr/>
          <p:nvPr/>
        </p:nvCxnSpPr>
        <p:spPr>
          <a:xfrm>
            <a:off x="139105" y="548680"/>
            <a:ext cx="8825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654958" y="107340"/>
            <a:ext cx="5827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Документация на публичные веб-сервисы геопортала</a:t>
            </a:r>
            <a:endParaRPr lang="ru-RU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158" b="6158"/>
          <a:stretch/>
        </p:blipFill>
        <p:spPr bwMode="auto">
          <a:xfrm>
            <a:off x="43660" y="227135"/>
            <a:ext cx="9058975" cy="6561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4932040" y="5171708"/>
            <a:ext cx="403244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ru-RU" altLang="ru-RU" sz="1600" b="1" dirty="0" smtClean="0">
                <a:solidFill>
                  <a:srgbClr val="0000FF"/>
                </a:solidFill>
                <a:latin typeface="+mn-lt"/>
              </a:rPr>
              <a:t>Картографические сервисы OGC</a:t>
            </a:r>
          </a:p>
          <a:p>
            <a:pPr eaLnBrk="1" hangingPunct="1">
              <a:buFont typeface="Arial" charset="0"/>
              <a:buChar char="•"/>
            </a:pPr>
            <a:endParaRPr lang="ru-RU" altLang="ru-RU" sz="1600" b="1" dirty="0" smtClean="0">
              <a:solidFill>
                <a:srgbClr val="0000FF"/>
              </a:solidFill>
              <a:latin typeface="+mn-lt"/>
            </a:endParaRPr>
          </a:p>
          <a:p>
            <a:pPr eaLnBrk="1" hangingPunct="1">
              <a:buFont typeface="Arial" charset="0"/>
              <a:buChar char="•"/>
            </a:pPr>
            <a:r>
              <a:rPr lang="ru-RU" altLang="ru-RU" sz="1600" b="1" dirty="0" smtClean="0">
                <a:solidFill>
                  <a:srgbClr val="0000FF"/>
                </a:solidFill>
                <a:latin typeface="+mn-lt"/>
              </a:rPr>
              <a:t>Программные интерфейсы (API) для поддержки сторонних веб-приложений</a:t>
            </a:r>
          </a:p>
          <a:p>
            <a:pPr eaLnBrk="1" hangingPunct="1">
              <a:buFont typeface="Arial" charset="0"/>
              <a:buChar char="•"/>
            </a:pPr>
            <a:endParaRPr lang="ru-RU" altLang="ru-RU" sz="1600" b="1" dirty="0" smtClean="0">
              <a:solidFill>
                <a:srgbClr val="0000FF"/>
              </a:solidFill>
              <a:latin typeface="+mn-lt"/>
            </a:endParaRPr>
          </a:p>
          <a:p>
            <a:pPr eaLnBrk="1" hangingPunct="1">
              <a:buFont typeface="Arial" charset="0"/>
              <a:buChar char="•"/>
            </a:pPr>
            <a:r>
              <a:rPr lang="ru-RU" altLang="ru-RU" sz="1600" b="1" dirty="0" smtClean="0">
                <a:solidFill>
                  <a:srgbClr val="0000FF"/>
                </a:solidFill>
                <a:latin typeface="+mn-lt"/>
              </a:rPr>
              <a:t>Информационные сервисы геопортала</a:t>
            </a:r>
            <a:endParaRPr lang="ru-RU" altLang="ru-RU" sz="1600" b="1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44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43" descr="C:\PPT\Ivm7_gold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381328"/>
            <a:ext cx="792088" cy="39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899592" y="6599703"/>
            <a:ext cx="81369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64650" y="6611779"/>
            <a:ext cx="41793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ВЫЧИСЛИТЕЛЬНОГО МОДЕЛИРОВАНИЯ СО РАН</a:t>
            </a:r>
            <a:endParaRPr lang="ru-RU" sz="10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7478" y="15354"/>
            <a:ext cx="7302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возможности, составные части геопортала ИВМ СОРАН</a:t>
            </a:r>
            <a:endParaRPr lang="ru-RU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9104" y="890711"/>
            <a:ext cx="882538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600" b="1" dirty="0" smtClean="0">
                <a:solidFill>
                  <a:srgbClr val="0000FF"/>
                </a:solidFill>
              </a:rPr>
              <a:t>Система хранения данных геопортала</a:t>
            </a:r>
            <a:r>
              <a:rPr lang="ru-RU" sz="1600" b="1" dirty="0" smtClean="0"/>
              <a:t> </a:t>
            </a:r>
            <a:r>
              <a:rPr lang="ru-RU" sz="1600" dirty="0" smtClean="0"/>
              <a:t>– обеспечивает возможность размещения и хранения пространственных данных – файлы в стандартных форматах ГИС (преимущественно используется формат SHP </a:t>
            </a:r>
            <a:r>
              <a:rPr lang="ru-RU" sz="1600" dirty="0" err="1" smtClean="0"/>
              <a:t>ArcView</a:t>
            </a:r>
            <a:r>
              <a:rPr lang="ru-RU" sz="1600" dirty="0" smtClean="0"/>
              <a:t>), каталоги с растровыми данными (спутниковые снимки), цифровые модели рельефа, базы пространственных данных (</a:t>
            </a:r>
            <a:r>
              <a:rPr lang="ru-RU" sz="1600" dirty="0" err="1" smtClean="0"/>
              <a:t>PostgreSQL</a:t>
            </a:r>
            <a:r>
              <a:rPr lang="ru-RU" sz="1600" dirty="0" smtClean="0"/>
              <a:t>/</a:t>
            </a:r>
            <a:r>
              <a:rPr lang="ru-RU" sz="1600" dirty="0" err="1" smtClean="0"/>
              <a:t>PostGIS</a:t>
            </a:r>
            <a:r>
              <a:rPr lang="ru-RU" sz="1600" dirty="0" smtClean="0"/>
              <a:t> и </a:t>
            </a:r>
            <a:r>
              <a:rPr lang="ru-RU" sz="1600" dirty="0" err="1" smtClean="0"/>
              <a:t>MapGuide</a:t>
            </a:r>
            <a:r>
              <a:rPr lang="ru-RU" sz="1600" dirty="0" smtClean="0"/>
              <a:t> </a:t>
            </a:r>
            <a:r>
              <a:rPr lang="ru-RU" sz="1600" dirty="0" err="1" smtClean="0"/>
              <a:t>Open</a:t>
            </a:r>
            <a:r>
              <a:rPr lang="ru-RU" sz="1600" dirty="0" smtClean="0"/>
              <a:t> </a:t>
            </a:r>
            <a:r>
              <a:rPr lang="ru-RU" sz="1600" dirty="0" err="1" smtClean="0"/>
              <a:t>Source</a:t>
            </a:r>
            <a:r>
              <a:rPr lang="ru-RU" sz="1600" dirty="0" smtClean="0"/>
              <a:t>), специализированные базы данных с дорожным графом, графом речной сети, и т.д. Все размещаемые данные регистрируются в системе метаданных геопортала.</a:t>
            </a:r>
          </a:p>
          <a:p>
            <a:pPr fontAlgn="base"/>
            <a:endParaRPr lang="ru-RU" sz="1600" dirty="0" smtClean="0"/>
          </a:p>
          <a:p>
            <a:pPr fontAlgn="base"/>
            <a:r>
              <a:rPr lang="ru-RU" sz="1600" b="1" dirty="0" smtClean="0">
                <a:solidFill>
                  <a:srgbClr val="0000FF"/>
                </a:solidFill>
              </a:rPr>
              <a:t>Система управления пространственными метаданными «Каталог ресурсов»</a:t>
            </a:r>
            <a:r>
              <a:rPr lang="ru-RU" sz="1600" dirty="0" smtClean="0"/>
              <a:t> – обеспечивает</a:t>
            </a:r>
          </a:p>
          <a:p>
            <a:pPr fontAlgn="base"/>
            <a:r>
              <a:rPr lang="ru-RU" sz="1600" dirty="0" smtClean="0"/>
              <a:t>доступ к данным геопортала из стандартного веб-браузера. Она включает набор необходимых средств для их представления, различные аналитические сервисы. Множественная (</a:t>
            </a:r>
            <a:r>
              <a:rPr lang="ru-RU" sz="1600" dirty="0" err="1" smtClean="0"/>
              <a:t>фасетная</a:t>
            </a:r>
            <a:r>
              <a:rPr lang="ru-RU" sz="1600" dirty="0" smtClean="0"/>
              <a:t>) классификация ресурсов предоставляет удобные средства поиска и фильтрации информации.</a:t>
            </a:r>
          </a:p>
          <a:p>
            <a:pPr fontAlgn="base"/>
            <a:endParaRPr lang="ru-RU" sz="1600" dirty="0" smtClean="0"/>
          </a:p>
          <a:p>
            <a:pPr fontAlgn="base"/>
            <a:r>
              <a:rPr lang="ru-RU" sz="1600" b="1" dirty="0" smtClean="0">
                <a:solidFill>
                  <a:srgbClr val="0000FF"/>
                </a:solidFill>
              </a:rPr>
              <a:t>Подсистема картографической веб-визуализации</a:t>
            </a:r>
            <a:r>
              <a:rPr lang="ru-RU" sz="1600" b="1" dirty="0" smtClean="0"/>
              <a:t> </a:t>
            </a:r>
            <a:r>
              <a:rPr lang="ru-RU" sz="1600" dirty="0" smtClean="0"/>
              <a:t>– обеспечивает интерактивный веб-интерфейс </a:t>
            </a:r>
            <a:br>
              <a:rPr lang="ru-RU" sz="1600" dirty="0" smtClean="0"/>
            </a:br>
            <a:r>
              <a:rPr lang="ru-RU" sz="1600" dirty="0" smtClean="0"/>
              <a:t>к пространственным данным.</a:t>
            </a:r>
          </a:p>
          <a:p>
            <a:pPr fontAlgn="base"/>
            <a:endParaRPr lang="ru-RU" sz="1600" dirty="0"/>
          </a:p>
          <a:p>
            <a:pPr fontAlgn="base"/>
            <a:r>
              <a:rPr lang="ru-RU" sz="1600" b="1" dirty="0" smtClean="0">
                <a:solidFill>
                  <a:srgbClr val="0000FF"/>
                </a:solidFill>
              </a:rPr>
              <a:t>Средства администрирования </a:t>
            </a:r>
            <a:r>
              <a:rPr lang="ru-RU" sz="1600" dirty="0" smtClean="0"/>
              <a:t>– управление пространственными данными на геопортале; создание и редактирование пространственных метаданных, настройка прав доступа.</a:t>
            </a:r>
          </a:p>
          <a:p>
            <a:pPr fontAlgn="base"/>
            <a:endParaRPr lang="ru-RU" sz="1600" dirty="0" smtClean="0"/>
          </a:p>
          <a:p>
            <a:pPr fontAlgn="base"/>
            <a:r>
              <a:rPr lang="ru-RU" sz="1600" b="1" dirty="0" smtClean="0">
                <a:solidFill>
                  <a:srgbClr val="0000FF"/>
                </a:solidFill>
              </a:rPr>
              <a:t>Служебные и пользовательские сервисы</a:t>
            </a:r>
            <a:r>
              <a:rPr lang="ru-RU" sz="1600" dirty="0" smtClean="0">
                <a:solidFill>
                  <a:srgbClr val="0000FF"/>
                </a:solidFill>
              </a:rPr>
              <a:t> </a:t>
            </a:r>
            <a:r>
              <a:rPr lang="ru-RU" sz="1600" dirty="0" smtClean="0"/>
              <a:t>– обеспечивают работоспособность геопортала как единого веб-приложения.</a:t>
            </a:r>
          </a:p>
          <a:p>
            <a:pPr fontAlgn="base"/>
            <a:endParaRPr lang="ru-RU" sz="1600" dirty="0" smtClean="0"/>
          </a:p>
          <a:p>
            <a:pPr fontAlgn="base"/>
            <a:endParaRPr lang="ru-RU" sz="1600" dirty="0" smtClean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39105" y="692696"/>
            <a:ext cx="8825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074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/>
          <p:nvPr/>
        </p:nvCxnSpPr>
        <p:spPr>
          <a:xfrm>
            <a:off x="139105" y="404664"/>
            <a:ext cx="8825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90829" y="15354"/>
            <a:ext cx="5356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компонентов геопортала ИВМ СО РАН</a:t>
            </a:r>
          </a:p>
          <a:p>
            <a:pPr algn="ctr"/>
            <a:endParaRPr lang="ru-RU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55020" y="406132"/>
            <a:ext cx="8964612" cy="649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ru-RU" altLang="ru-RU" sz="1600" b="1" dirty="0">
                <a:solidFill>
                  <a:srgbClr val="0000FF"/>
                </a:solidFill>
                <a:latin typeface="+mn-lt"/>
              </a:rPr>
              <a:t>Хранилище информационных (тематических) ресурсов. </a:t>
            </a:r>
          </a:p>
          <a:p>
            <a:pPr lvl="1" eaLnBrk="1" hangingPunct="1"/>
            <a:r>
              <a:rPr lang="ru-RU" altLang="ru-RU" sz="1600" dirty="0">
                <a:latin typeface="+mn-lt"/>
              </a:rPr>
              <a:t>Файл-сервер с геоданными в форматах  S</a:t>
            </a:r>
            <a:r>
              <a:rPr lang="en-US" altLang="ru-RU" sz="1600" dirty="0">
                <a:latin typeface="+mn-lt"/>
              </a:rPr>
              <a:t>HP</a:t>
            </a:r>
            <a:r>
              <a:rPr lang="ru-RU" altLang="ru-RU" sz="1600" dirty="0">
                <a:latin typeface="+mn-lt"/>
              </a:rPr>
              <a:t> </a:t>
            </a:r>
            <a:r>
              <a:rPr lang="en-US" altLang="ru-RU" sz="1600" dirty="0">
                <a:latin typeface="+mn-lt"/>
              </a:rPr>
              <a:t>ArcView </a:t>
            </a:r>
            <a:r>
              <a:rPr lang="ru-RU" altLang="ru-RU" sz="1600" dirty="0">
                <a:latin typeface="+mn-lt"/>
              </a:rPr>
              <a:t>и </a:t>
            </a:r>
            <a:r>
              <a:rPr lang="en-US" altLang="ru-RU" sz="1600" dirty="0">
                <a:latin typeface="+mn-lt"/>
              </a:rPr>
              <a:t>TAB MapInfo</a:t>
            </a:r>
            <a:r>
              <a:rPr lang="ru-RU" altLang="ru-RU" sz="1600" dirty="0">
                <a:latin typeface="+mn-lt"/>
              </a:rPr>
              <a:t>, базы </a:t>
            </a:r>
            <a:br>
              <a:rPr lang="ru-RU" altLang="ru-RU" sz="1600" dirty="0">
                <a:latin typeface="+mn-lt"/>
              </a:rPr>
            </a:br>
            <a:r>
              <a:rPr lang="ru-RU" altLang="ru-RU" sz="1600" dirty="0">
                <a:latin typeface="+mn-lt"/>
              </a:rPr>
              <a:t>геопространственных данных </a:t>
            </a:r>
            <a:r>
              <a:rPr lang="ru-RU" altLang="ru-RU" sz="1600" dirty="0" err="1">
                <a:latin typeface="+mn-lt"/>
              </a:rPr>
              <a:t>MapGuide</a:t>
            </a:r>
            <a:r>
              <a:rPr lang="ru-RU" altLang="ru-RU" sz="1600" dirty="0">
                <a:latin typeface="+mn-lt"/>
              </a:rPr>
              <a:t> </a:t>
            </a:r>
            <a:r>
              <a:rPr lang="ru-RU" altLang="ru-RU" sz="1600" dirty="0" err="1">
                <a:latin typeface="+mn-lt"/>
              </a:rPr>
              <a:t>Open</a:t>
            </a:r>
            <a:r>
              <a:rPr lang="ru-RU" altLang="ru-RU" sz="1600" dirty="0">
                <a:latin typeface="+mn-lt"/>
              </a:rPr>
              <a:t> </a:t>
            </a:r>
            <a:r>
              <a:rPr lang="ru-RU" altLang="ru-RU" sz="1600" dirty="0" err="1">
                <a:latin typeface="+mn-lt"/>
              </a:rPr>
              <a:t>Source</a:t>
            </a:r>
            <a:r>
              <a:rPr lang="ru-RU" altLang="ru-RU" sz="1600" dirty="0">
                <a:latin typeface="+mn-lt"/>
              </a:rPr>
              <a:t>, </a:t>
            </a:r>
            <a:r>
              <a:rPr lang="ru-RU" altLang="ru-RU" sz="1600" dirty="0" err="1">
                <a:latin typeface="+mn-lt"/>
              </a:rPr>
              <a:t>PostGIS</a:t>
            </a:r>
            <a:r>
              <a:rPr lang="ru-RU" altLang="ru-RU" sz="1600" dirty="0">
                <a:latin typeface="+mn-lt"/>
              </a:rPr>
              <a:t>, и проч.</a:t>
            </a:r>
          </a:p>
          <a:p>
            <a:pPr eaLnBrk="1" hangingPunct="1">
              <a:buFont typeface="Arial" charset="0"/>
              <a:buChar char="•"/>
            </a:pPr>
            <a:r>
              <a:rPr lang="ru-RU" altLang="ru-RU" sz="1600" b="1" dirty="0">
                <a:solidFill>
                  <a:srgbClr val="0000FF"/>
                </a:solidFill>
                <a:latin typeface="+mn-lt"/>
              </a:rPr>
              <a:t>Каталог ресурсов, которые зарегистрированы на портале.</a:t>
            </a:r>
          </a:p>
          <a:p>
            <a:pPr lvl="1" eaLnBrk="1" hangingPunct="1"/>
            <a:r>
              <a:rPr lang="ru-RU" altLang="ru-RU" sz="1600" dirty="0">
                <a:latin typeface="+mn-lt"/>
              </a:rPr>
              <a:t>База данных, которая содержит </a:t>
            </a:r>
            <a:r>
              <a:rPr lang="ru-RU" altLang="ru-RU" sz="1600" dirty="0" err="1">
                <a:latin typeface="+mn-lt"/>
              </a:rPr>
              <a:t>метаописания</a:t>
            </a:r>
            <a:r>
              <a:rPr lang="ru-RU" altLang="ru-RU" sz="1600" dirty="0">
                <a:latin typeface="+mn-lt"/>
              </a:rPr>
              <a:t> всех информационных ресурсов геопортала, </a:t>
            </a:r>
            <a:br>
              <a:rPr lang="ru-RU" altLang="ru-RU" sz="1600" dirty="0">
                <a:latin typeface="+mn-lt"/>
              </a:rPr>
            </a:br>
            <a:r>
              <a:rPr lang="ru-RU" altLang="ru-RU" sz="1600" dirty="0">
                <a:latin typeface="+mn-lt"/>
              </a:rPr>
              <a:t>а также набор библиотек (API) для различных операций по их обработке.</a:t>
            </a:r>
          </a:p>
          <a:p>
            <a:pPr eaLnBrk="1" hangingPunct="1">
              <a:buFont typeface="Arial" charset="0"/>
              <a:buChar char="•"/>
            </a:pPr>
            <a:r>
              <a:rPr lang="ru-RU" altLang="ru-RU" sz="1600" b="1" dirty="0">
                <a:solidFill>
                  <a:srgbClr val="0000FF"/>
                </a:solidFill>
                <a:latin typeface="+mn-lt"/>
              </a:rPr>
              <a:t>Подсистема управления данными каталога ресурсов через веб-интерфейс.</a:t>
            </a:r>
          </a:p>
          <a:p>
            <a:pPr lvl="1" eaLnBrk="1" hangingPunct="1"/>
            <a:r>
              <a:rPr lang="ru-RU" altLang="ru-RU" sz="1600" dirty="0">
                <a:latin typeface="+mn-lt"/>
              </a:rPr>
              <a:t>Это – система администрирования: регистрация ресурсов в каталоге, управление правами доступа, редактирование данных и метаданных, классификаторов, и проч.</a:t>
            </a:r>
          </a:p>
          <a:p>
            <a:pPr eaLnBrk="1" hangingPunct="1">
              <a:buFont typeface="Arial" charset="0"/>
              <a:buChar char="•"/>
            </a:pPr>
            <a:r>
              <a:rPr lang="ru-RU" altLang="ru-RU" sz="1600" b="1" dirty="0">
                <a:solidFill>
                  <a:srgbClr val="0000FF"/>
                </a:solidFill>
                <a:latin typeface="+mn-lt"/>
              </a:rPr>
              <a:t>Редактор стилевого оформления слоев и карт. </a:t>
            </a:r>
          </a:p>
          <a:p>
            <a:pPr lvl="1" eaLnBrk="1" hangingPunct="1"/>
            <a:r>
              <a:rPr lang="ru-RU" altLang="ru-RU" sz="1600" dirty="0" err="1">
                <a:latin typeface="+mn-lt"/>
              </a:rPr>
              <a:t>Windows</a:t>
            </a:r>
            <a:r>
              <a:rPr lang="ru-RU" altLang="ru-RU" sz="1600" dirty="0">
                <a:latin typeface="+mn-lt"/>
              </a:rPr>
              <a:t>-программа для создания и редактирования стилевого оформления слоев и тематических карт (на основе разработанного описания геоданных в </a:t>
            </a:r>
            <a:r>
              <a:rPr lang="en-US" altLang="ru-RU" sz="1600" dirty="0">
                <a:latin typeface="+mn-lt"/>
              </a:rPr>
              <a:t>XML</a:t>
            </a:r>
            <a:r>
              <a:rPr lang="ru-RU" altLang="ru-RU" sz="1600" dirty="0">
                <a:latin typeface="+mn-lt"/>
              </a:rPr>
              <a:t>-формате).</a:t>
            </a:r>
          </a:p>
          <a:p>
            <a:pPr eaLnBrk="1" hangingPunct="1">
              <a:buFont typeface="Arial" charset="0"/>
              <a:buChar char="•"/>
            </a:pPr>
            <a:r>
              <a:rPr lang="ru-RU" altLang="ru-RU" sz="1600" b="1" dirty="0">
                <a:solidFill>
                  <a:srgbClr val="0000FF"/>
                </a:solidFill>
                <a:latin typeface="+mn-lt"/>
              </a:rPr>
              <a:t>Пользовательский веб-интерфейс каталога пространственных метаданных. </a:t>
            </a:r>
          </a:p>
          <a:p>
            <a:pPr lvl="1" eaLnBrk="1" hangingPunct="1"/>
            <a:r>
              <a:rPr lang="ru-RU" altLang="ru-RU" sz="1600" dirty="0">
                <a:latin typeface="+mn-lt"/>
              </a:rPr>
              <a:t>Веб-приложение, предназначенное для навигации по зарегистрированным в системе </a:t>
            </a:r>
            <a:br>
              <a:rPr lang="ru-RU" altLang="ru-RU" sz="1600" dirty="0">
                <a:latin typeface="+mn-lt"/>
              </a:rPr>
            </a:br>
            <a:r>
              <a:rPr lang="ru-RU" altLang="ru-RU" sz="1600" dirty="0">
                <a:latin typeface="+mn-lt"/>
              </a:rPr>
              <a:t>ресурсам и поиску среди них.  Есть «Корзина», «Мои документы»,</a:t>
            </a:r>
            <a:r>
              <a:rPr lang="en-US" altLang="ru-RU" sz="1600" dirty="0">
                <a:latin typeface="+mn-lt"/>
              </a:rPr>
              <a:t> ..</a:t>
            </a:r>
            <a:r>
              <a:rPr lang="ru-RU" altLang="ru-RU" sz="1600" dirty="0">
                <a:latin typeface="+mn-lt"/>
              </a:rPr>
              <a:t>. (в идеологии </a:t>
            </a:r>
            <a:r>
              <a:rPr lang="en-US" altLang="ru-RU" sz="1600" dirty="0">
                <a:latin typeface="+mn-lt"/>
              </a:rPr>
              <a:t>Web 2.0</a:t>
            </a:r>
            <a:r>
              <a:rPr lang="ru-RU" altLang="ru-RU" sz="1600" dirty="0">
                <a:latin typeface="+mn-lt"/>
              </a:rPr>
              <a:t>)</a:t>
            </a:r>
          </a:p>
          <a:p>
            <a:pPr eaLnBrk="1" hangingPunct="1">
              <a:buFont typeface="Arial" charset="0"/>
              <a:buChar char="•"/>
            </a:pPr>
            <a:r>
              <a:rPr lang="ru-RU" altLang="ru-RU" sz="1600" b="1" dirty="0">
                <a:solidFill>
                  <a:srgbClr val="0000FF"/>
                </a:solidFill>
                <a:latin typeface="+mn-lt"/>
              </a:rPr>
              <a:t>Пользовательский веб-интерфейс (подсистема) картографической веб-визуализации.</a:t>
            </a:r>
          </a:p>
          <a:p>
            <a:pPr lvl="1" eaLnBrk="1" hangingPunct="1"/>
            <a:r>
              <a:rPr lang="ru-RU" altLang="ru-RU" sz="1600" dirty="0">
                <a:latin typeface="+mn-lt"/>
              </a:rPr>
              <a:t>Отображение карт и отдельных слоев геоданных портала через веб-интерфейс. </a:t>
            </a:r>
          </a:p>
          <a:p>
            <a:pPr eaLnBrk="1" hangingPunct="1">
              <a:buFont typeface="Arial" charset="0"/>
              <a:buChar char="•"/>
            </a:pPr>
            <a:r>
              <a:rPr lang="ru-RU" altLang="ru-RU" sz="1600" b="1" dirty="0">
                <a:solidFill>
                  <a:srgbClr val="0000FF"/>
                </a:solidFill>
                <a:latin typeface="+mn-lt"/>
              </a:rPr>
              <a:t>Средства информационного взаимодействия геопортала. </a:t>
            </a:r>
          </a:p>
          <a:p>
            <a:pPr lvl="1" eaLnBrk="1" hangingPunct="1"/>
            <a:r>
              <a:rPr lang="ru-RU" altLang="ru-RU" sz="1600" dirty="0">
                <a:latin typeface="+mn-lt"/>
              </a:rPr>
              <a:t>Система документирования на основе вики-технологии (на основе </a:t>
            </a:r>
            <a:r>
              <a:rPr lang="en-US" altLang="ru-RU" sz="1600" dirty="0" err="1">
                <a:latin typeface="+mn-lt"/>
              </a:rPr>
              <a:t>Mediawiki</a:t>
            </a:r>
            <a:r>
              <a:rPr lang="ru-RU" altLang="ru-RU" sz="1600" dirty="0">
                <a:latin typeface="+mn-lt"/>
              </a:rPr>
              <a:t>), разделы сайта (</a:t>
            </a:r>
            <a:r>
              <a:rPr lang="en-US" altLang="ru-RU" sz="1600" dirty="0">
                <a:latin typeface="+mn-lt"/>
              </a:rPr>
              <a:t>Drupal</a:t>
            </a:r>
            <a:r>
              <a:rPr lang="ru-RU" altLang="ru-RU" sz="1600" dirty="0">
                <a:latin typeface="+mn-lt"/>
              </a:rPr>
              <a:t>), форум, система рассылок </a:t>
            </a:r>
            <a:r>
              <a:rPr lang="en-US" altLang="ru-RU" sz="1600" dirty="0">
                <a:latin typeface="+mn-lt"/>
              </a:rPr>
              <a:t>e</a:t>
            </a:r>
            <a:r>
              <a:rPr lang="ru-RU" altLang="ru-RU" sz="1600" dirty="0">
                <a:latin typeface="+mn-lt"/>
              </a:rPr>
              <a:t>-</a:t>
            </a:r>
            <a:r>
              <a:rPr lang="en-US" altLang="ru-RU" sz="1600" dirty="0">
                <a:latin typeface="+mn-lt"/>
              </a:rPr>
              <a:t>mail</a:t>
            </a:r>
            <a:r>
              <a:rPr lang="ru-RU" altLang="ru-RU" sz="1600" dirty="0">
                <a:latin typeface="+mn-lt"/>
              </a:rPr>
              <a:t>, сопровождение проектов (</a:t>
            </a:r>
            <a:r>
              <a:rPr lang="en-US" altLang="ru-RU" sz="1600" dirty="0" err="1">
                <a:latin typeface="+mn-lt"/>
              </a:rPr>
              <a:t>Trac</a:t>
            </a:r>
            <a:r>
              <a:rPr lang="ru-RU" altLang="ru-RU" sz="1600" dirty="0">
                <a:latin typeface="+mn-lt"/>
              </a:rPr>
              <a:t>).</a:t>
            </a:r>
          </a:p>
          <a:p>
            <a:pPr eaLnBrk="1" hangingPunct="1">
              <a:buFont typeface="Arial" charset="0"/>
              <a:buChar char="•"/>
            </a:pPr>
            <a:r>
              <a:rPr lang="ru-RU" altLang="ru-RU" sz="1600" b="1" dirty="0">
                <a:solidFill>
                  <a:srgbClr val="0000FF"/>
                </a:solidFill>
                <a:latin typeface="+mn-lt"/>
              </a:rPr>
              <a:t>Картографические веб-сервисы.</a:t>
            </a:r>
            <a:r>
              <a:rPr lang="ru-RU" altLang="ru-RU" sz="1600" dirty="0">
                <a:solidFill>
                  <a:srgbClr val="0000FF"/>
                </a:solidFill>
                <a:latin typeface="+mn-lt"/>
              </a:rPr>
              <a:t> </a:t>
            </a:r>
          </a:p>
          <a:p>
            <a:pPr lvl="1" eaLnBrk="1" hangingPunct="1"/>
            <a:r>
              <a:rPr lang="ru-RU" altLang="ru-RU" sz="1600" dirty="0">
                <a:latin typeface="+mn-lt"/>
              </a:rPr>
              <a:t>Интерфейсы для предоставления геоданных на основе стандартов </a:t>
            </a:r>
            <a:r>
              <a:rPr lang="en-US" altLang="ru-RU" sz="1600" dirty="0">
                <a:latin typeface="+mn-lt"/>
              </a:rPr>
              <a:t>OGC</a:t>
            </a:r>
            <a:r>
              <a:rPr lang="ru-RU" altLang="ru-RU" sz="1600" dirty="0">
                <a:latin typeface="+mn-lt"/>
              </a:rPr>
              <a:t> – WMS, </a:t>
            </a:r>
            <a:r>
              <a:rPr lang="en-US" altLang="ru-RU" sz="1600" dirty="0">
                <a:latin typeface="+mn-lt"/>
              </a:rPr>
              <a:t>WMTS</a:t>
            </a:r>
            <a:r>
              <a:rPr lang="ru-RU" altLang="ru-RU" sz="1600" dirty="0">
                <a:latin typeface="+mn-lt"/>
              </a:rPr>
              <a:t>, </a:t>
            </a:r>
            <a:r>
              <a:rPr lang="en-US" altLang="ru-RU" sz="1600" dirty="0">
                <a:latin typeface="+mn-lt"/>
              </a:rPr>
              <a:t>WFS</a:t>
            </a:r>
            <a:r>
              <a:rPr lang="ru-RU" altLang="ru-RU" sz="1600" dirty="0">
                <a:latin typeface="+mn-lt"/>
              </a:rPr>
              <a:t>, ...</a:t>
            </a:r>
          </a:p>
          <a:p>
            <a:pPr eaLnBrk="1" hangingPunct="1">
              <a:buFont typeface="Arial" charset="0"/>
              <a:buChar char="•"/>
            </a:pPr>
            <a:r>
              <a:rPr lang="ru-RU" altLang="ru-RU" sz="1600" b="1" dirty="0">
                <a:solidFill>
                  <a:srgbClr val="0000FF"/>
                </a:solidFill>
                <a:latin typeface="+mn-lt"/>
              </a:rPr>
              <a:t>Служебные веб-сервисы. Прикладные веб-сервисы.</a:t>
            </a:r>
          </a:p>
          <a:p>
            <a:pPr lvl="1" eaLnBrk="1" hangingPunct="1"/>
            <a:r>
              <a:rPr lang="ru-RU" altLang="ru-RU" sz="1600" dirty="0">
                <a:latin typeface="+mn-lt"/>
              </a:rPr>
              <a:t>Библиотеки функций / набор программных интерфейсов (API), необходимые для интеграции разных элементов геопортала в единое целое. Также: адресный поиск, геокодирование, поиск маршрутов транспорта по графу дорожной сети, построение водотоков по графу речной сети.</a:t>
            </a:r>
          </a:p>
        </p:txBody>
      </p:sp>
    </p:spTree>
    <p:extLst>
      <p:ext uri="{BB962C8B-B14F-4D97-AF65-F5344CB8AC3E}">
        <p14:creationId xmlns:p14="http://schemas.microsoft.com/office/powerpoint/2010/main" val="271028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10334</TotalTime>
  <Words>658</Words>
  <Application>Microsoft Office PowerPoint</Application>
  <PresentationFormat>Экран (4:3)</PresentationFormat>
  <Paragraphs>125</Paragraphs>
  <Slides>49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4" baseType="lpstr">
      <vt:lpstr>Arial</vt:lpstr>
      <vt:lpstr>Calibri</vt:lpstr>
      <vt:lpstr>Corbel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oleg</dc:creator>
  <cp:lastModifiedBy>Oleg Yakubailik</cp:lastModifiedBy>
  <cp:revision>40</cp:revision>
  <cp:lastPrinted>2014-09-06T09:20:44Z</cp:lastPrinted>
  <dcterms:created xsi:type="dcterms:W3CDTF">2013-09-27T12:54:11Z</dcterms:created>
  <dcterms:modified xsi:type="dcterms:W3CDTF">2014-12-03T03:36:25Z</dcterms:modified>
</cp:coreProperties>
</file>