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4"/>
  </p:notesMasterIdLst>
  <p:sldIdLst>
    <p:sldId id="256" r:id="rId3"/>
    <p:sldId id="296" r:id="rId4"/>
    <p:sldId id="277" r:id="rId5"/>
    <p:sldId id="279" r:id="rId6"/>
    <p:sldId id="292" r:id="rId7"/>
    <p:sldId id="295" r:id="rId8"/>
    <p:sldId id="257" r:id="rId9"/>
    <p:sldId id="276" r:id="rId10"/>
    <p:sldId id="270" r:id="rId11"/>
    <p:sldId id="275" r:id="rId12"/>
    <p:sldId id="294" r:id="rId13"/>
    <p:sldId id="274" r:id="rId14"/>
    <p:sldId id="273" r:id="rId15"/>
    <p:sldId id="272" r:id="rId16"/>
    <p:sldId id="266" r:id="rId17"/>
    <p:sldId id="268" r:id="rId18"/>
    <p:sldId id="267" r:id="rId19"/>
    <p:sldId id="265" r:id="rId20"/>
    <p:sldId id="280" r:id="rId21"/>
    <p:sldId id="297"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Автор"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56" autoAdjust="0"/>
    <p:restoredTop sz="84919" autoAdjust="0"/>
  </p:normalViewPr>
  <p:slideViewPr>
    <p:cSldViewPr>
      <p:cViewPr varScale="1">
        <p:scale>
          <a:sx n="63" d="100"/>
          <a:sy n="63" d="100"/>
        </p:scale>
        <p:origin x="1374" y="72"/>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8172AC-8E50-4EF2-9D0A-28CBA40263B5}" type="datetimeFigureOut">
              <a:rPr lang="en-US" smtClean="0"/>
              <a:t>12/3/2014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667B3C-9149-4010-AE94-0C5EE1E5A621}" type="slidenum">
              <a:rPr lang="en-US" smtClean="0"/>
              <a:t>‹#›</a:t>
            </a:fld>
            <a:endParaRPr lang="en-US"/>
          </a:p>
        </p:txBody>
      </p:sp>
    </p:spTree>
    <p:extLst>
      <p:ext uri="{BB962C8B-B14F-4D97-AF65-F5344CB8AC3E}">
        <p14:creationId xmlns:p14="http://schemas.microsoft.com/office/powerpoint/2010/main" val="2840923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ict.nsc.ru/jct/author/113"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www.ict.nsc.ru/jct/author/523"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ru-RU" sz="14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2376581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ru-RU" sz="1200" b="0" i="0" u="none" strike="noStrike" kern="1200" dirty="0" smtClean="0">
                <a:solidFill>
                  <a:schemeClr val="tx1"/>
                </a:solidFill>
                <a:effectLst/>
                <a:latin typeface="+mn-lt"/>
                <a:ea typeface="+mn-ea"/>
                <a:cs typeface="+mn-cs"/>
                <a:hlinkClick r:id="rId3"/>
              </a:rPr>
              <a:t>Вшивков Виталий Андреевич</a:t>
            </a:r>
            <a:endParaRPr lang="ru-RU" sz="1200" b="0" i="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ru-RU" sz="1400"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ru-RU" sz="1200" b="0" i="0" u="none" strike="noStrike" kern="1200" dirty="0" err="1" smtClean="0">
                <a:solidFill>
                  <a:schemeClr val="tx1"/>
                </a:solidFill>
                <a:effectLst/>
                <a:latin typeface="+mn-lt"/>
                <a:ea typeface="+mn-ea"/>
                <a:cs typeface="+mn-cs"/>
                <a:hlinkClick r:id="rId4"/>
              </a:rPr>
              <a:t>Гордов</a:t>
            </a:r>
            <a:r>
              <a:rPr lang="ru-RU" sz="1200" b="0" i="0" u="none" strike="noStrike" kern="1200" dirty="0" smtClean="0">
                <a:solidFill>
                  <a:schemeClr val="tx1"/>
                </a:solidFill>
                <a:effectLst/>
                <a:latin typeface="+mn-lt"/>
                <a:ea typeface="+mn-ea"/>
                <a:cs typeface="+mn-cs"/>
                <a:hlinkClick r:id="rId4"/>
              </a:rPr>
              <a:t> Евгений Петрович</a:t>
            </a:r>
            <a:endParaRPr lang="ru-RU" sz="1200" b="0" i="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ru-RU" sz="14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3240713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ru-RU" sz="1400" dirty="0" smtClean="0"/>
              <a:t>можно выделить несколько пар стабильно сотрудничающих соавторов: Федотов А.М. – </a:t>
            </a:r>
            <a:r>
              <a:rPr lang="ru-RU" sz="1400" dirty="0" err="1" smtClean="0"/>
              <a:t>Барахнин</a:t>
            </a:r>
            <a:r>
              <a:rPr lang="ru-RU" sz="1400" dirty="0" smtClean="0"/>
              <a:t> В.Б. Федотов А.М. – </a:t>
            </a:r>
            <a:r>
              <a:rPr lang="ru-RU" sz="1400" dirty="0" err="1" smtClean="0"/>
              <a:t>Молородов</a:t>
            </a:r>
            <a:r>
              <a:rPr lang="ru-RU" sz="1400" dirty="0" smtClean="0"/>
              <a:t> Ю.И. , Федотов А.М. – </a:t>
            </a:r>
            <a:r>
              <a:rPr lang="ru-RU" sz="1400" dirty="0" err="1" smtClean="0"/>
              <a:t>Шокин</a:t>
            </a:r>
            <a:r>
              <a:rPr lang="ru-RU" sz="1400" dirty="0" smtClean="0"/>
              <a:t> Ю.И. , </a:t>
            </a:r>
            <a:r>
              <a:rPr lang="ru-RU" sz="1400" dirty="0" err="1" smtClean="0"/>
              <a:t>Шокин</a:t>
            </a:r>
            <a:r>
              <a:rPr lang="ru-RU" sz="1400" dirty="0" smtClean="0"/>
              <a:t> Ю.И. – </a:t>
            </a:r>
            <a:r>
              <a:rPr lang="ru-RU" sz="1400" dirty="0" err="1" smtClean="0"/>
              <a:t>Ковеня</a:t>
            </a:r>
            <a:r>
              <a:rPr lang="ru-RU" sz="1400" dirty="0" smtClean="0"/>
              <a:t> В.М., </a:t>
            </a:r>
            <a:r>
              <a:rPr lang="ru-RU" sz="1400" dirty="0" err="1" smtClean="0"/>
              <a:t>Шокин</a:t>
            </a:r>
            <a:r>
              <a:rPr lang="ru-RU" sz="1400" dirty="0" smtClean="0"/>
              <a:t> Ю.И. – Чубаров Л.Б., </a:t>
            </a:r>
            <a:r>
              <a:rPr lang="ru-RU" sz="1400" dirty="0" err="1" smtClean="0"/>
              <a:t>Шокина</a:t>
            </a:r>
            <a:r>
              <a:rPr lang="ru-RU" sz="1400" dirty="0" smtClean="0"/>
              <a:t> Н.Ю. – </a:t>
            </a:r>
            <a:r>
              <a:rPr lang="ru-RU" sz="1400" dirty="0" err="1" smtClean="0"/>
              <a:t>Хакимзянов</a:t>
            </a:r>
            <a:r>
              <a:rPr lang="ru-RU" sz="1400" dirty="0" smtClean="0"/>
              <a:t> Г.С. , </a:t>
            </a:r>
            <a:r>
              <a:rPr lang="ru-RU" sz="1400" dirty="0" err="1" smtClean="0"/>
              <a:t>Шокина</a:t>
            </a:r>
            <a:r>
              <a:rPr lang="ru-RU" sz="1400" dirty="0" smtClean="0"/>
              <a:t> Н.Ю.– </a:t>
            </a:r>
            <a:r>
              <a:rPr lang="ru-RU" sz="1400" dirty="0" err="1" smtClean="0"/>
              <a:t>Рычков</a:t>
            </a:r>
            <a:r>
              <a:rPr lang="ru-RU" sz="1400" dirty="0" smtClean="0"/>
              <a:t> А.Д. . Отсутствие треугольников и четырехугольников, состоящих из жирных линий, свидетельствует об отсутствии устоявшихся коллективов более чем из двух человек. Следует отметить, что данные результаты получены лишь по публикациям одного журнала, полную картину об устоявшихся коллективах соавторов необходимо составлять по базам данных публикаций сотрудников института.</a:t>
            </a:r>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992936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ru-RU" sz="1400" dirty="0" smtClean="0"/>
              <a:t>Рассказать,</a:t>
            </a:r>
            <a:r>
              <a:rPr lang="ru-RU" sz="1400" baseline="0" dirty="0" smtClean="0"/>
              <a:t> что значит каждый заголовок. </a:t>
            </a:r>
            <a:endParaRPr lang="ru-RU" sz="14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2802833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ru-RU" sz="1400" dirty="0" smtClean="0"/>
              <a:t>По з. </a:t>
            </a:r>
            <a:r>
              <a:rPr lang="ru-RU" sz="1400" dirty="0" err="1" smtClean="0"/>
              <a:t>Брэдфорда</a:t>
            </a:r>
            <a:r>
              <a:rPr lang="ru-RU" sz="1400" dirty="0" smtClean="0"/>
              <a:t>: В качестве множества элементов возьмем журналы, цитирующие ЖВТ, и упорядочим их в порядке убывания количества цитирований. Тогда мы сможем разбить данное множество на три группы, в каждой из которой будет одинаковое число цитирований. Следуя закону </a:t>
            </a:r>
            <a:r>
              <a:rPr lang="ru-RU" sz="1400" dirty="0" err="1" smtClean="0"/>
              <a:t>Брэдфорда</a:t>
            </a:r>
            <a:r>
              <a:rPr lang="ru-RU" sz="1400" dirty="0" smtClean="0"/>
              <a:t>, журналы должны разбиться на 3 группы, каждая из которых содержит в сумме 2321/3=774 цитирований. В результате, в первую, “ядерную”, зону попало 10 журналов</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ru-RU" sz="14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42599795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ru-RU" sz="14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35887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ru-RU" sz="1400" dirty="0" smtClean="0"/>
              <a:t>Большинство из данных выпусков посвящены обзорам докладов и трудов различных совещаний и конференций.</a:t>
            </a:r>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47262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ru-RU" sz="1000" kern="1200" dirty="0" smtClean="0">
                <a:solidFill>
                  <a:schemeClr val="tx1"/>
                </a:solidFill>
                <a:effectLst/>
                <a:latin typeface="+mn-lt"/>
                <a:ea typeface="+mn-ea"/>
                <a:cs typeface="+mn-cs"/>
              </a:rPr>
              <a:t>В рубрике «Математика» ЖВТ находится на 34 месте по показателю «Пятилетний </a:t>
            </a:r>
            <a:r>
              <a:rPr lang="ru-RU" sz="1000" kern="1200" dirty="0" err="1" smtClean="0">
                <a:solidFill>
                  <a:schemeClr val="tx1"/>
                </a:solidFill>
                <a:effectLst/>
                <a:latin typeface="+mn-lt"/>
                <a:ea typeface="+mn-ea"/>
                <a:cs typeface="+mn-cs"/>
              </a:rPr>
              <a:t>импакт</a:t>
            </a:r>
            <a:r>
              <a:rPr lang="ru-RU" sz="1000" kern="1200" dirty="0" smtClean="0">
                <a:solidFill>
                  <a:schemeClr val="tx1"/>
                </a:solidFill>
                <a:effectLst/>
                <a:latin typeface="+mn-lt"/>
                <a:ea typeface="+mn-ea"/>
                <a:cs typeface="+mn-cs"/>
              </a:rPr>
              <a:t>-фактор РИНЦ», что объясняется тем, что больше половины</a:t>
            </a:r>
            <a:r>
              <a:rPr lang="ru-RU" sz="1000" kern="1200" baseline="0" dirty="0" smtClean="0">
                <a:solidFill>
                  <a:schemeClr val="tx1"/>
                </a:solidFill>
                <a:effectLst/>
                <a:latin typeface="+mn-lt"/>
                <a:ea typeface="+mn-ea"/>
                <a:cs typeface="+mn-cs"/>
              </a:rPr>
              <a:t> </a:t>
            </a:r>
            <a:r>
              <a:rPr lang="ru-RU" sz="1000" kern="1200" dirty="0" smtClean="0">
                <a:solidFill>
                  <a:schemeClr val="tx1"/>
                </a:solidFill>
                <a:effectLst/>
                <a:latin typeface="+mn-lt"/>
                <a:ea typeface="+mn-ea"/>
                <a:cs typeface="+mn-cs"/>
              </a:rPr>
              <a:t>журналов, опережающих его, индексируются в БД </a:t>
            </a:r>
            <a:r>
              <a:rPr lang="en-US" sz="1000" kern="1200" dirty="0" smtClean="0">
                <a:solidFill>
                  <a:schemeClr val="tx1"/>
                </a:solidFill>
                <a:effectLst/>
                <a:latin typeface="+mn-lt"/>
                <a:ea typeface="+mn-ea"/>
                <a:cs typeface="+mn-cs"/>
              </a:rPr>
              <a:t>Web of Science </a:t>
            </a:r>
            <a:r>
              <a:rPr lang="ru-RU" sz="1000" kern="1200" dirty="0" smtClean="0">
                <a:solidFill>
                  <a:schemeClr val="tx1"/>
                </a:solidFill>
                <a:effectLst/>
                <a:latin typeface="+mn-lt"/>
                <a:ea typeface="+mn-ea"/>
                <a:cs typeface="+mn-cs"/>
              </a:rPr>
              <a:t>и </a:t>
            </a:r>
            <a:r>
              <a:rPr lang="en-US" sz="1000" kern="1200" dirty="0" smtClean="0">
                <a:solidFill>
                  <a:schemeClr val="tx1"/>
                </a:solidFill>
                <a:effectLst/>
                <a:latin typeface="+mn-lt"/>
                <a:ea typeface="+mn-ea"/>
                <a:cs typeface="+mn-cs"/>
              </a:rPr>
              <a:t>Scopus</a:t>
            </a:r>
            <a:r>
              <a:rPr lang="ru-RU" sz="1000" kern="1200" dirty="0" smtClean="0">
                <a:solidFill>
                  <a:schemeClr val="tx1"/>
                </a:solidFill>
                <a:effectLst/>
                <a:latin typeface="+mn-lt"/>
                <a:ea typeface="+mn-ea"/>
                <a:cs typeface="+mn-cs"/>
              </a:rPr>
              <a:t> (17 из 33). </a:t>
            </a:r>
          </a:p>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ru-RU" sz="1000" dirty="0" smtClean="0"/>
              <a:t>Информатика: в первую пятерку по трем показателям</a:t>
            </a:r>
          </a:p>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ru-RU" sz="1000" dirty="0" smtClean="0"/>
              <a:t>Автоматика: в первую 10ку по 2м показателям</a:t>
            </a:r>
          </a:p>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ru-RU" sz="1000" dirty="0" smtClean="0"/>
              <a:t>Математика: в первую 20ку по 2м показателям</a:t>
            </a:r>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24661368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ru-RU" sz="14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9435076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ru-RU" sz="14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868758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ru-RU" sz="14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236233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ru-RU" sz="14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675593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ru-RU" sz="14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3811150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ru-RU" sz="1400" dirty="0" smtClean="0"/>
              <a:t>В рамках подготовительного этапа данные были проверены на дубликаты, а названия организаций приведены к единому виду.</a:t>
            </a:r>
          </a:p>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ru-RU" sz="1400" dirty="0" smtClean="0"/>
              <a:t> (</a:t>
            </a:r>
            <a:r>
              <a:rPr lang="ru-RU" sz="1400" dirty="0" err="1" smtClean="0"/>
              <a:t>Common</a:t>
            </a:r>
            <a:r>
              <a:rPr lang="ru-RU" sz="1400" dirty="0" smtClean="0"/>
              <a:t> </a:t>
            </a:r>
            <a:r>
              <a:rPr lang="ru-RU" sz="1400" dirty="0" err="1" smtClean="0"/>
              <a:t>European</a:t>
            </a:r>
            <a:r>
              <a:rPr lang="ru-RU" sz="1400" dirty="0" smtClean="0"/>
              <a:t> </a:t>
            </a:r>
            <a:r>
              <a:rPr lang="ru-RU" sz="1400" dirty="0" err="1" smtClean="0"/>
              <a:t>Research</a:t>
            </a:r>
            <a:r>
              <a:rPr lang="ru-RU" sz="1400" dirty="0" smtClean="0"/>
              <a:t> </a:t>
            </a:r>
            <a:r>
              <a:rPr lang="ru-RU" sz="1400" dirty="0" err="1" smtClean="0"/>
              <a:t>Information</a:t>
            </a:r>
            <a:r>
              <a:rPr lang="ru-RU" sz="1400" dirty="0" smtClean="0"/>
              <a:t> </a:t>
            </a:r>
            <a:r>
              <a:rPr lang="ru-RU" sz="1400" dirty="0" err="1" smtClean="0"/>
              <a:t>Format</a:t>
            </a:r>
            <a:r>
              <a:rPr lang="ru-RU" sz="1400" dirty="0" smtClean="0"/>
              <a:t>). </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ru-RU" sz="14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241969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ru-RU" sz="14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790312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ru-RU" sz="1400" dirty="0" smtClean="0"/>
              <a:t>Азия(кроме</a:t>
            </a:r>
            <a:r>
              <a:rPr lang="ru-RU" sz="1400" baseline="0" dirty="0" smtClean="0"/>
              <a:t> Казахстана</a:t>
            </a:r>
            <a:r>
              <a:rPr lang="ru-RU" sz="1400" dirty="0" smtClean="0"/>
              <a:t>), Европа(кроме Сербии) </a:t>
            </a:r>
          </a:p>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ru-RU" sz="1200" kern="1200" dirty="0" smtClean="0">
                <a:solidFill>
                  <a:schemeClr val="tx1"/>
                </a:solidFill>
                <a:effectLst/>
                <a:latin typeface="+mn-lt"/>
                <a:ea typeface="+mn-ea"/>
                <a:cs typeface="+mn-cs"/>
              </a:rPr>
              <a:t>. Это связано с выходом </a:t>
            </a:r>
            <a:r>
              <a:rPr lang="ru-RU" sz="1200" kern="1200" dirty="0" err="1" smtClean="0">
                <a:solidFill>
                  <a:schemeClr val="tx1"/>
                </a:solidFill>
                <a:effectLst/>
                <a:latin typeface="+mn-lt"/>
                <a:ea typeface="+mn-ea"/>
                <a:cs typeface="+mn-cs"/>
              </a:rPr>
              <a:t>спецвыпуска</a:t>
            </a:r>
            <a:r>
              <a:rPr lang="ru-RU" sz="1200" kern="1200" dirty="0" smtClean="0">
                <a:solidFill>
                  <a:schemeClr val="tx1"/>
                </a:solidFill>
                <a:effectLst/>
                <a:latin typeface="+mn-lt"/>
                <a:ea typeface="+mn-ea"/>
                <a:cs typeface="+mn-cs"/>
              </a:rPr>
              <a:t>, посвященного трудам совещания Российско-Казахстанской группы по вычислительным и информационным технологиям.</a:t>
            </a:r>
            <a:endParaRPr lang="ru-RU" sz="14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852459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ru-RU" sz="1200" kern="1200" dirty="0" smtClean="0">
                <a:solidFill>
                  <a:schemeClr val="tx1"/>
                </a:solidFill>
                <a:effectLst/>
                <a:latin typeface="+mn-lt"/>
                <a:ea typeface="+mn-ea"/>
                <a:cs typeface="+mn-cs"/>
              </a:rPr>
              <a:t>Наибольшее количество статей в ЖВТ печатают авторы, работающие в Новосибирске (42%), далее идут ученые из Красноярска (11%), Томска (7%), Москвы (6%), Иркутска (3%), Кемерово (3%), Екатеринбурга (2%). Такое распределение сложилось исходя из, во-первых, интенсивности исследований по тематике ЖВТ в указанных городах, а во-вторых – наличия научных связей с “ядром” авторов журнала (Табл.5). Авторами из любого другого города в ЖВТ опубликовано менее 1% статей</a:t>
            </a:r>
            <a:endParaRPr lang="ru-RU" sz="14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531168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ru-RU" sz="14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3291572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ru-RU" sz="14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51670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solidFill>
                  <a:prstClr val="black">
                    <a:tint val="75000"/>
                  </a:prstClr>
                </a:solidFill>
              </a:rPr>
              <a:pPr/>
              <a:t>12/3/2014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879487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D5785-8A43-4CC4-A705-D4AA7E8DB57F}" type="datetimeFigureOut">
              <a:rPr lang="en-US" smtClean="0">
                <a:solidFill>
                  <a:prstClr val="black">
                    <a:tint val="75000"/>
                  </a:prstClr>
                </a:solidFill>
              </a:rPr>
              <a:pPr/>
              <a:t>12/3/2014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595782"/>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lumMod val="85000"/>
              </a:schemeClr>
            </a:gs>
          </a:gsLst>
          <a:lin ang="8100000" scaled="1"/>
          <a:tileRect/>
        </a:gradFill>
        <a:effectLst/>
      </p:bgPr>
    </p:bg>
    <p:spTree>
      <p:nvGrpSpPr>
        <p:cNvPr id="1" name=""/>
        <p:cNvGrpSpPr/>
        <p:nvPr/>
      </p:nvGrpSpPr>
      <p:grpSpPr>
        <a:xfrm>
          <a:off x="0" y="0"/>
          <a:ext cx="0" cy="0"/>
          <a:chOff x="0" y="0"/>
          <a:chExt cx="0" cy="0"/>
        </a:xfrm>
      </p:grpSpPr>
      <p:grpSp>
        <p:nvGrpSpPr>
          <p:cNvPr id="2" name="Group 15"/>
          <p:cNvGrpSpPr/>
          <p:nvPr/>
        </p:nvGrpSpPr>
        <p:grpSpPr>
          <a:xfrm>
            <a:off x="0" y="0"/>
            <a:ext cx="9144000" cy="1524000"/>
            <a:chOff x="0" y="0"/>
            <a:chExt cx="9144000" cy="1524000"/>
          </a:xfrm>
        </p:grpSpPr>
        <p:sp>
          <p:nvSpPr>
            <p:cNvPr id="31" name="Right Triangle 30"/>
            <p:cNvSpPr/>
            <p:nvPr/>
          </p:nvSpPr>
          <p:spPr>
            <a:xfrm flipH="1" flipV="1">
              <a:off x="0" y="304800"/>
              <a:ext cx="9144000" cy="1219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32" name="Rectangle 31"/>
            <p:cNvSpPr/>
            <p:nvPr/>
          </p:nvSpPr>
          <p:spPr>
            <a:xfrm>
              <a:off x="0" y="0"/>
              <a:ext cx="914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sp>
        <p:nvSpPr>
          <p:cNvPr id="12" name="Прямоугольник 11"/>
          <p:cNvSpPr/>
          <p:nvPr/>
        </p:nvSpPr>
        <p:spPr>
          <a:xfrm>
            <a:off x="683568" y="1128926"/>
            <a:ext cx="7776864" cy="1754326"/>
          </a:xfrm>
          <a:prstGeom prst="rect">
            <a:avLst/>
          </a:prstGeom>
        </p:spPr>
        <p:txBody>
          <a:bodyPr wrap="square">
            <a:spAutoFit/>
          </a:bodyPr>
          <a:lstStyle/>
          <a:p>
            <a:pPr algn="ctr"/>
            <a:r>
              <a:rPr lang="ru-RU" sz="3600" b="1" dirty="0"/>
              <a:t>Журнал «Вычислительные технологии»: некоторые результаты библиометрического исследования</a:t>
            </a: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23825"/>
            <a:ext cx="971550" cy="790575"/>
          </a:xfrm>
          <a:prstGeom prst="rect">
            <a:avLst/>
          </a:prstGeom>
        </p:spPr>
      </p:pic>
      <p:sp>
        <p:nvSpPr>
          <p:cNvPr id="5" name="Прямоугольник 4"/>
          <p:cNvSpPr/>
          <p:nvPr/>
        </p:nvSpPr>
        <p:spPr>
          <a:xfrm>
            <a:off x="1205880" y="3176637"/>
            <a:ext cx="6732240" cy="3323987"/>
          </a:xfrm>
          <a:prstGeom prst="rect">
            <a:avLst/>
          </a:prstGeom>
        </p:spPr>
        <p:txBody>
          <a:bodyPr wrap="square">
            <a:spAutoFit/>
          </a:bodyPr>
          <a:lstStyle/>
          <a:p>
            <a:pPr algn="ctr"/>
            <a:r>
              <a:rPr lang="ru-RU" sz="2400" dirty="0"/>
              <a:t>Селиванова </a:t>
            </a:r>
            <a:r>
              <a:rPr lang="ru-RU" sz="2400" dirty="0" smtClean="0"/>
              <a:t>И.В. </a:t>
            </a:r>
            <a:r>
              <a:rPr lang="ru-RU" sz="2400" baseline="30000" dirty="0" smtClean="0"/>
              <a:t>1,2</a:t>
            </a:r>
            <a:r>
              <a:rPr lang="ru-RU" sz="2400" dirty="0" smtClean="0"/>
              <a:t>, </a:t>
            </a:r>
            <a:r>
              <a:rPr lang="ru-RU" sz="2400" dirty="0"/>
              <a:t>Гуськов А.Е</a:t>
            </a:r>
            <a:r>
              <a:rPr lang="ru-RU" sz="2400" dirty="0" smtClean="0"/>
              <a:t>. </a:t>
            </a:r>
            <a:r>
              <a:rPr lang="ru-RU" sz="2400" baseline="30000" dirty="0" smtClean="0"/>
              <a:t>2,3</a:t>
            </a:r>
            <a:r>
              <a:rPr lang="ru-RU" sz="2400" dirty="0" smtClean="0"/>
              <a:t>, </a:t>
            </a:r>
            <a:r>
              <a:rPr lang="ru-RU" sz="2400" dirty="0"/>
              <a:t>Мазов </a:t>
            </a:r>
            <a:r>
              <a:rPr lang="ru-RU" sz="2400" dirty="0" smtClean="0"/>
              <a:t>Н.А.</a:t>
            </a:r>
            <a:r>
              <a:rPr lang="ru-RU" sz="2400" baseline="30000" dirty="0" smtClean="0"/>
              <a:t>4</a:t>
            </a:r>
            <a:endParaRPr lang="en-US" sz="2400" dirty="0" smtClean="0"/>
          </a:p>
          <a:p>
            <a:pPr algn="ctr"/>
            <a:endParaRPr lang="ru-RU" sz="2400" dirty="0"/>
          </a:p>
          <a:p>
            <a:pPr algn="ctr"/>
            <a:r>
              <a:rPr lang="ru-RU" sz="2400" baseline="30000" dirty="0" smtClean="0"/>
              <a:t>1 </a:t>
            </a:r>
            <a:r>
              <a:rPr lang="ru-RU" sz="2400" dirty="0" smtClean="0"/>
              <a:t>Новосибирский государственный университет</a:t>
            </a:r>
            <a:endParaRPr lang="ru-RU" sz="2400" baseline="30000" dirty="0" smtClean="0"/>
          </a:p>
          <a:p>
            <a:pPr algn="ctr"/>
            <a:r>
              <a:rPr lang="ru-RU" sz="2400" baseline="30000" dirty="0" smtClean="0"/>
              <a:t>2</a:t>
            </a:r>
            <a:r>
              <a:rPr lang="ru-RU" sz="2400" dirty="0" smtClean="0"/>
              <a:t>Институт вычислительных технологий СО РАН</a:t>
            </a:r>
            <a:endParaRPr lang="en-US" sz="2400" dirty="0" smtClean="0"/>
          </a:p>
          <a:p>
            <a:pPr algn="ctr"/>
            <a:r>
              <a:rPr lang="ru-RU" sz="2400" baseline="30000" dirty="0" smtClean="0"/>
              <a:t>3</a:t>
            </a:r>
            <a:r>
              <a:rPr lang="ru-RU" sz="2400" dirty="0" smtClean="0"/>
              <a:t>Государственная </a:t>
            </a:r>
            <a:r>
              <a:rPr lang="ru-RU" sz="2400" dirty="0"/>
              <a:t>публичная научно-техническая библиотека СО РАН </a:t>
            </a:r>
            <a:endParaRPr lang="en-US" sz="2400" dirty="0" smtClean="0"/>
          </a:p>
          <a:p>
            <a:pPr algn="ctr"/>
            <a:r>
              <a:rPr lang="ru-RU" sz="2400" baseline="30000" dirty="0" smtClean="0"/>
              <a:t>4</a:t>
            </a:r>
            <a:r>
              <a:rPr lang="ru-RU" sz="2400" dirty="0" smtClean="0"/>
              <a:t>Институт </a:t>
            </a:r>
            <a:r>
              <a:rPr lang="ru-RU" sz="2400" dirty="0"/>
              <a:t>н</a:t>
            </a:r>
            <a:r>
              <a:rPr lang="ru-RU" sz="2400" dirty="0" smtClean="0"/>
              <a:t>ефтегазовой </a:t>
            </a:r>
            <a:r>
              <a:rPr lang="ru-RU" sz="2400" dirty="0"/>
              <a:t>г</a:t>
            </a:r>
            <a:r>
              <a:rPr lang="ru-RU" sz="2400" dirty="0" smtClean="0"/>
              <a:t>еологии </a:t>
            </a:r>
            <a:r>
              <a:rPr lang="ru-RU" sz="2400" dirty="0"/>
              <a:t>и </a:t>
            </a:r>
            <a:r>
              <a:rPr lang="ru-RU" sz="2400" dirty="0" smtClean="0"/>
              <a:t>геофизики </a:t>
            </a:r>
          </a:p>
          <a:p>
            <a:pPr algn="ctr"/>
            <a:r>
              <a:rPr lang="ru-RU" sz="2400" dirty="0" smtClean="0"/>
              <a:t>СО </a:t>
            </a:r>
            <a:r>
              <a:rPr lang="ru-RU" sz="2400" dirty="0"/>
              <a:t>РАН </a:t>
            </a:r>
            <a:endParaRPr lang="en-US" sz="2400" dirty="0" smtClean="0"/>
          </a:p>
          <a:p>
            <a:pPr algn="ctr"/>
            <a:endParaRPr lang="ru-RU" dirty="0"/>
          </a:p>
        </p:txBody>
      </p:sp>
    </p:spTree>
    <p:extLst>
      <p:ext uri="{BB962C8B-B14F-4D97-AF65-F5344CB8AC3E}">
        <p14:creationId xmlns:p14="http://schemas.microsoft.com/office/powerpoint/2010/main" val="411546139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0" y="0"/>
            <a:ext cx="9144000" cy="1524000"/>
            <a:chOff x="0" y="0"/>
            <a:chExt cx="9144000" cy="1524000"/>
          </a:xfrm>
        </p:grpSpPr>
        <p:sp>
          <p:nvSpPr>
            <p:cNvPr id="31" name="Right Triangle 30"/>
            <p:cNvSpPr/>
            <p:nvPr/>
          </p:nvSpPr>
          <p:spPr>
            <a:xfrm flipH="1" flipV="1">
              <a:off x="0" y="304800"/>
              <a:ext cx="9144000" cy="1219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32" name="Rectangle 31"/>
            <p:cNvSpPr/>
            <p:nvPr/>
          </p:nvSpPr>
          <p:spPr>
            <a:xfrm>
              <a:off x="0" y="0"/>
              <a:ext cx="914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52400"/>
            <a:ext cx="971550" cy="790575"/>
          </a:xfrm>
          <a:prstGeom prst="rect">
            <a:avLst/>
          </a:prstGeom>
        </p:spPr>
      </p:pic>
      <p:sp>
        <p:nvSpPr>
          <p:cNvPr id="8" name="TextBox 7"/>
          <p:cNvSpPr txBox="1"/>
          <p:nvPr/>
        </p:nvSpPr>
        <p:spPr>
          <a:xfrm>
            <a:off x="3275856" y="39112"/>
            <a:ext cx="2794996" cy="677108"/>
          </a:xfrm>
          <a:prstGeom prst="rect">
            <a:avLst/>
          </a:prstGeom>
          <a:noFill/>
        </p:spPr>
        <p:txBody>
          <a:bodyPr wrap="none" rtlCol="0">
            <a:spAutoFit/>
          </a:bodyPr>
          <a:lstStyle/>
          <a:p>
            <a:r>
              <a:rPr lang="ru-RU" sz="3800" b="1" dirty="0" smtClean="0"/>
              <a:t>Авторы ЖВТ</a:t>
            </a:r>
            <a:endParaRPr lang="ru-RU" sz="3800" b="1" dirty="0"/>
          </a:p>
        </p:txBody>
      </p:sp>
      <p:sp>
        <p:nvSpPr>
          <p:cNvPr id="9" name="TextBox 8"/>
          <p:cNvSpPr txBox="1"/>
          <p:nvPr/>
        </p:nvSpPr>
        <p:spPr>
          <a:xfrm>
            <a:off x="395536" y="1524000"/>
            <a:ext cx="8550722" cy="5139869"/>
          </a:xfrm>
          <a:prstGeom prst="rect">
            <a:avLst/>
          </a:prstGeom>
          <a:noFill/>
        </p:spPr>
        <p:txBody>
          <a:bodyPr wrap="square" rtlCol="0">
            <a:spAutoFit/>
          </a:bodyPr>
          <a:lstStyle/>
          <a:p>
            <a:pPr marL="285750" indent="-285750">
              <a:buFont typeface="Arial" panose="020B0604020202020204" pitchFamily="34" charset="0"/>
              <a:buChar char="•"/>
            </a:pPr>
            <a:r>
              <a:rPr lang="ru-RU" sz="2800" dirty="0" smtClean="0"/>
              <a:t>1700 различных авторов</a:t>
            </a:r>
          </a:p>
          <a:p>
            <a:r>
              <a:rPr lang="ru-RU" sz="2800" dirty="0" smtClean="0"/>
              <a:t> </a:t>
            </a:r>
          </a:p>
          <a:p>
            <a:pPr marL="285750" indent="-285750">
              <a:buFont typeface="Arial" panose="020B0604020202020204" pitchFamily="34" charset="0"/>
              <a:buChar char="•"/>
            </a:pPr>
            <a:r>
              <a:rPr lang="ru-RU" sz="2800" dirty="0" smtClean="0"/>
              <a:t> 43</a:t>
            </a:r>
            <a:r>
              <a:rPr lang="ru-RU" sz="2800" dirty="0"/>
              <a:t>% - доктора физико-математических наук</a:t>
            </a:r>
            <a:r>
              <a:rPr lang="ru-RU" sz="2800" dirty="0" smtClean="0"/>
              <a:t>,</a:t>
            </a:r>
          </a:p>
          <a:p>
            <a:r>
              <a:rPr lang="ru-RU" sz="2800" dirty="0"/>
              <a:t> </a:t>
            </a:r>
            <a:r>
              <a:rPr lang="ru-RU" sz="2800" dirty="0" smtClean="0"/>
              <a:t>    11</a:t>
            </a:r>
            <a:r>
              <a:rPr lang="ru-RU" sz="2800" dirty="0"/>
              <a:t>% - доктора технических наук, </a:t>
            </a:r>
            <a:endParaRPr lang="ru-RU" sz="2800" dirty="0" smtClean="0"/>
          </a:p>
          <a:p>
            <a:r>
              <a:rPr lang="ru-RU" sz="2800" dirty="0"/>
              <a:t> </a:t>
            </a:r>
            <a:r>
              <a:rPr lang="ru-RU" sz="2800" dirty="0" smtClean="0"/>
              <a:t>    35</a:t>
            </a:r>
            <a:r>
              <a:rPr lang="ru-RU" sz="2800" dirty="0"/>
              <a:t>% - кандидаты физико-математических наук, </a:t>
            </a:r>
            <a:endParaRPr lang="ru-RU" sz="2800" dirty="0" smtClean="0"/>
          </a:p>
          <a:p>
            <a:r>
              <a:rPr lang="ru-RU" sz="2800" dirty="0"/>
              <a:t> </a:t>
            </a:r>
            <a:r>
              <a:rPr lang="ru-RU" sz="2800" dirty="0" smtClean="0"/>
              <a:t>    8</a:t>
            </a:r>
            <a:r>
              <a:rPr lang="ru-RU" sz="2800" dirty="0"/>
              <a:t>% - кандидаты технических наук, </a:t>
            </a:r>
            <a:endParaRPr lang="ru-RU" sz="2800" dirty="0" smtClean="0"/>
          </a:p>
          <a:p>
            <a:r>
              <a:rPr lang="ru-RU" sz="2800" dirty="0"/>
              <a:t> </a:t>
            </a:r>
            <a:r>
              <a:rPr lang="ru-RU" sz="2800" dirty="0" smtClean="0"/>
              <a:t>    менее </a:t>
            </a:r>
            <a:r>
              <a:rPr lang="ru-RU" sz="2800" dirty="0"/>
              <a:t>1% - доктора и кандидаты химических, </a:t>
            </a:r>
            <a:r>
              <a:rPr lang="ru-RU" sz="2800" dirty="0" smtClean="0"/>
              <a:t>географических и др.</a:t>
            </a:r>
          </a:p>
          <a:p>
            <a:endParaRPr lang="ru-RU" sz="2800" dirty="0" smtClean="0"/>
          </a:p>
          <a:p>
            <a:pPr marL="285750" indent="-285750">
              <a:buFont typeface="Arial" panose="020B0604020202020204" pitchFamily="34" charset="0"/>
              <a:buChar char="•"/>
            </a:pPr>
            <a:r>
              <a:rPr lang="ru-RU" sz="2800" dirty="0" smtClean="0"/>
              <a:t>Средний возраст: женщины - 40 </a:t>
            </a:r>
            <a:r>
              <a:rPr lang="ru-RU" sz="2800" dirty="0"/>
              <a:t>лет, </a:t>
            </a:r>
            <a:r>
              <a:rPr lang="ru-RU" sz="2800" dirty="0" smtClean="0"/>
              <a:t>мужчины </a:t>
            </a:r>
            <a:r>
              <a:rPr lang="ru-RU" sz="2800" dirty="0"/>
              <a:t>– 48 </a:t>
            </a:r>
            <a:r>
              <a:rPr lang="ru-RU" sz="2800" dirty="0" smtClean="0"/>
              <a:t>лет</a:t>
            </a:r>
          </a:p>
          <a:p>
            <a:endParaRPr lang="ru-RU" sz="2000" dirty="0" smtClean="0"/>
          </a:p>
        </p:txBody>
      </p:sp>
    </p:spTree>
    <p:extLst>
      <p:ext uri="{BB962C8B-B14F-4D97-AF65-F5344CB8AC3E}">
        <p14:creationId xmlns:p14="http://schemas.microsoft.com/office/powerpoint/2010/main" val="72621552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0" y="0"/>
            <a:ext cx="9144000" cy="1524000"/>
            <a:chOff x="0" y="0"/>
            <a:chExt cx="9144000" cy="1524000"/>
          </a:xfrm>
        </p:grpSpPr>
        <p:sp>
          <p:nvSpPr>
            <p:cNvPr id="31" name="Right Triangle 30"/>
            <p:cNvSpPr/>
            <p:nvPr/>
          </p:nvSpPr>
          <p:spPr>
            <a:xfrm flipH="1" flipV="1">
              <a:off x="0" y="304800"/>
              <a:ext cx="9144000" cy="1219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32" name="Rectangle 31"/>
            <p:cNvSpPr/>
            <p:nvPr/>
          </p:nvSpPr>
          <p:spPr>
            <a:xfrm>
              <a:off x="0" y="0"/>
              <a:ext cx="914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52400"/>
            <a:ext cx="971550" cy="790575"/>
          </a:xfrm>
          <a:prstGeom prst="rect">
            <a:avLst/>
          </a:prstGeom>
        </p:spPr>
      </p:pic>
      <p:sp>
        <p:nvSpPr>
          <p:cNvPr id="8" name="TextBox 7"/>
          <p:cNvSpPr txBox="1"/>
          <p:nvPr/>
        </p:nvSpPr>
        <p:spPr>
          <a:xfrm>
            <a:off x="3275856" y="39112"/>
            <a:ext cx="2794996" cy="677108"/>
          </a:xfrm>
          <a:prstGeom prst="rect">
            <a:avLst/>
          </a:prstGeom>
          <a:noFill/>
        </p:spPr>
        <p:txBody>
          <a:bodyPr wrap="none" rtlCol="0">
            <a:spAutoFit/>
          </a:bodyPr>
          <a:lstStyle/>
          <a:p>
            <a:r>
              <a:rPr lang="ru-RU" sz="3800" b="1" dirty="0" smtClean="0"/>
              <a:t>Авторы ЖВТ</a:t>
            </a:r>
            <a:endParaRPr lang="ru-RU" sz="3800" b="1" dirty="0"/>
          </a:p>
        </p:txBody>
      </p:sp>
      <p:graphicFrame>
        <p:nvGraphicFramePr>
          <p:cNvPr id="10" name="Таблица 9"/>
          <p:cNvGraphicFramePr>
            <a:graphicFrameLocks noGrp="1"/>
          </p:cNvGraphicFramePr>
          <p:nvPr>
            <p:extLst>
              <p:ext uri="{D42A27DB-BD31-4B8C-83A1-F6EECF244321}">
                <p14:modId xmlns:p14="http://schemas.microsoft.com/office/powerpoint/2010/main" val="4110962248"/>
              </p:ext>
            </p:extLst>
          </p:nvPr>
        </p:nvGraphicFramePr>
        <p:xfrm>
          <a:off x="23044" y="975652"/>
          <a:ext cx="9144009" cy="5885796"/>
        </p:xfrm>
        <a:graphic>
          <a:graphicData uri="http://schemas.openxmlformats.org/drawingml/2006/table">
            <a:tbl>
              <a:tblPr/>
              <a:tblGrid>
                <a:gridCol w="710213"/>
                <a:gridCol w="443884"/>
                <a:gridCol w="443884"/>
                <a:gridCol w="443884"/>
                <a:gridCol w="443884"/>
                <a:gridCol w="443884"/>
                <a:gridCol w="443884"/>
                <a:gridCol w="443884"/>
                <a:gridCol w="443884"/>
                <a:gridCol w="443884"/>
                <a:gridCol w="443884"/>
                <a:gridCol w="443884"/>
                <a:gridCol w="443884"/>
                <a:gridCol w="443884"/>
                <a:gridCol w="443884"/>
                <a:gridCol w="443884"/>
                <a:gridCol w="443884"/>
                <a:gridCol w="443884"/>
                <a:gridCol w="443884"/>
                <a:gridCol w="443884"/>
              </a:tblGrid>
              <a:tr h="159641">
                <a:tc>
                  <a:txBody>
                    <a:bodyPr/>
                    <a:lstStyle/>
                    <a:p>
                      <a:pPr algn="ctr" fontAlgn="ctr"/>
                      <a:r>
                        <a:rPr lang="ru-RU" sz="1400" b="0" i="0" u="none" strike="noStrike" dirty="0">
                          <a:solidFill>
                            <a:srgbClr val="000000"/>
                          </a:solidFill>
                          <a:effectLst/>
                          <a:latin typeface="Calibri" panose="020F0502020204030204" pitchFamily="34" charset="0"/>
                        </a:rPr>
                        <a:t> </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Calibri" panose="020F0502020204030204" pitchFamily="34" charset="0"/>
                        </a:rPr>
                        <a:t>1996</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Calibri" panose="020F0502020204030204" pitchFamily="34" charset="0"/>
                        </a:rPr>
                        <a:t>1997</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Calibri" panose="020F0502020204030204" pitchFamily="34" charset="0"/>
                        </a:rPr>
                        <a:t>1998</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Calibri" panose="020F0502020204030204" pitchFamily="34" charset="0"/>
                        </a:rPr>
                        <a:t>1999</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Calibri" panose="020F0502020204030204" pitchFamily="34" charset="0"/>
                        </a:rPr>
                        <a:t>2000</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Calibri" panose="020F0502020204030204" pitchFamily="34" charset="0"/>
                        </a:rPr>
                        <a:t>2001</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Calibri" panose="020F0502020204030204" pitchFamily="34" charset="0"/>
                        </a:rPr>
                        <a:t>2002</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Calibri" panose="020F0502020204030204" pitchFamily="34" charset="0"/>
                        </a:rPr>
                        <a:t>2003</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Calibri" panose="020F0502020204030204" pitchFamily="34" charset="0"/>
                        </a:rPr>
                        <a:t>2004</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Calibri" panose="020F0502020204030204" pitchFamily="34" charset="0"/>
                        </a:rPr>
                        <a:t>2005</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Calibri" panose="020F0502020204030204" pitchFamily="34" charset="0"/>
                        </a:rPr>
                        <a:t>2006</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Calibri" panose="020F0502020204030204" pitchFamily="34" charset="0"/>
                        </a:rPr>
                        <a:t>2007</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Calibri" panose="020F0502020204030204" pitchFamily="34" charset="0"/>
                        </a:rPr>
                        <a:t>2008</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Calibri" panose="020F0502020204030204" pitchFamily="34" charset="0"/>
                        </a:rPr>
                        <a:t>2009</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Calibri" panose="020F0502020204030204" pitchFamily="34" charset="0"/>
                        </a:rPr>
                        <a:t>2010</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Calibri" panose="020F0502020204030204" pitchFamily="34" charset="0"/>
                        </a:rPr>
                        <a:t>2011</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Calibri" panose="020F0502020204030204" pitchFamily="34" charset="0"/>
                        </a:rPr>
                        <a:t>2012</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Calibri" panose="020F0502020204030204" pitchFamily="34" charset="0"/>
                        </a:rPr>
                        <a:t>2013</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Calibri" panose="020F0502020204030204" pitchFamily="34" charset="0"/>
                        </a:rPr>
                        <a:t>2014</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451">
                <a:tc>
                  <a:txBody>
                    <a:bodyPr/>
                    <a:lstStyle/>
                    <a:p>
                      <a:pPr algn="ctr" fontAlgn="ctr"/>
                      <a:r>
                        <a:rPr lang="ru-RU" sz="1400" b="0" i="0" u="none" strike="noStrike">
                          <a:solidFill>
                            <a:srgbClr val="000000"/>
                          </a:solidFill>
                          <a:effectLst/>
                          <a:latin typeface="Calibri" panose="020F0502020204030204" pitchFamily="34" charset="0"/>
                        </a:rPr>
                        <a:t>1925-1931</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A77"/>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A77"/>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47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r>
              <a:tr h="222451">
                <a:tc>
                  <a:txBody>
                    <a:bodyPr/>
                    <a:lstStyle/>
                    <a:p>
                      <a:pPr algn="ctr" fontAlgn="ctr"/>
                      <a:r>
                        <a:rPr lang="ru-RU" sz="1400" b="0" i="0" u="none" strike="noStrike" dirty="0">
                          <a:solidFill>
                            <a:srgbClr val="000000"/>
                          </a:solidFill>
                          <a:effectLst/>
                          <a:latin typeface="Calibri" panose="020F0502020204030204" pitchFamily="34" charset="0"/>
                        </a:rPr>
                        <a:t>1932-1936</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47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47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A77"/>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A77"/>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47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47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47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A77"/>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A77"/>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r>
              <a:tr h="222451">
                <a:tc>
                  <a:txBody>
                    <a:bodyPr/>
                    <a:lstStyle/>
                    <a:p>
                      <a:pPr algn="ctr" fontAlgn="ctr"/>
                      <a:r>
                        <a:rPr lang="ru-RU" sz="1400" b="0" i="0" u="none" strike="noStrike">
                          <a:solidFill>
                            <a:srgbClr val="000000"/>
                          </a:solidFill>
                          <a:effectLst/>
                          <a:latin typeface="Calibri" panose="020F0502020204030204" pitchFamily="34" charset="0"/>
                        </a:rPr>
                        <a:t>1937-1941</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000" b="0" i="0" u="none" strike="noStrike" dirty="0" smtClean="0">
                          <a:solidFill>
                            <a:srgbClr val="000000"/>
                          </a:solidFill>
                          <a:effectLst/>
                          <a:latin typeface="Calibri" panose="020F0502020204030204" pitchFamily="34" charset="0"/>
                        </a:rPr>
                        <a:t>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A77"/>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A77"/>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A77"/>
                    </a:solidFill>
                  </a:tcPr>
                </a:tc>
              </a:tr>
              <a:tr h="222451">
                <a:tc>
                  <a:txBody>
                    <a:bodyPr/>
                    <a:lstStyle/>
                    <a:p>
                      <a:pPr algn="ctr" fontAlgn="ctr"/>
                      <a:r>
                        <a:rPr lang="ru-RU" sz="1400" b="0" i="0" u="none" strike="noStrike">
                          <a:solidFill>
                            <a:srgbClr val="000000"/>
                          </a:solidFill>
                          <a:effectLst/>
                          <a:latin typeface="Calibri" panose="020F0502020204030204" pitchFamily="34" charset="0"/>
                        </a:rPr>
                        <a:t>1942-1946</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000" b="0" i="0" u="none" strike="noStrike" dirty="0" smtClean="0">
                          <a:solidFill>
                            <a:srgbClr val="000000"/>
                          </a:solidFill>
                          <a:effectLst/>
                          <a:latin typeface="Calibri" panose="020F0502020204030204" pitchFamily="34" charset="0"/>
                        </a:rPr>
                        <a:t>13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1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AD380"/>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D680"/>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E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9</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7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9</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7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9</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7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9</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7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7</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r>
              <a:tr h="222451">
                <a:tc>
                  <a:txBody>
                    <a:bodyPr/>
                    <a:lstStyle/>
                    <a:p>
                      <a:pPr algn="ctr" fontAlgn="ctr"/>
                      <a:r>
                        <a:rPr lang="ru-RU" sz="1400" b="0" i="0" u="none" strike="noStrike">
                          <a:solidFill>
                            <a:srgbClr val="000000"/>
                          </a:solidFill>
                          <a:effectLst/>
                          <a:latin typeface="Calibri" panose="020F0502020204030204" pitchFamily="34" charset="0"/>
                        </a:rPr>
                        <a:t>1947-1951</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000" b="0" i="0" u="none" strike="noStrike" dirty="0" smtClean="0">
                          <a:solidFill>
                            <a:srgbClr val="000000"/>
                          </a:solidFill>
                          <a:effectLst/>
                          <a:latin typeface="Calibri" panose="020F0502020204030204" pitchFamily="34" charset="0"/>
                        </a:rPr>
                        <a:t>26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E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32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1CC7E"/>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33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8C47D"/>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30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C97E"/>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37</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E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D1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D0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17</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C81"/>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19</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981"/>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D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r>
              <a:tr h="222451">
                <a:tc>
                  <a:txBody>
                    <a:bodyPr/>
                    <a:lstStyle/>
                    <a:p>
                      <a:pPr algn="ctr" fontAlgn="ctr"/>
                      <a:r>
                        <a:rPr lang="ru-RU" sz="1400" b="0" i="0" u="none" strike="noStrike">
                          <a:solidFill>
                            <a:srgbClr val="000000"/>
                          </a:solidFill>
                          <a:effectLst/>
                          <a:latin typeface="Calibri" panose="020F0502020204030204" pitchFamily="34" charset="0"/>
                        </a:rPr>
                        <a:t>1952-1956</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000" b="0" i="0" u="none" strike="noStrike" dirty="0" smtClean="0">
                          <a:solidFill>
                            <a:srgbClr val="000000"/>
                          </a:solidFill>
                          <a:effectLst/>
                          <a:latin typeface="Calibri" panose="020F0502020204030204" pitchFamily="34" charset="0"/>
                        </a:rPr>
                        <a:t>13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1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AD380"/>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19</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981"/>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FD480"/>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E4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D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3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19</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981"/>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3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3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17</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C81"/>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r>
              <a:tr h="222451">
                <a:tc>
                  <a:txBody>
                    <a:bodyPr/>
                    <a:lstStyle/>
                    <a:p>
                      <a:pPr algn="ctr" fontAlgn="ctr"/>
                      <a:r>
                        <a:rPr lang="ru-RU" sz="1400" b="0" i="0" u="none" strike="noStrike">
                          <a:solidFill>
                            <a:srgbClr val="000000"/>
                          </a:solidFill>
                          <a:effectLst/>
                          <a:latin typeface="Calibri" panose="020F0502020204030204" pitchFamily="34" charset="0"/>
                        </a:rPr>
                        <a:t>1957-1961</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000" b="0" i="0" u="none" strike="noStrike" dirty="0" smtClean="0">
                          <a:solidFill>
                            <a:srgbClr val="000000"/>
                          </a:solidFill>
                          <a:effectLst/>
                          <a:latin typeface="Calibri" panose="020F0502020204030204" pitchFamily="34" charset="0"/>
                        </a:rPr>
                        <a:t>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47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3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1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7</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7</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7</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9</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7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7</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A77"/>
                    </a:solidFill>
                  </a:tcPr>
                </a:tc>
              </a:tr>
              <a:tr h="222451">
                <a:tc>
                  <a:txBody>
                    <a:bodyPr/>
                    <a:lstStyle/>
                    <a:p>
                      <a:pPr algn="ctr" fontAlgn="ctr"/>
                      <a:r>
                        <a:rPr lang="ru-RU" sz="1400" b="0" i="0" u="none" strike="noStrike">
                          <a:solidFill>
                            <a:srgbClr val="000000"/>
                          </a:solidFill>
                          <a:effectLst/>
                          <a:latin typeface="Calibri" panose="020F0502020204030204" pitchFamily="34" charset="0"/>
                        </a:rPr>
                        <a:t>1962-1966</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000" b="0" i="0" u="none" strike="noStrike" dirty="0" smtClean="0">
                          <a:solidFill>
                            <a:srgbClr val="000000"/>
                          </a:solidFill>
                          <a:effectLst/>
                          <a:latin typeface="Calibri" panose="020F0502020204030204" pitchFamily="34" charset="0"/>
                        </a:rPr>
                        <a:t>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7</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7</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A77"/>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E4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7</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7</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9</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7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r>
              <a:tr h="222451">
                <a:tc>
                  <a:txBody>
                    <a:bodyPr/>
                    <a:lstStyle/>
                    <a:p>
                      <a:pPr algn="ctr" fontAlgn="ctr"/>
                      <a:r>
                        <a:rPr lang="ru-RU" sz="1400" b="0" i="0" u="none" strike="noStrike">
                          <a:solidFill>
                            <a:srgbClr val="000000"/>
                          </a:solidFill>
                          <a:effectLst/>
                          <a:latin typeface="Calibri" panose="020F0502020204030204" pitchFamily="34" charset="0"/>
                        </a:rPr>
                        <a:t>1967-1971</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000" b="0" i="0" u="none" strike="noStrike" dirty="0" smtClean="0">
                          <a:solidFill>
                            <a:srgbClr val="000000"/>
                          </a:solidFill>
                          <a:effectLst/>
                          <a:latin typeface="Calibri" panose="020F0502020204030204" pitchFamily="34" charset="0"/>
                        </a:rPr>
                        <a:t>13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1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9</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7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9</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7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9</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7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E4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47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7</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47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r>
              <a:tr h="222451">
                <a:tc>
                  <a:txBody>
                    <a:bodyPr/>
                    <a:lstStyle/>
                    <a:p>
                      <a:pPr algn="ctr" fontAlgn="ctr"/>
                      <a:r>
                        <a:rPr lang="ru-RU" sz="1400" b="0" i="0" u="none" strike="noStrike">
                          <a:solidFill>
                            <a:srgbClr val="000000"/>
                          </a:solidFill>
                          <a:effectLst/>
                          <a:latin typeface="Calibri" panose="020F0502020204030204" pitchFamily="34" charset="0"/>
                        </a:rPr>
                        <a:t>1972-1976</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000" b="0" i="0" u="none" strike="noStrike" dirty="0" smtClean="0">
                          <a:solidFill>
                            <a:srgbClr val="000000"/>
                          </a:solidFill>
                          <a:effectLst/>
                          <a:latin typeface="Calibri" panose="020F0502020204030204" pitchFamily="34" charset="0"/>
                        </a:rPr>
                        <a:t>26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E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47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3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7</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9</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7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r>
              <a:tr h="222451">
                <a:tc>
                  <a:txBody>
                    <a:bodyPr/>
                    <a:lstStyle/>
                    <a:p>
                      <a:pPr algn="ctr" fontAlgn="ctr"/>
                      <a:r>
                        <a:rPr lang="ru-RU" sz="1400" b="0" i="0" u="none" strike="noStrike">
                          <a:solidFill>
                            <a:srgbClr val="000000"/>
                          </a:solidFill>
                          <a:effectLst/>
                          <a:latin typeface="Calibri" panose="020F0502020204030204" pitchFamily="34" charset="0"/>
                        </a:rPr>
                        <a:t>1977-1981</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5</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7</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D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E4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17</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C81"/>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D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3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3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r>
              <a:tr h="222451">
                <a:tc>
                  <a:txBody>
                    <a:bodyPr/>
                    <a:lstStyle/>
                    <a:p>
                      <a:pPr algn="ctr" fontAlgn="ctr"/>
                      <a:r>
                        <a:rPr lang="ru-RU" sz="1400" b="0" i="0" u="none" strike="noStrike">
                          <a:solidFill>
                            <a:srgbClr val="000000"/>
                          </a:solidFill>
                          <a:effectLst/>
                          <a:latin typeface="Calibri" panose="020F0502020204030204" pitchFamily="34" charset="0"/>
                        </a:rPr>
                        <a:t>1982-1986</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E4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E4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E4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14</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12</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383"/>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21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D680"/>
                    </a:solidFill>
                  </a:tcPr>
                </a:tc>
              </a:tr>
              <a:tr h="222451">
                <a:tc>
                  <a:txBody>
                    <a:bodyPr/>
                    <a:lstStyle/>
                    <a:p>
                      <a:pPr algn="ctr" fontAlgn="ctr"/>
                      <a:r>
                        <a:rPr lang="ru-RU" sz="1400" b="0" i="0" u="none" strike="noStrike">
                          <a:solidFill>
                            <a:srgbClr val="000000"/>
                          </a:solidFill>
                          <a:effectLst/>
                          <a:latin typeface="Calibri" panose="020F0502020204030204" pitchFamily="34" charset="0"/>
                        </a:rPr>
                        <a:t>1987-1991</a:t>
                      </a: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0</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1</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3</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A77"/>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7</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6</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ru-RU" sz="2000" b="0" i="0" u="none" strike="noStrike" dirty="0" smtClean="0">
                          <a:solidFill>
                            <a:srgbClr val="000000"/>
                          </a:solidFill>
                          <a:effectLst/>
                          <a:latin typeface="Calibri" panose="020F0502020204030204" pitchFamily="34" charset="0"/>
                        </a:rPr>
                        <a:t>8</a:t>
                      </a:r>
                      <a:endParaRPr lang="ru-RU" sz="2000" b="0" i="0" u="none" strike="noStrike" dirty="0">
                        <a:solidFill>
                          <a:srgbClr val="000000"/>
                        </a:solidFill>
                        <a:effectLst/>
                        <a:latin typeface="Calibri" panose="020F0502020204030204" pitchFamily="34" charset="0"/>
                      </a:endParaRPr>
                    </a:p>
                  </a:txBody>
                  <a:tcPr marL="8934" marR="8934" marT="89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r>
            </a:tbl>
          </a:graphicData>
        </a:graphic>
      </p:graphicFrame>
      <p:sp>
        <p:nvSpPr>
          <p:cNvPr id="4" name="TextBox 3"/>
          <p:cNvSpPr txBox="1"/>
          <p:nvPr/>
        </p:nvSpPr>
        <p:spPr>
          <a:xfrm>
            <a:off x="3284592" y="558443"/>
            <a:ext cx="2658933" cy="369332"/>
          </a:xfrm>
          <a:prstGeom prst="rect">
            <a:avLst/>
          </a:prstGeom>
          <a:noFill/>
        </p:spPr>
        <p:txBody>
          <a:bodyPr wrap="none" rtlCol="0">
            <a:spAutoFit/>
          </a:bodyPr>
          <a:lstStyle/>
          <a:p>
            <a:r>
              <a:rPr lang="ru-RU" dirty="0" smtClean="0"/>
              <a:t>(В % от годового объема)</a:t>
            </a:r>
            <a:endParaRPr lang="ru-RU" dirty="0"/>
          </a:p>
        </p:txBody>
      </p:sp>
    </p:spTree>
    <p:extLst>
      <p:ext uri="{BB962C8B-B14F-4D97-AF65-F5344CB8AC3E}">
        <p14:creationId xmlns:p14="http://schemas.microsoft.com/office/powerpoint/2010/main" val="154264024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0"/>
            <a:ext cx="914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mtClean="0">
                <a:solidFill>
                  <a:prstClr val="white"/>
                </a:solidFill>
              </a:rPr>
              <a:t>10</a:t>
            </a:r>
            <a:endParaRPr lang="ru-RU" dirty="0">
              <a:solidFill>
                <a:schemeClr val="tx1"/>
              </a:solidFill>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52400"/>
            <a:ext cx="971550" cy="790575"/>
          </a:xfrm>
          <a:prstGeom prst="rect">
            <a:avLst/>
          </a:prstGeom>
        </p:spPr>
      </p:pic>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graphicFrame>
        <p:nvGraphicFramePr>
          <p:cNvPr id="4" name="Таблица 3"/>
          <p:cNvGraphicFramePr>
            <a:graphicFrameLocks noGrp="1"/>
          </p:cNvGraphicFramePr>
          <p:nvPr>
            <p:extLst>
              <p:ext uri="{D42A27DB-BD31-4B8C-83A1-F6EECF244321}">
                <p14:modId xmlns:p14="http://schemas.microsoft.com/office/powerpoint/2010/main" val="797960078"/>
              </p:ext>
            </p:extLst>
          </p:nvPr>
        </p:nvGraphicFramePr>
        <p:xfrm>
          <a:off x="467544" y="378385"/>
          <a:ext cx="8064897" cy="6470383"/>
        </p:xfrm>
        <a:graphic>
          <a:graphicData uri="http://schemas.openxmlformats.org/drawingml/2006/table">
            <a:tbl>
              <a:tblPr firstRow="1" firstCol="1" bandRow="1"/>
              <a:tblGrid>
                <a:gridCol w="1699770"/>
                <a:gridCol w="1548924"/>
                <a:gridCol w="930229"/>
                <a:gridCol w="1246134"/>
                <a:gridCol w="1246134"/>
                <a:gridCol w="1393706"/>
              </a:tblGrid>
              <a:tr h="1180714">
                <a:tc>
                  <a:txBody>
                    <a:bodyPr/>
                    <a:lstStyle/>
                    <a:p>
                      <a:pPr algn="ctr">
                        <a:lnSpc>
                          <a:spcPct val="107000"/>
                        </a:lnSpc>
                        <a:spcAft>
                          <a:spcPts val="0"/>
                        </a:spcAft>
                      </a:pPr>
                      <a:endParaRPr lang="ru-RU" sz="18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ru-RU" sz="18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800" b="1" dirty="0">
                          <a:effectLst/>
                          <a:latin typeface="Calibri" panose="020F0502020204030204" pitchFamily="34" charset="0"/>
                          <a:ea typeface="Calibri" panose="020F0502020204030204" pitchFamily="34" charset="0"/>
                          <a:cs typeface="Times New Roman" panose="02020603050405020304" pitchFamily="18" charset="0"/>
                        </a:rPr>
                        <a:t>Автор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endParaRPr lang="ru-RU" sz="18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ru-RU" sz="18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800" b="1" dirty="0" smtClean="0">
                          <a:effectLst/>
                          <a:latin typeface="Calibri" panose="020F0502020204030204" pitchFamily="34" charset="0"/>
                          <a:ea typeface="Calibri" panose="020F0502020204030204" pitchFamily="34" charset="0"/>
                          <a:cs typeface="Times New Roman" panose="02020603050405020304" pitchFamily="18" charset="0"/>
                        </a:rPr>
                        <a:t>Организация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Кол-во публикаций</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Кол-во </a:t>
                      </a:r>
                      <a:r>
                        <a:rPr lang="ru-RU" sz="1800" b="1" dirty="0" err="1">
                          <a:effectLst/>
                          <a:latin typeface="Calibri" panose="020F0502020204030204" pitchFamily="34" charset="0"/>
                          <a:ea typeface="Calibri" panose="020F0502020204030204" pitchFamily="34" charset="0"/>
                          <a:cs typeface="Times New Roman" panose="02020603050405020304" pitchFamily="18" charset="0"/>
                        </a:rPr>
                        <a:t>публ</a:t>
                      </a:r>
                      <a:r>
                        <a:rPr lang="ru-RU" sz="1800" b="1" dirty="0">
                          <a:effectLst/>
                          <a:latin typeface="Calibri" panose="020F0502020204030204" pitchFamily="34" charset="0"/>
                          <a:ea typeface="Calibri" panose="020F0502020204030204" pitchFamily="34" charset="0"/>
                          <a:cs typeface="Times New Roman" panose="02020603050405020304" pitchFamily="18" charset="0"/>
                        </a:rPr>
                        <a:t>. в </a:t>
                      </a:r>
                      <a:r>
                        <a:rPr lang="ru-RU" sz="1800" b="1" dirty="0" err="1">
                          <a:effectLst/>
                          <a:latin typeface="Calibri" panose="020F0502020204030204" pitchFamily="34" charset="0"/>
                          <a:ea typeface="Calibri" panose="020F0502020204030204" pitchFamily="34" charset="0"/>
                          <a:cs typeface="Times New Roman" panose="02020603050405020304" pitchFamily="18" charset="0"/>
                        </a:rPr>
                        <a:t>регуляр</a:t>
                      </a:r>
                      <a:r>
                        <a:rPr lang="ru-RU" sz="1800" b="1" dirty="0">
                          <a:effectLst/>
                          <a:latin typeface="Calibri" panose="020F0502020204030204" pitchFamily="34" charset="0"/>
                          <a:ea typeface="Calibri" panose="020F0502020204030204" pitchFamily="34"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спец. выпусках</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Кол-во авторов, связанных с данным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Кол-во заруб. соавторов</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472285">
                <a:tc>
                  <a:txBody>
                    <a:bodyPr/>
                    <a:lstStyle/>
                    <a:p>
                      <a:pPr>
                        <a:lnSpc>
                          <a:spcPct val="107000"/>
                        </a:lnSpc>
                        <a:spcAft>
                          <a:spcPts val="0"/>
                        </a:spcAft>
                      </a:pPr>
                      <a:r>
                        <a:rPr lang="ru-RU" sz="1800" b="1" dirty="0" err="1">
                          <a:effectLst/>
                          <a:latin typeface="Calibri" panose="020F0502020204030204" pitchFamily="34" charset="0"/>
                          <a:ea typeface="Calibri" panose="020F0502020204030204" pitchFamily="34" charset="0"/>
                          <a:cs typeface="Times New Roman" panose="02020603050405020304" pitchFamily="18" charset="0"/>
                        </a:rPr>
                        <a:t>Шокин</a:t>
                      </a:r>
                      <a:r>
                        <a:rPr lang="ru-RU" sz="1800" b="1" dirty="0">
                          <a:effectLst/>
                          <a:latin typeface="Calibri" panose="020F0502020204030204" pitchFamily="34" charset="0"/>
                          <a:ea typeface="Calibri" panose="020F0502020204030204" pitchFamily="34" charset="0"/>
                          <a:cs typeface="Times New Roman" panose="02020603050405020304" pitchFamily="18" charset="0"/>
                        </a:rPr>
                        <a:t> Ю.И.</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ИВТ СО РАН</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57</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42/22</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68</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0" dirty="0">
                          <a:effectLst/>
                          <a:latin typeface="Calibri" panose="020F0502020204030204" pitchFamily="34" charset="0"/>
                          <a:ea typeface="Calibri" panose="020F0502020204030204" pitchFamily="34" charset="0"/>
                          <a:cs typeface="Times New Roman" panose="02020603050405020304" pitchFamily="18" charset="0"/>
                        </a:rPr>
                        <a:t>3</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472285">
                <a:tc>
                  <a:txBody>
                    <a:bodyPr/>
                    <a:lstStyle/>
                    <a:p>
                      <a:pPr>
                        <a:lnSpc>
                          <a:spcPct val="107000"/>
                        </a:lnSpc>
                        <a:spcAft>
                          <a:spcPts val="0"/>
                        </a:spcAft>
                      </a:pPr>
                      <a:r>
                        <a:rPr lang="ru-RU" sz="1800" b="1" dirty="0" err="1">
                          <a:effectLst/>
                          <a:latin typeface="Calibri" panose="020F0502020204030204" pitchFamily="34" charset="0"/>
                          <a:ea typeface="Calibri" panose="020F0502020204030204" pitchFamily="34" charset="0"/>
                          <a:cs typeface="Times New Roman" panose="02020603050405020304" pitchFamily="18" charset="0"/>
                        </a:rPr>
                        <a:t>Хакимзянов</a:t>
                      </a:r>
                      <a:r>
                        <a:rPr lang="ru-RU" sz="1800" b="1" dirty="0">
                          <a:effectLst/>
                          <a:latin typeface="Calibri" panose="020F0502020204030204" pitchFamily="34" charset="0"/>
                          <a:ea typeface="Calibri" panose="020F0502020204030204" pitchFamily="34" charset="0"/>
                          <a:cs typeface="Times New Roman" panose="02020603050405020304" pitchFamily="18" charset="0"/>
                        </a:rPr>
                        <a:t> Г.С.</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ИВТ СО РАН</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26</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23/3</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22</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36143">
                <a:tc>
                  <a:txBody>
                    <a:bodyPr/>
                    <a:lstStyle/>
                    <a:p>
                      <a:pPr>
                        <a:lnSpc>
                          <a:spcPct val="107000"/>
                        </a:lnSpc>
                        <a:spcAft>
                          <a:spcPts val="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Федотов А.М.</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ИВТ СО РАН</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24</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13/11</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34</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472285">
                <a:tc>
                  <a:txBody>
                    <a:bodyPr/>
                    <a:lstStyle/>
                    <a:p>
                      <a:pPr>
                        <a:lnSpc>
                          <a:spcPct val="107000"/>
                        </a:lnSpc>
                        <a:spcAft>
                          <a:spcPts val="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Федорук М.П.</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ИВТ СО РАН</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20</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14</a:t>
                      </a:r>
                      <a:r>
                        <a:rPr lang="en-US" sz="1800" dirty="0">
                          <a:effectLst/>
                          <a:latin typeface="Calibri" panose="020F0502020204030204" pitchFamily="34" charset="0"/>
                          <a:ea typeface="Calibri" panose="020F0502020204030204" pitchFamily="34" charset="0"/>
                          <a:cs typeface="Times New Roman" panose="02020603050405020304" pitchFamily="18" charset="0"/>
                        </a:rPr>
                        <a:t>/6</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29</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32818">
                <a:tc>
                  <a:txBody>
                    <a:bodyPr/>
                    <a:lstStyle/>
                    <a:p>
                      <a:pPr>
                        <a:lnSpc>
                          <a:spcPct val="107000"/>
                        </a:lnSpc>
                        <a:spcAft>
                          <a:spcPts val="0"/>
                        </a:spcAft>
                      </a:pPr>
                      <a:r>
                        <a:rPr lang="ru-RU" sz="1800" b="1" dirty="0" err="1">
                          <a:effectLst/>
                          <a:latin typeface="Calibri" panose="020F0502020204030204" pitchFamily="34" charset="0"/>
                          <a:ea typeface="Calibri" panose="020F0502020204030204" pitchFamily="34" charset="0"/>
                          <a:cs typeface="Times New Roman" panose="02020603050405020304" pitchFamily="18" charset="0"/>
                        </a:rPr>
                        <a:t>Ковеня</a:t>
                      </a:r>
                      <a:r>
                        <a:rPr lang="ru-RU" sz="1800" b="1" dirty="0">
                          <a:effectLst/>
                          <a:latin typeface="Calibri" panose="020F0502020204030204" pitchFamily="34" charset="0"/>
                          <a:ea typeface="Calibri" panose="020F0502020204030204" pitchFamily="34" charset="0"/>
                          <a:cs typeface="Times New Roman" panose="02020603050405020304" pitchFamily="18" charset="0"/>
                        </a:rPr>
                        <a:t> В.М.</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ИВТ СО РАН</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19</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16</a:t>
                      </a:r>
                      <a:r>
                        <a:rPr lang="en-US" sz="1800">
                          <a:effectLst/>
                          <a:latin typeface="Calibri" panose="020F0502020204030204" pitchFamily="34" charset="0"/>
                          <a:ea typeface="Calibri" panose="020F0502020204030204" pitchFamily="34" charset="0"/>
                          <a:cs typeface="Times New Roman" panose="02020603050405020304" pitchFamily="18" charset="0"/>
                        </a:rPr>
                        <a:t>/3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7</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36143">
                <a:tc>
                  <a:txBody>
                    <a:bodyPr/>
                    <a:lstStyle/>
                    <a:p>
                      <a:pPr>
                        <a:lnSpc>
                          <a:spcPct val="107000"/>
                        </a:lnSpc>
                        <a:spcAft>
                          <a:spcPts val="0"/>
                        </a:spcAft>
                      </a:pPr>
                      <a:r>
                        <a:rPr lang="ru-RU" sz="1800" b="1" dirty="0" err="1">
                          <a:effectLst/>
                          <a:latin typeface="Calibri" panose="020F0502020204030204" pitchFamily="34" charset="0"/>
                          <a:ea typeface="Calibri" panose="020F0502020204030204" pitchFamily="34" charset="0"/>
                          <a:cs typeface="Times New Roman" panose="02020603050405020304" pitchFamily="18" charset="0"/>
                        </a:rPr>
                        <a:t>Шокина</a:t>
                      </a:r>
                      <a:r>
                        <a:rPr lang="ru-RU" sz="1800" b="1" dirty="0">
                          <a:effectLst/>
                          <a:latin typeface="Calibri" panose="020F0502020204030204" pitchFamily="34" charset="0"/>
                          <a:ea typeface="Calibri" panose="020F0502020204030204" pitchFamily="34" charset="0"/>
                          <a:cs typeface="Times New Roman" panose="02020603050405020304" pitchFamily="18" charset="0"/>
                        </a:rPr>
                        <a:t> Н.Ю.</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ИВТ СО РАН</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18</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15</a:t>
                      </a:r>
                      <a:r>
                        <a:rPr lang="en-US" sz="1800">
                          <a:effectLst/>
                          <a:latin typeface="Calibri" panose="020F0502020204030204" pitchFamily="34" charset="0"/>
                          <a:ea typeface="Calibri" panose="020F0502020204030204" pitchFamily="34" charset="0"/>
                          <a:cs typeface="Times New Roman" panose="02020603050405020304" pitchFamily="18" charset="0"/>
                        </a:rPr>
                        <a:t>/3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15</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472285">
                <a:tc>
                  <a:txBody>
                    <a:bodyPr/>
                    <a:lstStyle/>
                    <a:p>
                      <a:pPr>
                        <a:lnSpc>
                          <a:spcPct val="107000"/>
                        </a:lnSpc>
                        <a:spcAft>
                          <a:spcPts val="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Бычков И.В.</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ИДСТУ СО РАН</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17</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12</a:t>
                      </a:r>
                      <a:r>
                        <a:rPr lang="en-US" sz="1800">
                          <a:effectLst/>
                          <a:latin typeface="Calibri" panose="020F0502020204030204" pitchFamily="34" charset="0"/>
                          <a:ea typeface="Calibri" panose="020F0502020204030204" pitchFamily="34" charset="0"/>
                          <a:cs typeface="Times New Roman" panose="02020603050405020304" pitchFamily="18" charset="0"/>
                        </a:rPr>
                        <a:t>/5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25</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944570">
                <a:tc>
                  <a:txBody>
                    <a:bodyPr/>
                    <a:lstStyle/>
                    <a:p>
                      <a:pPr>
                        <a:lnSpc>
                          <a:spcPct val="107000"/>
                        </a:lnSpc>
                        <a:spcAft>
                          <a:spcPts val="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Вебер Г. В.</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Институт прикладной математики (Турция)</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15</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13</a:t>
                      </a:r>
                      <a:r>
                        <a:rPr lang="en-US" sz="1800" dirty="0">
                          <a:effectLst/>
                          <a:latin typeface="Calibri" panose="020F0502020204030204" pitchFamily="34" charset="0"/>
                          <a:ea typeface="Calibri" panose="020F0502020204030204" pitchFamily="34" charset="0"/>
                          <a:cs typeface="Times New Roman" panose="02020603050405020304" pitchFamily="18" charset="0"/>
                        </a:rPr>
                        <a:t>/2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19</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472285">
                <a:tc>
                  <a:txBody>
                    <a:bodyPr/>
                    <a:lstStyle/>
                    <a:p>
                      <a:pPr>
                        <a:lnSpc>
                          <a:spcPct val="107000"/>
                        </a:lnSpc>
                        <a:spcAft>
                          <a:spcPts val="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Вшивков В.А.</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ИВМиМГ СО РАН</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15</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15</a:t>
                      </a:r>
                      <a:r>
                        <a:rPr lang="en-US"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/0</a:t>
                      </a:r>
                      <a:endParaRPr lang="ru-RU"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24</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472285">
                <a:tc>
                  <a:txBody>
                    <a:bodyPr/>
                    <a:lstStyle/>
                    <a:p>
                      <a:pPr>
                        <a:lnSpc>
                          <a:spcPct val="107000"/>
                        </a:lnSpc>
                        <a:spcAft>
                          <a:spcPts val="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Гордов Е.П.</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ИМКЭС СО РАН</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15</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0</a:t>
                      </a:r>
                      <a:r>
                        <a:rPr lang="en-US"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/15</a:t>
                      </a:r>
                      <a:endParaRPr lang="ru-RU"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22</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ru-RU"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13</a:t>
                      </a:r>
                    </a:p>
                  </a:txBody>
                  <a:tcPr marL="37724" marR="37724"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bl>
          </a:graphicData>
        </a:graphic>
      </p:graphicFrame>
      <p:sp>
        <p:nvSpPr>
          <p:cNvPr id="5" name="TextBox 4"/>
          <p:cNvSpPr txBox="1"/>
          <p:nvPr/>
        </p:nvSpPr>
        <p:spPr>
          <a:xfrm>
            <a:off x="1691680" y="0"/>
            <a:ext cx="6644576" cy="461665"/>
          </a:xfrm>
          <a:prstGeom prst="rect">
            <a:avLst/>
          </a:prstGeom>
          <a:noFill/>
        </p:spPr>
        <p:txBody>
          <a:bodyPr wrap="none" rtlCol="0">
            <a:spAutoFit/>
          </a:bodyPr>
          <a:lstStyle/>
          <a:p>
            <a:r>
              <a:rPr lang="ru-RU" sz="2400" b="1" dirty="0" smtClean="0"/>
              <a:t>Топ-10 наиболее публикующихся авторов ЖВТ</a:t>
            </a:r>
            <a:endParaRPr lang="ru-RU" sz="2400" b="1" dirty="0"/>
          </a:p>
        </p:txBody>
      </p:sp>
    </p:spTree>
    <p:extLst>
      <p:ext uri="{BB962C8B-B14F-4D97-AF65-F5344CB8AC3E}">
        <p14:creationId xmlns:p14="http://schemas.microsoft.com/office/powerpoint/2010/main" val="424359163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0" y="0"/>
            <a:ext cx="9144000" cy="1524000"/>
            <a:chOff x="0" y="0"/>
            <a:chExt cx="9144000" cy="1524000"/>
          </a:xfrm>
        </p:grpSpPr>
        <p:sp>
          <p:nvSpPr>
            <p:cNvPr id="31" name="Right Triangle 30"/>
            <p:cNvSpPr/>
            <p:nvPr/>
          </p:nvSpPr>
          <p:spPr>
            <a:xfrm flipH="1" flipV="1">
              <a:off x="0" y="304800"/>
              <a:ext cx="9144000" cy="1219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32" name="Rectangle 31"/>
            <p:cNvSpPr/>
            <p:nvPr/>
          </p:nvSpPr>
          <p:spPr>
            <a:xfrm>
              <a:off x="0" y="0"/>
              <a:ext cx="914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pic>
        <p:nvPicPr>
          <p:cNvPr id="8" name="Рисунок 7" descr="C:\Users\ДНС\Desktop\лидеры.jpg"/>
          <p:cNvPicPr/>
          <p:nvPr/>
        </p:nvPicPr>
        <p:blipFill>
          <a:blip r:embed="rId3">
            <a:extLst>
              <a:ext uri="{28A0092B-C50C-407E-A947-70E740481C1C}">
                <a14:useLocalDpi xmlns:a14="http://schemas.microsoft.com/office/drawing/2010/main" val="0"/>
              </a:ext>
            </a:extLst>
          </a:blip>
          <a:srcRect/>
          <a:stretch>
            <a:fillRect/>
          </a:stretch>
        </p:blipFill>
        <p:spPr bwMode="auto">
          <a:xfrm>
            <a:off x="251520" y="1340768"/>
            <a:ext cx="8640959" cy="5517232"/>
          </a:xfrm>
          <a:prstGeom prst="rect">
            <a:avLst/>
          </a:prstGeom>
          <a:noFill/>
          <a:ln>
            <a:noFill/>
          </a:ln>
        </p:spPr>
      </p:pic>
      <p:sp>
        <p:nvSpPr>
          <p:cNvPr id="4" name="Прямоугольник 3"/>
          <p:cNvSpPr/>
          <p:nvPr/>
        </p:nvSpPr>
        <p:spPr>
          <a:xfrm>
            <a:off x="287016" y="124543"/>
            <a:ext cx="8856984" cy="1446550"/>
          </a:xfrm>
          <a:prstGeom prst="rect">
            <a:avLst/>
          </a:prstGeom>
        </p:spPr>
        <p:txBody>
          <a:bodyPr wrap="square">
            <a:spAutoFit/>
          </a:bodyPr>
          <a:lstStyle/>
          <a:p>
            <a:pPr algn="ctr"/>
            <a:r>
              <a:rPr lang="ru-RU" sz="3800" b="1" dirty="0" smtClean="0"/>
              <a:t>Граф соавторства ЖВТ</a:t>
            </a:r>
          </a:p>
          <a:p>
            <a:pPr algn="ctr"/>
            <a:endParaRPr lang="ru-RU" sz="1000" b="1" dirty="0" smtClean="0"/>
          </a:p>
          <a:p>
            <a:pPr algn="ctr"/>
            <a:r>
              <a:rPr lang="ru-RU" sz="2000" dirty="0" smtClean="0"/>
              <a:t> (серый </a:t>
            </a:r>
            <a:r>
              <a:rPr lang="ru-RU" sz="2000" dirty="0"/>
              <a:t>пунктир - 1 совместная публикация, серая линия – 2, черная линия – 3, жирный пунктир – 4, жирная линия - 5 и более)</a:t>
            </a:r>
          </a:p>
        </p:txBody>
      </p:sp>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096" y="150791"/>
            <a:ext cx="971550" cy="790575"/>
          </a:xfrm>
          <a:prstGeom prst="rect">
            <a:avLst/>
          </a:prstGeom>
        </p:spPr>
      </p:pic>
    </p:spTree>
    <p:extLst>
      <p:ext uri="{BB962C8B-B14F-4D97-AF65-F5344CB8AC3E}">
        <p14:creationId xmlns:p14="http://schemas.microsoft.com/office/powerpoint/2010/main" val="89978867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0" y="0"/>
            <a:ext cx="9144000" cy="1524000"/>
            <a:chOff x="0" y="0"/>
            <a:chExt cx="9144000" cy="1524000"/>
          </a:xfrm>
        </p:grpSpPr>
        <p:sp>
          <p:nvSpPr>
            <p:cNvPr id="31" name="Right Triangle 30"/>
            <p:cNvSpPr/>
            <p:nvPr/>
          </p:nvSpPr>
          <p:spPr>
            <a:xfrm flipH="1" flipV="1">
              <a:off x="0" y="304800"/>
              <a:ext cx="9144000" cy="1219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32" name="Rectangle 31"/>
            <p:cNvSpPr/>
            <p:nvPr/>
          </p:nvSpPr>
          <p:spPr>
            <a:xfrm>
              <a:off x="0" y="0"/>
              <a:ext cx="914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sp>
        <p:nvSpPr>
          <p:cNvPr id="5" name="Прямоугольник 4"/>
          <p:cNvSpPr/>
          <p:nvPr/>
        </p:nvSpPr>
        <p:spPr>
          <a:xfrm>
            <a:off x="979874" y="-87457"/>
            <a:ext cx="7110028" cy="1723549"/>
          </a:xfrm>
          <a:prstGeom prst="rect">
            <a:avLst/>
          </a:prstGeom>
        </p:spPr>
        <p:txBody>
          <a:bodyPr wrap="square">
            <a:spAutoFit/>
          </a:bodyPr>
          <a:lstStyle/>
          <a:p>
            <a:pPr algn="ctr">
              <a:spcAft>
                <a:spcPts val="1000"/>
              </a:spcAft>
            </a:pPr>
            <a:r>
              <a:rPr lang="ru-RU" sz="3800" b="1" dirty="0">
                <a:latin typeface="Calibri" panose="020F0502020204030204" pitchFamily="34" charset="0"/>
                <a:ea typeface="Calibri" panose="020F0502020204030204" pitchFamily="34" charset="0"/>
                <a:cs typeface="Times New Roman" panose="02020603050405020304" pitchFamily="18" charset="0"/>
              </a:rPr>
              <a:t>Динамика различных видов публикаций </a:t>
            </a:r>
            <a:r>
              <a:rPr lang="ru-RU" sz="3800" b="1" dirty="0" smtClean="0">
                <a:latin typeface="Calibri" panose="020F0502020204030204" pitchFamily="34" charset="0"/>
                <a:ea typeface="Calibri" panose="020F0502020204030204" pitchFamily="34" charset="0"/>
                <a:cs typeface="Times New Roman" panose="02020603050405020304" pitchFamily="18" charset="0"/>
              </a:rPr>
              <a:t/>
            </a:r>
            <a:br>
              <a:rPr lang="ru-RU" sz="3800" b="1" dirty="0" smtClean="0">
                <a:latin typeface="Calibri" panose="020F0502020204030204" pitchFamily="34" charset="0"/>
                <a:ea typeface="Calibri" panose="020F0502020204030204" pitchFamily="34" charset="0"/>
                <a:cs typeface="Times New Roman" panose="02020603050405020304" pitchFamily="18" charset="0"/>
              </a:rPr>
            </a:br>
            <a:r>
              <a:rPr lang="ru-RU" dirty="0" smtClean="0">
                <a:latin typeface="Calibri" panose="020F0502020204030204" pitchFamily="34" charset="0"/>
                <a:ea typeface="Calibri" panose="020F0502020204030204" pitchFamily="34" charset="0"/>
                <a:cs typeface="Times New Roman" panose="02020603050405020304" pitchFamily="18" charset="0"/>
              </a:rPr>
              <a:t>(в </a:t>
            </a:r>
            <a:r>
              <a:rPr lang="ru-RU" dirty="0">
                <a:latin typeface="Calibri" panose="020F0502020204030204" pitchFamily="34" charset="0"/>
                <a:ea typeface="Calibri" panose="020F0502020204030204" pitchFamily="34" charset="0"/>
                <a:cs typeface="Times New Roman" panose="02020603050405020304" pitchFamily="18" charset="0"/>
              </a:rPr>
              <a:t>% от общего количества </a:t>
            </a:r>
            <a:r>
              <a:rPr lang="ru-RU" dirty="0" smtClean="0">
                <a:latin typeface="Calibri" panose="020F0502020204030204" pitchFamily="34" charset="0"/>
                <a:ea typeface="Calibri" panose="020F0502020204030204" pitchFamily="34" charset="0"/>
                <a:cs typeface="Times New Roman" panose="02020603050405020304" pitchFamily="18" charset="0"/>
              </a:rPr>
              <a:t>публикаций)</a:t>
            </a:r>
            <a:r>
              <a:rPr lang="ru-RU" b="1" dirty="0" smtClean="0">
                <a:latin typeface="Calibri" panose="020F0502020204030204" pitchFamily="34" charset="0"/>
                <a:ea typeface="Calibri" panose="020F0502020204030204" pitchFamily="34" charset="0"/>
                <a:cs typeface="Times New Roman" panose="02020603050405020304" pitchFamily="18" charset="0"/>
              </a:rPr>
              <a:t> </a:t>
            </a:r>
            <a:br>
              <a:rPr lang="ru-RU" b="1" dirty="0" smtClean="0">
                <a:latin typeface="Calibri" panose="020F0502020204030204" pitchFamily="34" charset="0"/>
                <a:ea typeface="Calibri" panose="020F0502020204030204" pitchFamily="34" charset="0"/>
                <a:cs typeface="Times New Roman" panose="02020603050405020304" pitchFamily="18" charset="0"/>
              </a:rPr>
            </a:br>
            <a:endParaRPr lang="ru-RU" sz="1200" b="1" i="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73826"/>
            <a:ext cx="971550" cy="790575"/>
          </a:xfrm>
          <a:prstGeom prst="rect">
            <a:avLst/>
          </a:prstGeom>
        </p:spPr>
      </p:pic>
      <p:pic>
        <p:nvPicPr>
          <p:cNvPr id="10" name="Рисунок 9"/>
          <p:cNvPicPr>
            <a:picLocks noChangeAspect="1"/>
          </p:cNvPicPr>
          <p:nvPr/>
        </p:nvPicPr>
        <p:blipFill>
          <a:blip r:embed="rId4"/>
          <a:stretch>
            <a:fillRect/>
          </a:stretch>
        </p:blipFill>
        <p:spPr>
          <a:xfrm>
            <a:off x="4595192" y="1383917"/>
            <a:ext cx="3971082" cy="2550393"/>
          </a:xfrm>
          <a:prstGeom prst="rect">
            <a:avLst/>
          </a:prstGeom>
        </p:spPr>
      </p:pic>
      <p:pic>
        <p:nvPicPr>
          <p:cNvPr id="11" name="Рисунок 10"/>
          <p:cNvPicPr>
            <a:picLocks noChangeAspect="1"/>
          </p:cNvPicPr>
          <p:nvPr/>
        </p:nvPicPr>
        <p:blipFill>
          <a:blip r:embed="rId5"/>
          <a:stretch>
            <a:fillRect/>
          </a:stretch>
        </p:blipFill>
        <p:spPr>
          <a:xfrm>
            <a:off x="331264" y="4109468"/>
            <a:ext cx="3950070" cy="2577072"/>
          </a:xfrm>
          <a:prstGeom prst="rect">
            <a:avLst/>
          </a:prstGeom>
        </p:spPr>
      </p:pic>
      <p:pic>
        <p:nvPicPr>
          <p:cNvPr id="12" name="Рисунок 11"/>
          <p:cNvPicPr>
            <a:picLocks noChangeAspect="1"/>
          </p:cNvPicPr>
          <p:nvPr/>
        </p:nvPicPr>
        <p:blipFill>
          <a:blip r:embed="rId6"/>
          <a:stretch>
            <a:fillRect/>
          </a:stretch>
        </p:blipFill>
        <p:spPr>
          <a:xfrm>
            <a:off x="4562619" y="4109468"/>
            <a:ext cx="3966545" cy="2562082"/>
          </a:xfrm>
          <a:prstGeom prst="rect">
            <a:avLst/>
          </a:prstGeom>
        </p:spPr>
      </p:pic>
      <p:pic>
        <p:nvPicPr>
          <p:cNvPr id="13" name="Рисунок 12"/>
          <p:cNvPicPr>
            <a:picLocks noChangeAspect="1"/>
          </p:cNvPicPr>
          <p:nvPr/>
        </p:nvPicPr>
        <p:blipFill>
          <a:blip r:embed="rId7"/>
          <a:stretch>
            <a:fillRect/>
          </a:stretch>
        </p:blipFill>
        <p:spPr>
          <a:xfrm>
            <a:off x="352468" y="1383917"/>
            <a:ext cx="3907661" cy="2531001"/>
          </a:xfrm>
          <a:prstGeom prst="rect">
            <a:avLst/>
          </a:prstGeom>
        </p:spPr>
      </p:pic>
    </p:spTree>
    <p:extLst>
      <p:ext uri="{BB962C8B-B14F-4D97-AF65-F5344CB8AC3E}">
        <p14:creationId xmlns:p14="http://schemas.microsoft.com/office/powerpoint/2010/main" val="246281968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0" y="0"/>
            <a:ext cx="9144000" cy="1524000"/>
            <a:chOff x="0" y="0"/>
            <a:chExt cx="9144000" cy="1524000"/>
          </a:xfrm>
        </p:grpSpPr>
        <p:sp>
          <p:nvSpPr>
            <p:cNvPr id="31" name="Right Triangle 30"/>
            <p:cNvSpPr/>
            <p:nvPr/>
          </p:nvSpPr>
          <p:spPr>
            <a:xfrm flipH="1" flipV="1">
              <a:off x="0" y="304800"/>
              <a:ext cx="9144000" cy="1219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32" name="Rectangle 31"/>
            <p:cNvSpPr/>
            <p:nvPr/>
          </p:nvSpPr>
          <p:spPr>
            <a:xfrm>
              <a:off x="0" y="0"/>
              <a:ext cx="914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graphicFrame>
        <p:nvGraphicFramePr>
          <p:cNvPr id="5" name="Таблица 4"/>
          <p:cNvGraphicFramePr>
            <a:graphicFrameLocks noGrp="1"/>
          </p:cNvGraphicFramePr>
          <p:nvPr>
            <p:extLst>
              <p:ext uri="{D42A27DB-BD31-4B8C-83A1-F6EECF244321}">
                <p14:modId xmlns:p14="http://schemas.microsoft.com/office/powerpoint/2010/main" val="2006333504"/>
              </p:ext>
            </p:extLst>
          </p:nvPr>
        </p:nvGraphicFramePr>
        <p:xfrm>
          <a:off x="222550" y="980541"/>
          <a:ext cx="4896544" cy="5937307"/>
        </p:xfrm>
        <a:graphic>
          <a:graphicData uri="http://schemas.openxmlformats.org/drawingml/2006/table">
            <a:tbl>
              <a:tblPr firstRow="1" firstCol="1" bandRow="1"/>
              <a:tblGrid>
                <a:gridCol w="448898"/>
                <a:gridCol w="2638770"/>
                <a:gridCol w="656748"/>
                <a:gridCol w="576064"/>
                <a:gridCol w="576064"/>
              </a:tblGrid>
              <a:tr h="742224">
                <a:tc>
                  <a:txBody>
                    <a:bodyPr/>
                    <a:lstStyle/>
                    <a:p>
                      <a:pPr algn="ctr">
                        <a:lnSpc>
                          <a:spcPct val="107000"/>
                        </a:lnSpc>
                        <a:spcAft>
                          <a:spcPts val="0"/>
                        </a:spcAft>
                      </a:pPr>
                      <a:r>
                        <a:rPr lang="ru-RU" sz="1400" b="1" dirty="0">
                          <a:effectLst/>
                          <a:latin typeface="Calibri" panose="020F0502020204030204" pitchFamily="34"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b="1" dirty="0">
                          <a:effectLst/>
                          <a:latin typeface="Calibri" panose="020F0502020204030204" pitchFamily="34" charset="0"/>
                          <a:ea typeface="Calibri" panose="020F0502020204030204" pitchFamily="34" charset="0"/>
                          <a:cs typeface="Times New Roman" panose="02020603050405020304" pitchFamily="18" charset="0"/>
                        </a:rPr>
                        <a:t>Журналы, цитирующие статьи ЖВТ по данным РИНЦ на 10 сентября 2014 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b="1" dirty="0" smtClean="0">
                          <a:effectLst/>
                          <a:latin typeface="Calibri" panose="020F0502020204030204" pitchFamily="34" charset="0"/>
                          <a:ea typeface="Calibri" panose="020F0502020204030204" pitchFamily="34" charset="0"/>
                          <a:cs typeface="Times New Roman" panose="02020603050405020304" pitchFamily="18" charset="0"/>
                        </a:rPr>
                        <a:t>Кол-во </a:t>
                      </a:r>
                      <a:br>
                        <a:rPr lang="ru-RU" sz="1400" b="1" dirty="0" smtClean="0">
                          <a:effectLst/>
                          <a:latin typeface="Calibri" panose="020F0502020204030204" pitchFamily="34" charset="0"/>
                          <a:ea typeface="Calibri" panose="020F0502020204030204" pitchFamily="34" charset="0"/>
                          <a:cs typeface="Times New Roman" panose="02020603050405020304" pitchFamily="18" charset="0"/>
                        </a:rPr>
                      </a:br>
                      <a:r>
                        <a:rPr lang="ru-RU" sz="1400" b="1" dirty="0" err="1" smtClean="0">
                          <a:effectLst/>
                          <a:latin typeface="Calibri" panose="020F0502020204030204" pitchFamily="34" charset="0"/>
                          <a:ea typeface="Calibri" panose="020F0502020204030204" pitchFamily="34" charset="0"/>
                          <a:cs typeface="Times New Roman" panose="02020603050405020304" pitchFamily="18" charset="0"/>
                        </a:rPr>
                        <a:t>цит</a:t>
                      </a:r>
                      <a:r>
                        <a:rPr lang="ru-RU" sz="1400" b="1" dirty="0" smtClean="0">
                          <a:effectLst/>
                          <a:latin typeface="Calibri" panose="020F0502020204030204" pitchFamily="34" charset="0"/>
                          <a:ea typeface="Calibri" panose="020F0502020204030204" pitchFamily="34" charset="0"/>
                          <a:cs typeface="Times New Roman" panose="02020603050405020304" pitchFamily="18" charset="0"/>
                        </a:rPr>
                        <a:t>-й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b="1" dirty="0" smtClean="0">
                          <a:effectLst/>
                          <a:latin typeface="Calibri" panose="020F0502020204030204" pitchFamily="34" charset="0"/>
                          <a:ea typeface="Calibri" panose="020F0502020204030204" pitchFamily="34" charset="0"/>
                          <a:cs typeface="Times New Roman" panose="02020603050405020304" pitchFamily="18" charset="0"/>
                        </a:rPr>
                        <a:t>Доля, </a:t>
                      </a:r>
                      <a:r>
                        <a:rPr lang="ru-RU" sz="1400" b="1" dirty="0">
                          <a:effectLst/>
                          <a:latin typeface="Calibri" panose="020F0502020204030204" pitchFamily="34"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b="1" dirty="0" smtClean="0">
                          <a:effectLst/>
                          <a:latin typeface="Calibri" panose="020F0502020204030204" pitchFamily="34" charset="0"/>
                          <a:ea typeface="Calibri" panose="020F0502020204030204" pitchFamily="34" charset="0"/>
                          <a:cs typeface="Times New Roman" panose="02020603050405020304" pitchFamily="18" charset="0"/>
                        </a:rPr>
                        <a:t>Сумма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981">
                <a:tc>
                  <a:txBody>
                    <a:bodyPr/>
                    <a:lstStyle/>
                    <a:p>
                      <a:pPr>
                        <a:lnSpc>
                          <a:spcPct val="107000"/>
                        </a:lnSpc>
                        <a:spcAft>
                          <a:spcPts val="0"/>
                        </a:spcAft>
                      </a:pPr>
                      <a:r>
                        <a:rPr lang="ru-RU" sz="1400" b="1">
                          <a:effectLst/>
                          <a:latin typeface="Calibri" panose="020F0502020204030204" pitchFamily="34" charset="0"/>
                          <a:ea typeface="Calibri" panose="020F0502020204030204" pitchFamily="34" charset="0"/>
                          <a:cs typeface="Times New Roman" panose="02020603050405020304" pitchFamily="18" charset="0"/>
                        </a:rPr>
                        <a:t>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effectLst/>
                          <a:latin typeface="Calibri" panose="020F0502020204030204" pitchFamily="34" charset="0"/>
                          <a:ea typeface="Calibri" panose="020F0502020204030204" pitchFamily="34" charset="0"/>
                          <a:cs typeface="Times New Roman" panose="02020603050405020304" pitchFamily="18" charset="0"/>
                        </a:rPr>
                        <a:t>ВЫЧИСЛИТЕЛЬНЫЕ ТЕХНОЛОГИИ</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337</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15</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337</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962">
                <a:tc>
                  <a:txBody>
                    <a:bodyPr/>
                    <a:lstStyle/>
                    <a:p>
                      <a:pPr>
                        <a:lnSpc>
                          <a:spcPct val="107000"/>
                        </a:lnSpc>
                        <a:spcAft>
                          <a:spcPts val="0"/>
                        </a:spcAft>
                      </a:pPr>
                      <a:r>
                        <a:rPr lang="ru-RU" sz="1400" b="1">
                          <a:effectLst/>
                          <a:latin typeface="Calibri" panose="020F0502020204030204" pitchFamily="34" charset="0"/>
                          <a:ea typeface="Calibri" panose="020F0502020204030204" pitchFamily="34" charset="0"/>
                          <a:cs typeface="Times New Roman" panose="02020603050405020304" pitchFamily="18" charset="0"/>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a:effectLst/>
                          <a:latin typeface="Calibri" panose="020F0502020204030204" pitchFamily="34" charset="0"/>
                          <a:ea typeface="Calibri" panose="020F0502020204030204" pitchFamily="34" charset="0"/>
                          <a:cs typeface="Times New Roman" panose="02020603050405020304" pitchFamily="18" charset="0"/>
                        </a:rPr>
                        <a:t>ПРИКЛАДНАЯ МЕХАНИКА И ТЕХНИЧЕСКАЯ ФИЗИКА</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122</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5</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459</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669">
                <a:tc>
                  <a:txBody>
                    <a:bodyPr/>
                    <a:lstStyle/>
                    <a:p>
                      <a:pPr>
                        <a:lnSpc>
                          <a:spcPct val="107000"/>
                        </a:lnSpc>
                        <a:spcAft>
                          <a:spcPts val="0"/>
                        </a:spcAft>
                      </a:pPr>
                      <a:r>
                        <a:rPr lang="ru-RU" sz="1400" b="1">
                          <a:effectLst/>
                          <a:latin typeface="Calibri" panose="020F0502020204030204" pitchFamily="34" charset="0"/>
                          <a:ea typeface="Calibri" panose="020F0502020204030204" pitchFamily="34" charset="0"/>
                          <a:cs typeface="Times New Roman" panose="02020603050405020304" pitchFamily="18" charset="0"/>
                        </a:rPr>
                        <a:t>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a:effectLst/>
                          <a:latin typeface="Calibri" panose="020F0502020204030204" pitchFamily="34" charset="0"/>
                          <a:ea typeface="Calibri" panose="020F0502020204030204" pitchFamily="34" charset="0"/>
                          <a:cs typeface="Times New Roman" panose="02020603050405020304" pitchFamily="18" charset="0"/>
                        </a:rPr>
                        <a:t>ЖУРНАЛ ВЫЧИСЛИТЕЛЬНОЙ МАТЕМАТИКИ И МАТЕМАТИЧЕСКОЙ ФИЗИКИ</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80</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3</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539</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426">
                <a:tc>
                  <a:txBody>
                    <a:bodyPr/>
                    <a:lstStyle/>
                    <a:p>
                      <a:pPr>
                        <a:lnSpc>
                          <a:spcPct val="107000"/>
                        </a:lnSpc>
                        <a:spcAft>
                          <a:spcPts val="0"/>
                        </a:spcAft>
                      </a:pPr>
                      <a:r>
                        <a:rPr lang="ru-RU" sz="1400" b="1">
                          <a:effectLst/>
                          <a:latin typeface="Calibri" panose="020F0502020204030204" pitchFamily="34" charset="0"/>
                          <a:ea typeface="Calibri" panose="020F0502020204030204" pitchFamily="34" charset="0"/>
                          <a:cs typeface="Times New Roman" panose="02020603050405020304" pitchFamily="18" charset="0"/>
                        </a:rPr>
                        <a:t>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a:effectLst/>
                          <a:latin typeface="Calibri" panose="020F0502020204030204" pitchFamily="34" charset="0"/>
                          <a:ea typeface="Calibri" panose="020F0502020204030204" pitchFamily="34" charset="0"/>
                          <a:cs typeface="Times New Roman" panose="02020603050405020304" pitchFamily="18" charset="0"/>
                        </a:rPr>
                        <a:t>ВЕСТНИК </a:t>
                      </a:r>
                      <a:r>
                        <a:rPr lang="ru-RU" sz="1400" dirty="0" smtClean="0">
                          <a:effectLst/>
                          <a:latin typeface="Calibri" panose="020F0502020204030204" pitchFamily="34" charset="0"/>
                          <a:ea typeface="Calibri" panose="020F0502020204030204" pitchFamily="34" charset="0"/>
                          <a:cs typeface="Times New Roman" panose="02020603050405020304" pitchFamily="18" charset="0"/>
                        </a:rPr>
                        <a:t>НГУ СЕРИЯ</a:t>
                      </a:r>
                      <a:r>
                        <a:rPr lang="ru-RU" sz="1400" dirty="0">
                          <a:effectLst/>
                          <a:latin typeface="Calibri" panose="020F0502020204030204" pitchFamily="34" charset="0"/>
                          <a:ea typeface="Calibri" panose="020F0502020204030204" pitchFamily="34" charset="0"/>
                          <a:cs typeface="Times New Roman" panose="02020603050405020304" pitchFamily="18" charset="0"/>
                        </a:rPr>
                        <a:t>: ИНФОРМАЦИОННЫЕ ТЕХНОЛОГИИ</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55</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2</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594</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981">
                <a:tc>
                  <a:txBody>
                    <a:bodyPr/>
                    <a:lstStyle/>
                    <a:p>
                      <a:pPr>
                        <a:lnSpc>
                          <a:spcPct val="107000"/>
                        </a:lnSpc>
                        <a:spcAft>
                          <a:spcPts val="0"/>
                        </a:spcAft>
                      </a:pPr>
                      <a:r>
                        <a:rPr lang="ru-RU" sz="1400" b="1">
                          <a:effectLst/>
                          <a:latin typeface="Calibri" panose="020F0502020204030204" pitchFamily="34" charset="0"/>
                          <a:ea typeface="Calibri" panose="020F0502020204030204" pitchFamily="34" charset="0"/>
                          <a:cs typeface="Times New Roman" panose="02020603050405020304" pitchFamily="18" charset="0"/>
                        </a:rPr>
                        <a:t>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effectLst/>
                          <a:latin typeface="Calibri" panose="020F0502020204030204" pitchFamily="34" charset="0"/>
                          <a:ea typeface="Calibri" panose="020F0502020204030204" pitchFamily="34" charset="0"/>
                          <a:cs typeface="Times New Roman" panose="02020603050405020304" pitchFamily="18" charset="0"/>
                        </a:rPr>
                        <a:t>ОПТИКА АТМОСФЕРЫ И ОКЕАНА</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40</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2</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634</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457">
                <a:tc>
                  <a:txBody>
                    <a:bodyPr/>
                    <a:lstStyle/>
                    <a:p>
                      <a:pPr>
                        <a:lnSpc>
                          <a:spcPct val="107000"/>
                        </a:lnSpc>
                        <a:spcAft>
                          <a:spcPts val="0"/>
                        </a:spcAft>
                      </a:pPr>
                      <a:r>
                        <a:rPr lang="ru-RU" sz="1400" b="1">
                          <a:effectLst/>
                          <a:latin typeface="Calibri" panose="020F0502020204030204" pitchFamily="34" charset="0"/>
                          <a:ea typeface="Calibri" panose="020F0502020204030204" pitchFamily="34" charset="0"/>
                          <a:cs typeface="Times New Roman" panose="02020603050405020304" pitchFamily="18" charset="0"/>
                        </a:rPr>
                        <a:t>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a:effectLst/>
                          <a:latin typeface="Calibri" panose="020F0502020204030204" pitchFamily="34" charset="0"/>
                          <a:ea typeface="Calibri" panose="020F0502020204030204" pitchFamily="34" charset="0"/>
                          <a:cs typeface="Times New Roman" panose="02020603050405020304" pitchFamily="18" charset="0"/>
                        </a:rPr>
                        <a:t>ВЕСТНИК </a:t>
                      </a:r>
                      <a:r>
                        <a:rPr lang="ru-RU" sz="1400" dirty="0" smtClean="0">
                          <a:effectLst/>
                          <a:latin typeface="Calibri" panose="020F0502020204030204" pitchFamily="34" charset="0"/>
                          <a:ea typeface="Calibri" panose="020F0502020204030204" pitchFamily="34" charset="0"/>
                          <a:cs typeface="Times New Roman" panose="02020603050405020304" pitchFamily="18" charset="0"/>
                        </a:rPr>
                        <a:t>СГАУ ИМ</a:t>
                      </a:r>
                      <a:r>
                        <a:rPr lang="ru-RU" sz="1400" dirty="0">
                          <a:effectLst/>
                          <a:latin typeface="Calibri" panose="020F0502020204030204" pitchFamily="34" charset="0"/>
                          <a:ea typeface="Calibri" panose="020F0502020204030204" pitchFamily="34" charset="0"/>
                          <a:cs typeface="Times New Roman" panose="02020603050405020304" pitchFamily="18" charset="0"/>
                        </a:rPr>
                        <a:t>. АКАДЕМИКА М.Ф. РЕШЕТНЕВА</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33</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1</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667</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962">
                <a:tc>
                  <a:txBody>
                    <a:bodyPr/>
                    <a:lstStyle/>
                    <a:p>
                      <a:pPr>
                        <a:lnSpc>
                          <a:spcPct val="107000"/>
                        </a:lnSpc>
                        <a:spcAft>
                          <a:spcPts val="0"/>
                        </a:spcAft>
                      </a:pPr>
                      <a:r>
                        <a:rPr lang="ru-RU" sz="1400" b="1">
                          <a:effectLst/>
                          <a:latin typeface="Calibri" panose="020F0502020204030204" pitchFamily="34" charset="0"/>
                          <a:ea typeface="Calibri" panose="020F0502020204030204" pitchFamily="34" charset="0"/>
                          <a:cs typeface="Times New Roman" panose="02020603050405020304" pitchFamily="18" charset="0"/>
                        </a:rPr>
                        <a:t>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a:effectLst/>
                          <a:latin typeface="Calibri" panose="020F0502020204030204" pitchFamily="34" charset="0"/>
                          <a:ea typeface="Calibri" panose="020F0502020204030204" pitchFamily="34" charset="0"/>
                          <a:cs typeface="Times New Roman" panose="02020603050405020304" pitchFamily="18" charset="0"/>
                        </a:rPr>
                        <a:t>ВЕСТНИК </a:t>
                      </a:r>
                      <a:r>
                        <a:rPr lang="ru-RU" sz="1400" dirty="0" smtClean="0">
                          <a:effectLst/>
                          <a:latin typeface="Calibri" panose="020F0502020204030204" pitchFamily="34" charset="0"/>
                          <a:ea typeface="Calibri" panose="020F0502020204030204" pitchFamily="34" charset="0"/>
                          <a:cs typeface="Times New Roman" panose="02020603050405020304" pitchFamily="18" charset="0"/>
                        </a:rPr>
                        <a:t>ТГУ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32</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1</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699</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113">
                <a:tc>
                  <a:txBody>
                    <a:bodyPr/>
                    <a:lstStyle/>
                    <a:p>
                      <a:pPr>
                        <a:lnSpc>
                          <a:spcPct val="107000"/>
                        </a:lnSpc>
                        <a:spcAft>
                          <a:spcPts val="0"/>
                        </a:spcAft>
                      </a:pPr>
                      <a:r>
                        <a:rPr lang="ru-RU" sz="1400" b="1">
                          <a:effectLst/>
                          <a:latin typeface="Calibri" panose="020F0502020204030204" pitchFamily="34" charset="0"/>
                          <a:ea typeface="Calibri" panose="020F0502020204030204" pitchFamily="34" charset="0"/>
                          <a:cs typeface="Times New Roman" panose="02020603050405020304" pitchFamily="18" charset="0"/>
                        </a:rPr>
                        <a:t>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a:effectLst/>
                          <a:latin typeface="Calibri" panose="020F0502020204030204" pitchFamily="34" charset="0"/>
                          <a:ea typeface="Calibri" panose="020F0502020204030204" pitchFamily="34" charset="0"/>
                          <a:cs typeface="Times New Roman" panose="02020603050405020304" pitchFamily="18" charset="0"/>
                        </a:rPr>
                        <a:t>ИЗВЕСТИЯ </a:t>
                      </a:r>
                      <a:r>
                        <a:rPr lang="ru-RU" sz="1400" dirty="0" smtClean="0">
                          <a:effectLst/>
                          <a:latin typeface="Calibri" panose="020F0502020204030204" pitchFamily="34" charset="0"/>
                          <a:ea typeface="Calibri" panose="020F0502020204030204" pitchFamily="34" charset="0"/>
                          <a:cs typeface="Times New Roman" panose="02020603050405020304" pitchFamily="18" charset="0"/>
                        </a:rPr>
                        <a:t>РАН</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32</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1</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731</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0943">
                <a:tc>
                  <a:txBody>
                    <a:bodyPr/>
                    <a:lstStyle/>
                    <a:p>
                      <a:pPr>
                        <a:lnSpc>
                          <a:spcPct val="107000"/>
                        </a:lnSpc>
                        <a:spcAft>
                          <a:spcPts val="0"/>
                        </a:spcAft>
                      </a:pPr>
                      <a:r>
                        <a:rPr lang="ru-RU" sz="1400" b="1">
                          <a:effectLst/>
                          <a:latin typeface="Calibri" panose="020F0502020204030204" pitchFamily="34" charset="0"/>
                          <a:ea typeface="Calibri" panose="020F0502020204030204" pitchFamily="34" charset="0"/>
                          <a:cs typeface="Times New Roman" panose="02020603050405020304" pitchFamily="18" charset="0"/>
                        </a:rPr>
                        <a:t>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a:effectLst/>
                          <a:latin typeface="Calibri" panose="020F0502020204030204" pitchFamily="34" charset="0"/>
                          <a:ea typeface="Calibri" panose="020F0502020204030204" pitchFamily="34" charset="0"/>
                          <a:cs typeface="Times New Roman" panose="02020603050405020304" pitchFamily="18" charset="0"/>
                        </a:rPr>
                        <a:t>ВЫЧИСЛИТЕЛЬНЫЕ МЕТОДЫ И ПРОГРАММИРОВАНИЕ: НОВЫЕ ВЫЧИСЛИТЕЛЬНЫЕ ТЕХНОЛОГИИ</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30</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1</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761</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981">
                <a:tc>
                  <a:txBody>
                    <a:bodyPr/>
                    <a:lstStyle/>
                    <a:p>
                      <a:pPr>
                        <a:lnSpc>
                          <a:spcPct val="107000"/>
                        </a:lnSpc>
                        <a:spcAft>
                          <a:spcPts val="0"/>
                        </a:spcAft>
                      </a:pPr>
                      <a:r>
                        <a:rPr lang="ru-RU" sz="1400" b="1">
                          <a:effectLst/>
                          <a:latin typeface="Calibri" panose="020F0502020204030204" pitchFamily="34" charset="0"/>
                          <a:ea typeface="Calibri" panose="020F0502020204030204" pitchFamily="34" charset="0"/>
                          <a:cs typeface="Times New Roman" panose="02020603050405020304" pitchFamily="18" charset="0"/>
                        </a:rPr>
                        <a:t>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a:effectLst/>
                          <a:latin typeface="Calibri" panose="020F0502020204030204" pitchFamily="34" charset="0"/>
                          <a:ea typeface="Calibri" panose="020F0502020204030204" pitchFamily="34" charset="0"/>
                          <a:cs typeface="Times New Roman" panose="02020603050405020304" pitchFamily="18" charset="0"/>
                        </a:rPr>
                        <a:t>МАТЕМАТИЧЕСКОЕ МОДЕЛИРОВАНИЕ</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28</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1</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789</a:t>
                      </a:r>
                    </a:p>
                  </a:txBody>
                  <a:tcPr marL="63646" marR="63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Прямоугольник 5"/>
          <p:cNvSpPr/>
          <p:nvPr/>
        </p:nvSpPr>
        <p:spPr>
          <a:xfrm>
            <a:off x="2843808" y="114657"/>
            <a:ext cx="5062411" cy="677108"/>
          </a:xfrm>
          <a:prstGeom prst="rect">
            <a:avLst/>
          </a:prstGeom>
        </p:spPr>
        <p:txBody>
          <a:bodyPr wrap="none">
            <a:spAutoFit/>
          </a:bodyPr>
          <a:lstStyle/>
          <a:p>
            <a:r>
              <a:rPr lang="ru-RU" sz="3800" b="1" dirty="0">
                <a:latin typeface="Calibri" panose="020F0502020204030204" pitchFamily="34" charset="0"/>
                <a:ea typeface="Calibri" panose="020F0502020204030204" pitchFamily="34" charset="0"/>
                <a:cs typeface="Times New Roman" panose="02020603050405020304" pitchFamily="18" charset="0"/>
              </a:rPr>
              <a:t>Цитирующие журналы</a:t>
            </a:r>
            <a:endParaRPr lang="ru-RU" sz="3800" b="1"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0380"/>
            <a:ext cx="971550" cy="790575"/>
          </a:xfrm>
          <a:prstGeom prst="rect">
            <a:avLst/>
          </a:prstGeom>
        </p:spPr>
      </p:pic>
      <p:sp>
        <p:nvSpPr>
          <p:cNvPr id="8" name="Прямоугольник 7"/>
          <p:cNvSpPr/>
          <p:nvPr/>
        </p:nvSpPr>
        <p:spPr>
          <a:xfrm>
            <a:off x="5220072" y="906422"/>
            <a:ext cx="3744416" cy="3139321"/>
          </a:xfrm>
          <a:prstGeom prst="rect">
            <a:avLst/>
          </a:prstGeom>
        </p:spPr>
        <p:txBody>
          <a:bodyPr wrap="square">
            <a:spAutoFit/>
          </a:bodyPr>
          <a:lstStyle/>
          <a:p>
            <a:r>
              <a:rPr lang="ru-RU" b="1" dirty="0"/>
              <a:t> </a:t>
            </a:r>
            <a:r>
              <a:rPr lang="ru-RU" b="1" dirty="0" smtClean="0"/>
              <a:t>З. </a:t>
            </a:r>
            <a:r>
              <a:rPr lang="ru-RU" b="1" dirty="0" err="1" smtClean="0"/>
              <a:t>Брэдфорда</a:t>
            </a:r>
            <a:r>
              <a:rPr lang="ru-RU" dirty="0" smtClean="0"/>
              <a:t>:</a:t>
            </a:r>
          </a:p>
          <a:p>
            <a:r>
              <a:rPr lang="ru-RU" dirty="0" smtClean="0"/>
              <a:t>Если </a:t>
            </a:r>
            <a:r>
              <a:rPr lang="ru-RU" dirty="0"/>
              <a:t>упорядочить множество всех </a:t>
            </a:r>
            <a:r>
              <a:rPr lang="ru-RU" dirty="0" smtClean="0"/>
              <a:t>групп элементов </a:t>
            </a:r>
            <a:r>
              <a:rPr lang="ru-RU" dirty="0"/>
              <a:t>в общей последовательности по уменьшению</a:t>
            </a:r>
          </a:p>
          <a:p>
            <a:r>
              <a:rPr lang="ru-RU" dirty="0"/>
              <a:t>количества элементов </a:t>
            </a:r>
            <a:r>
              <a:rPr lang="ru-RU" dirty="0" err="1"/>
              <a:t>di</a:t>
            </a:r>
            <a:r>
              <a:rPr lang="ru-RU" dirty="0"/>
              <a:t> в группах, то образуются три зоны I, II, III, когда DІ ≈ DІІ ≈ DІІІ ≈ ⅓ D, где</a:t>
            </a:r>
          </a:p>
          <a:p>
            <a:r>
              <a:rPr lang="ru-RU" dirty="0" err="1"/>
              <a:t>Di</a:t>
            </a:r>
            <a:r>
              <a:rPr lang="ru-RU" dirty="0"/>
              <a:t> – количество элементов в зоне, и NІ : NІІ : NІІІ = 1 : q : </a:t>
            </a:r>
            <a:r>
              <a:rPr lang="ru-RU" dirty="0" smtClean="0"/>
              <a:t>q</a:t>
            </a:r>
            <a:r>
              <a:rPr lang="ru-RU" baseline="30000" dirty="0" smtClean="0"/>
              <a:t>2</a:t>
            </a:r>
            <a:r>
              <a:rPr lang="ru-RU" dirty="0" smtClean="0"/>
              <a:t>, </a:t>
            </a:r>
            <a:r>
              <a:rPr lang="ru-RU" dirty="0"/>
              <a:t>где </a:t>
            </a:r>
            <a:r>
              <a:rPr lang="ru-RU" dirty="0" err="1" smtClean="0"/>
              <a:t>Ni</a:t>
            </a:r>
            <a:r>
              <a:rPr lang="ru-RU" dirty="0" smtClean="0"/>
              <a:t> </a:t>
            </a:r>
            <a:r>
              <a:rPr lang="ru-RU" dirty="0"/>
              <a:t>– число групп элементов в зоне</a:t>
            </a:r>
          </a:p>
        </p:txBody>
      </p:sp>
    </p:spTree>
    <p:extLst>
      <p:ext uri="{BB962C8B-B14F-4D97-AF65-F5344CB8AC3E}">
        <p14:creationId xmlns:p14="http://schemas.microsoft.com/office/powerpoint/2010/main" val="86563037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0"/>
            <a:ext cx="8748464" cy="1333698"/>
          </a:xfrm>
          <a:prstGeom prst="rect">
            <a:avLst/>
          </a:prstGeom>
        </p:spPr>
        <p:txBody>
          <a:bodyPr wrap="square">
            <a:spAutoFit/>
          </a:bodyPr>
          <a:lstStyle/>
          <a:p>
            <a:pPr algn="ctr">
              <a:spcAft>
                <a:spcPts val="800"/>
              </a:spcAft>
            </a:pPr>
            <a:r>
              <a:rPr lang="ru-RU" sz="2800" b="1" dirty="0">
                <a:latin typeface="Calibri" panose="020F0502020204030204" pitchFamily="34" charset="0"/>
                <a:ea typeface="Calibri" panose="020F0502020204030204" pitchFamily="34" charset="0"/>
                <a:cs typeface="Times New Roman" panose="02020603050405020304" pitchFamily="18" charset="0"/>
              </a:rPr>
              <a:t>Цитирование статей из регулярных и специальных </a:t>
            </a:r>
            <a:r>
              <a:rPr lang="ru-RU" sz="2800" b="1" dirty="0" smtClean="0">
                <a:latin typeface="Calibri" panose="020F0502020204030204" pitchFamily="34" charset="0"/>
                <a:ea typeface="Calibri" panose="020F0502020204030204" pitchFamily="34" charset="0"/>
                <a:cs typeface="Times New Roman" panose="02020603050405020304" pitchFamily="18" charset="0"/>
              </a:rPr>
              <a:t>выпусков</a:t>
            </a:r>
            <a:r>
              <a:rPr lang="ru-RU" b="1" dirty="0" smtClean="0">
                <a:latin typeface="Calibri" panose="020F0502020204030204" pitchFamily="34" charset="0"/>
                <a:ea typeface="Calibri" panose="020F0502020204030204" pitchFamily="34" charset="0"/>
                <a:cs typeface="Times New Roman" panose="02020603050405020304" pitchFamily="18" charset="0"/>
              </a:rPr>
              <a:t> </a:t>
            </a:r>
          </a:p>
          <a:p>
            <a:pPr algn="ctr">
              <a:spcAft>
                <a:spcPts val="800"/>
              </a:spcAft>
            </a:pPr>
            <a:r>
              <a:rPr lang="ru-RU" dirty="0" smtClean="0">
                <a:latin typeface="Calibri" panose="020F0502020204030204" pitchFamily="34" charset="0"/>
                <a:ea typeface="Calibri" panose="020F0502020204030204" pitchFamily="34" charset="0"/>
                <a:cs typeface="Times New Roman" panose="02020603050405020304" pitchFamily="18" charset="0"/>
              </a:rPr>
              <a:t>(2005-2008 гг.)</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251520" y="1210085"/>
            <a:ext cx="8352928" cy="1520673"/>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ru-RU" sz="1600" dirty="0" smtClean="0">
                <a:latin typeface="Calibri" panose="020F0502020204030204" pitchFamily="34" charset="0"/>
                <a:ea typeface="Calibri" panose="020F0502020204030204" pitchFamily="34" charset="0"/>
                <a:cs typeface="Times New Roman" panose="02020603050405020304" pitchFamily="18" charset="0"/>
              </a:rPr>
              <a:t>Для </a:t>
            </a:r>
            <a:r>
              <a:rPr lang="ru-RU" sz="1600" dirty="0">
                <a:latin typeface="Calibri" panose="020F0502020204030204" pitchFamily="34" charset="0"/>
                <a:ea typeface="Calibri" panose="020F0502020204030204" pitchFamily="34" charset="0"/>
                <a:cs typeface="Times New Roman" panose="02020603050405020304" pitchFamily="18" charset="0"/>
              </a:rPr>
              <a:t>одной статьи из регулярного выпуска число цитирования в среднем равно </a:t>
            </a:r>
            <a:r>
              <a:rPr lang="ru-RU" sz="1600" dirty="0" smtClean="0">
                <a:latin typeface="Calibri" panose="020F0502020204030204" pitchFamily="34" charset="0"/>
                <a:ea typeface="Calibri" panose="020F0502020204030204" pitchFamily="34" charset="0"/>
                <a:cs typeface="Times New Roman" panose="02020603050405020304" pitchFamily="18" charset="0"/>
              </a:rPr>
              <a:t>2,05, </a:t>
            </a:r>
            <a:r>
              <a:rPr lang="ru-RU" sz="1600" dirty="0">
                <a:latin typeface="Calibri" panose="020F0502020204030204" pitchFamily="34" charset="0"/>
                <a:ea typeface="Calibri" panose="020F0502020204030204" pitchFamily="34" charset="0"/>
                <a:cs typeface="Times New Roman" panose="02020603050405020304" pitchFamily="18" charset="0"/>
              </a:rPr>
              <a:t>а для одной статьи из </a:t>
            </a:r>
            <a:r>
              <a:rPr lang="ru-RU" sz="1600" dirty="0" err="1">
                <a:latin typeface="Calibri" panose="020F0502020204030204" pitchFamily="34" charset="0"/>
                <a:ea typeface="Calibri" panose="020F0502020204030204" pitchFamily="34" charset="0"/>
                <a:cs typeface="Times New Roman" panose="02020603050405020304" pitchFamily="18" charset="0"/>
              </a:rPr>
              <a:t>спецвыпуска</a:t>
            </a:r>
            <a:r>
              <a:rPr lang="ru-RU" sz="1600" dirty="0">
                <a:latin typeface="Calibri" panose="020F0502020204030204" pitchFamily="34" charset="0"/>
                <a:ea typeface="Calibri" panose="020F0502020204030204" pitchFamily="34" charset="0"/>
                <a:cs typeface="Times New Roman" panose="02020603050405020304" pitchFamily="18" charset="0"/>
              </a:rPr>
              <a:t> – </a:t>
            </a:r>
            <a:r>
              <a:rPr lang="ru-RU" sz="1600" dirty="0" smtClean="0">
                <a:latin typeface="Calibri" panose="020F0502020204030204" pitchFamily="34" charset="0"/>
                <a:ea typeface="Calibri" panose="020F0502020204030204" pitchFamily="34" charset="0"/>
                <a:cs typeface="Times New Roman" panose="02020603050405020304" pitchFamily="18" charset="0"/>
              </a:rPr>
              <a:t>1.2</a:t>
            </a:r>
          </a:p>
          <a:p>
            <a:pPr marL="285750" indent="-285750">
              <a:lnSpc>
                <a:spcPct val="107000"/>
              </a:lnSpc>
              <a:spcAft>
                <a:spcPts val="800"/>
              </a:spcAft>
              <a:buFont typeface="Arial" panose="020B0604020202020204" pitchFamily="34" charset="0"/>
              <a:buChar char="•"/>
            </a:pPr>
            <a:r>
              <a:rPr lang="ru-RU" sz="1600" dirty="0" smtClean="0"/>
              <a:t>Доля </a:t>
            </a:r>
            <a:r>
              <a:rPr lang="ru-RU" sz="1600" dirty="0"/>
              <a:t>статей с нулевым количеством цитирований из регулярных выпусков составляет </a:t>
            </a:r>
            <a:r>
              <a:rPr lang="en-US" sz="1600" dirty="0" smtClean="0"/>
              <a:t>39</a:t>
            </a:r>
            <a:r>
              <a:rPr lang="ru-RU" sz="1600" dirty="0" smtClean="0"/>
              <a:t>% ( </a:t>
            </a:r>
            <a:r>
              <a:rPr lang="en-US" sz="1600" dirty="0" smtClean="0"/>
              <a:t>101 </a:t>
            </a:r>
            <a:r>
              <a:rPr lang="ru-RU" sz="1600" dirty="0" smtClean="0"/>
              <a:t>из 259), из</a:t>
            </a:r>
            <a:r>
              <a:rPr lang="en-US" sz="1600" dirty="0" smtClean="0"/>
              <a:t> </a:t>
            </a:r>
            <a:r>
              <a:rPr lang="ru-RU" sz="1600" dirty="0" smtClean="0"/>
              <a:t>специальных – </a:t>
            </a:r>
            <a:r>
              <a:rPr lang="ru-RU" sz="1600" dirty="0"/>
              <a:t>58 </a:t>
            </a:r>
            <a:r>
              <a:rPr lang="ru-RU" sz="1600" dirty="0" smtClean="0"/>
              <a:t>% (</a:t>
            </a:r>
            <a:r>
              <a:rPr lang="ru-RU" sz="1600" dirty="0"/>
              <a:t>198 из </a:t>
            </a:r>
            <a:r>
              <a:rPr lang="ru-RU" sz="1600" dirty="0" smtClean="0"/>
              <a:t>341)</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ru-RU" sz="1100" dirty="0">
                <a:latin typeface="Calibri" panose="020F0502020204030204" pitchFamily="34"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782" y="248317"/>
            <a:ext cx="971550" cy="790575"/>
          </a:xfrm>
          <a:prstGeom prst="rect">
            <a:avLst/>
          </a:prstGeom>
        </p:spPr>
      </p:pic>
      <p:graphicFrame>
        <p:nvGraphicFramePr>
          <p:cNvPr id="7" name="Таблица 6"/>
          <p:cNvGraphicFramePr>
            <a:graphicFrameLocks noGrp="1"/>
          </p:cNvGraphicFramePr>
          <p:nvPr>
            <p:extLst>
              <p:ext uri="{D42A27DB-BD31-4B8C-83A1-F6EECF244321}">
                <p14:modId xmlns:p14="http://schemas.microsoft.com/office/powerpoint/2010/main" val="200323140"/>
              </p:ext>
            </p:extLst>
          </p:nvPr>
        </p:nvGraphicFramePr>
        <p:xfrm>
          <a:off x="930853" y="2559565"/>
          <a:ext cx="6994262" cy="3686987"/>
        </p:xfrm>
        <a:graphic>
          <a:graphicData uri="http://schemas.openxmlformats.org/drawingml/2006/table">
            <a:tbl>
              <a:tblPr/>
              <a:tblGrid>
                <a:gridCol w="688819"/>
                <a:gridCol w="1222779"/>
                <a:gridCol w="955799"/>
                <a:gridCol w="1000604"/>
                <a:gridCol w="955799"/>
                <a:gridCol w="955799"/>
                <a:gridCol w="1214663"/>
              </a:tblGrid>
              <a:tr h="224531">
                <a:tc>
                  <a:txBody>
                    <a:bodyPr/>
                    <a:lstStyle/>
                    <a:p>
                      <a:pPr algn="ctr" fontAlgn="ctr"/>
                      <a:r>
                        <a:rPr lang="ru-RU" sz="11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3">
                  <a:txBody>
                    <a:bodyPr/>
                    <a:lstStyle/>
                    <a:p>
                      <a:pPr algn="ctr" fontAlgn="ctr"/>
                      <a:r>
                        <a:rPr lang="ru-RU" sz="1400" b="1" i="0" u="none" strike="noStrike" dirty="0">
                          <a:solidFill>
                            <a:srgbClr val="000000"/>
                          </a:solidFill>
                          <a:effectLst/>
                          <a:latin typeface="Calibri" panose="020F0502020204030204" pitchFamily="34" charset="0"/>
                        </a:rPr>
                        <a:t>Регулярный выпуск</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ru-RU"/>
                    </a:p>
                  </a:txBody>
                  <a:tcPr/>
                </a:tc>
                <a:tc rowSpan="2" hMerge="1">
                  <a:txBody>
                    <a:bodyPr/>
                    <a:lstStyle/>
                    <a:p>
                      <a:endParaRPr lang="ru-RU"/>
                    </a:p>
                  </a:txBody>
                  <a:tcPr/>
                </a:tc>
                <a:tc rowSpan="2" gridSpan="3">
                  <a:txBody>
                    <a:bodyPr/>
                    <a:lstStyle/>
                    <a:p>
                      <a:pPr algn="ctr" fontAlgn="ctr"/>
                      <a:r>
                        <a:rPr lang="ru-RU" sz="1400" b="1" i="0" u="none" strike="noStrike">
                          <a:solidFill>
                            <a:srgbClr val="000000"/>
                          </a:solidFill>
                          <a:effectLst/>
                          <a:latin typeface="Calibri" panose="020F0502020204030204" pitchFamily="34" charset="0"/>
                        </a:rPr>
                        <a:t>Специальный</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ru-RU"/>
                    </a:p>
                  </a:txBody>
                  <a:tcPr/>
                </a:tc>
                <a:tc rowSpan="2" hMerge="1">
                  <a:txBody>
                    <a:bodyPr/>
                    <a:lstStyle/>
                    <a:p>
                      <a:endParaRPr lang="ru-RU"/>
                    </a:p>
                  </a:txBody>
                  <a:tcPr/>
                </a:tc>
              </a:tr>
              <a:tr h="235757">
                <a:tc>
                  <a:txBody>
                    <a:bodyPr/>
                    <a:lstStyle/>
                    <a:p>
                      <a:pPr algn="ctr" fontAlgn="ctr"/>
                      <a:r>
                        <a:rPr lang="ru-RU" sz="14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3" vMerge="1">
                  <a:txBody>
                    <a:bodyPr/>
                    <a:lstStyle/>
                    <a:p>
                      <a:endParaRPr lang="ru-RU"/>
                    </a:p>
                  </a:txBody>
                  <a:tcPr/>
                </a:tc>
                <a:tc hMerge="1" vMerge="1">
                  <a:txBody>
                    <a:bodyPr/>
                    <a:lstStyle/>
                    <a:p>
                      <a:endParaRPr lang="ru-RU"/>
                    </a:p>
                  </a:txBody>
                  <a:tcPr/>
                </a:tc>
                <a:tc hMerge="1" vMerge="1">
                  <a:txBody>
                    <a:bodyPr/>
                    <a:lstStyle/>
                    <a:p>
                      <a:endParaRPr lang="ru-RU"/>
                    </a:p>
                  </a:txBody>
                  <a:tcPr/>
                </a:tc>
                <a:tc gridSpan="3" vMerge="1">
                  <a:txBody>
                    <a:bodyPr/>
                    <a:lstStyle/>
                    <a:p>
                      <a:endParaRPr lang="ru-RU"/>
                    </a:p>
                  </a:txBody>
                  <a:tcPr/>
                </a:tc>
                <a:tc hMerge="1" vMerge="1">
                  <a:txBody>
                    <a:bodyPr/>
                    <a:lstStyle/>
                    <a:p>
                      <a:endParaRPr lang="ru-RU"/>
                    </a:p>
                  </a:txBody>
                  <a:tcPr/>
                </a:tc>
                <a:tc hMerge="1" vMerge="1">
                  <a:txBody>
                    <a:bodyPr/>
                    <a:lstStyle/>
                    <a:p>
                      <a:endParaRPr lang="ru-RU"/>
                    </a:p>
                  </a:txBody>
                  <a:tcPr/>
                </a:tc>
              </a:tr>
              <a:tr h="1807474">
                <a:tc>
                  <a:txBody>
                    <a:bodyPr/>
                    <a:lstStyle/>
                    <a:p>
                      <a:pPr algn="ctr" fontAlgn="ctr"/>
                      <a:r>
                        <a:rPr lang="ru-RU" sz="1400" b="1" i="0" u="none" strike="noStrike">
                          <a:solidFill>
                            <a:srgbClr val="000000"/>
                          </a:solidFill>
                          <a:effectLst/>
                          <a:latin typeface="Calibri" panose="020F0502020204030204" pitchFamily="34" charset="0"/>
                        </a:rPr>
                        <a:t>Год</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ru-RU" sz="1400" b="1" i="0" u="none" strike="noStrike" dirty="0">
                          <a:solidFill>
                            <a:srgbClr val="000000"/>
                          </a:solidFill>
                          <a:effectLst/>
                          <a:latin typeface="Calibri" panose="020F0502020204030204" pitchFamily="34" charset="0"/>
                        </a:rPr>
                        <a:t>Всего статей</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400" b="1" i="0" u="none" strike="noStrike" dirty="0">
                          <a:solidFill>
                            <a:srgbClr val="000000"/>
                          </a:solidFill>
                          <a:effectLst/>
                          <a:latin typeface="Calibri" panose="020F0502020204030204" pitchFamily="34" charset="0"/>
                        </a:rPr>
                        <a:t>Количество статей с нулевым числом цитирования</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400" b="1" i="0" u="none" strike="noStrike" dirty="0">
                          <a:solidFill>
                            <a:srgbClr val="000000"/>
                          </a:solidFill>
                          <a:effectLst/>
                          <a:latin typeface="Calibri" panose="020F0502020204030204" pitchFamily="34" charset="0"/>
                        </a:rPr>
                        <a:t>Доля </a:t>
                      </a:r>
                      <a:r>
                        <a:rPr lang="ru-RU" sz="1400" b="1" i="0" u="none" strike="noStrike" dirty="0" err="1">
                          <a:solidFill>
                            <a:srgbClr val="000000"/>
                          </a:solidFill>
                          <a:effectLst/>
                          <a:latin typeface="Calibri" panose="020F0502020204030204" pitchFamily="34" charset="0"/>
                        </a:rPr>
                        <a:t>непроцитир</a:t>
                      </a:r>
                      <a:r>
                        <a:rPr lang="ru-RU" sz="1400" b="1" i="0" u="none" strike="noStrike" dirty="0">
                          <a:solidFill>
                            <a:srgbClr val="000000"/>
                          </a:solidFill>
                          <a:effectLst/>
                          <a:latin typeface="Calibri" panose="020F0502020204030204" pitchFamily="34" charset="0"/>
                        </a:rPr>
                        <a:t>. статей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400" b="1" i="0" u="none" strike="noStrike" dirty="0">
                          <a:solidFill>
                            <a:srgbClr val="000000"/>
                          </a:solidFill>
                          <a:effectLst/>
                          <a:latin typeface="Calibri" panose="020F0502020204030204" pitchFamily="34" charset="0"/>
                        </a:rPr>
                        <a:t>Всего статей</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400" b="1" i="0" u="none" strike="noStrike" dirty="0">
                          <a:solidFill>
                            <a:srgbClr val="000000"/>
                          </a:solidFill>
                          <a:effectLst/>
                          <a:latin typeface="Calibri" panose="020F0502020204030204" pitchFamily="34" charset="0"/>
                        </a:rPr>
                        <a:t>Количество статей с нулевым числом цитирования</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400" b="1" i="0" u="none" strike="noStrike" dirty="0">
                          <a:solidFill>
                            <a:srgbClr val="000000"/>
                          </a:solidFill>
                          <a:effectLst/>
                          <a:latin typeface="Calibri" panose="020F0502020204030204" pitchFamily="34" charset="0"/>
                        </a:rPr>
                        <a:t>Доля </a:t>
                      </a:r>
                      <a:r>
                        <a:rPr lang="ru-RU" sz="1400" b="1" i="0" u="none" strike="noStrike" dirty="0" err="1">
                          <a:solidFill>
                            <a:srgbClr val="000000"/>
                          </a:solidFill>
                          <a:effectLst/>
                          <a:latin typeface="Calibri" panose="020F0502020204030204" pitchFamily="34" charset="0"/>
                        </a:rPr>
                        <a:t>непроцитир</a:t>
                      </a:r>
                      <a:r>
                        <a:rPr lang="ru-RU" sz="1400" b="1" i="0" u="none" strike="noStrike" dirty="0">
                          <a:solidFill>
                            <a:srgbClr val="000000"/>
                          </a:solidFill>
                          <a:effectLst/>
                          <a:latin typeface="Calibri" panose="020F0502020204030204" pitchFamily="34" charset="0"/>
                        </a:rPr>
                        <a:t>. статей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57">
                <a:tc>
                  <a:txBody>
                    <a:bodyPr/>
                    <a:lstStyle/>
                    <a:p>
                      <a:pPr algn="ctr" fontAlgn="ctr"/>
                      <a:r>
                        <a:rPr lang="ru-RU" sz="1800" b="1" i="0" u="none" strike="noStrike">
                          <a:solidFill>
                            <a:srgbClr val="000000"/>
                          </a:solidFill>
                          <a:effectLst/>
                          <a:latin typeface="Calibri" panose="020F0502020204030204" pitchFamily="34" charset="0"/>
                        </a:rPr>
                        <a:t>2005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000000"/>
                          </a:solidFill>
                          <a:effectLst/>
                          <a:latin typeface="Calibri" panose="020F0502020204030204" pitchFamily="34" charset="0"/>
                        </a:rPr>
                        <a:t>28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57">
                <a:tc>
                  <a:txBody>
                    <a:bodyPr/>
                    <a:lstStyle/>
                    <a:p>
                      <a:pPr algn="ctr" fontAlgn="ctr"/>
                      <a:r>
                        <a:rPr lang="ru-RU" sz="1800" b="1" i="0" u="none" strike="noStrike">
                          <a:solidFill>
                            <a:srgbClr val="000000"/>
                          </a:solidFill>
                          <a:effectLst/>
                          <a:latin typeface="Calibri" panose="020F0502020204030204" pitchFamily="34" charset="0"/>
                        </a:rPr>
                        <a:t>2006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59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32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128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71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57">
                <a:tc>
                  <a:txBody>
                    <a:bodyPr/>
                    <a:lstStyle/>
                    <a:p>
                      <a:pPr algn="ctr" fontAlgn="ctr"/>
                      <a:r>
                        <a:rPr lang="ru-RU" sz="1800" b="1" i="0" u="none" strike="noStrike">
                          <a:solidFill>
                            <a:srgbClr val="000000"/>
                          </a:solidFill>
                          <a:effectLst/>
                          <a:latin typeface="Calibri" panose="020F0502020204030204" pitchFamily="34" charset="0"/>
                        </a:rPr>
                        <a:t>2007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67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33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41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57">
                <a:tc>
                  <a:txBody>
                    <a:bodyPr/>
                    <a:lstStyle/>
                    <a:p>
                      <a:pPr algn="ctr" fontAlgn="ctr"/>
                      <a:r>
                        <a:rPr lang="ru-RU" sz="1800" b="1" i="0" u="none" strike="noStrike">
                          <a:solidFill>
                            <a:srgbClr val="000000"/>
                          </a:solidFill>
                          <a:effectLst/>
                          <a:latin typeface="Calibri" panose="020F0502020204030204" pitchFamily="34" charset="0"/>
                        </a:rPr>
                        <a:t>2008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32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000000"/>
                          </a:solidFill>
                          <a:effectLst/>
                          <a:latin typeface="Calibri" panose="020F0502020204030204" pitchFamily="34" charset="0"/>
                        </a:rPr>
                        <a:t>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89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Calibri" panose="020F0502020204030204" pitchFamily="34" charset="0"/>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57">
                <a:tc>
                  <a:txBody>
                    <a:bodyPr/>
                    <a:lstStyle/>
                    <a:p>
                      <a:pPr algn="ctr" fontAlgn="ctr"/>
                      <a:r>
                        <a:rPr lang="ru-RU" sz="1800" b="1" i="0" u="none" strike="noStrike">
                          <a:solidFill>
                            <a:srgbClr val="000000"/>
                          </a:solidFill>
                          <a:effectLst/>
                          <a:latin typeface="Calibri" panose="020F0502020204030204" pitchFamily="34" charset="0"/>
                        </a:rPr>
                        <a:t>Всего</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1" i="0" u="none" strike="noStrike" dirty="0">
                          <a:solidFill>
                            <a:srgbClr val="000000"/>
                          </a:solidFill>
                          <a:effectLst/>
                          <a:latin typeface="Calibri" panose="020F0502020204030204" pitchFamily="34" charset="0"/>
                        </a:rPr>
                        <a:t>259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1" i="0" u="none" strike="noStrike" dirty="0">
                          <a:solidFill>
                            <a:srgbClr val="000000"/>
                          </a:solidFill>
                          <a:effectLst/>
                          <a:latin typeface="Calibri" panose="020F0502020204030204" pitchFamily="34" charset="0"/>
                        </a:rPr>
                        <a:t>101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1" i="0" u="none" strike="noStrike" dirty="0">
                          <a:solidFill>
                            <a:srgbClr val="C00000"/>
                          </a:solidFill>
                          <a:effectLst/>
                          <a:latin typeface="Calibri" panose="020F0502020204030204" pitchFamily="34" charset="0"/>
                        </a:rPr>
                        <a:t>39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1" i="0" u="none" strike="noStrike" dirty="0">
                          <a:solidFill>
                            <a:srgbClr val="000000"/>
                          </a:solidFill>
                          <a:effectLst/>
                          <a:latin typeface="Calibri" panose="020F0502020204030204" pitchFamily="34" charset="0"/>
                        </a:rPr>
                        <a:t>341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1" i="0" u="none" strike="noStrike">
                          <a:solidFill>
                            <a:srgbClr val="000000"/>
                          </a:solidFill>
                          <a:effectLst/>
                          <a:latin typeface="Calibri" panose="020F0502020204030204" pitchFamily="34" charset="0"/>
                        </a:rPr>
                        <a:t>198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1" i="0" u="none" strike="noStrike" dirty="0">
                          <a:solidFill>
                            <a:srgbClr val="C00000"/>
                          </a:solidFill>
                          <a:effectLst/>
                          <a:latin typeface="Calibri" panose="020F0502020204030204" pitchFamily="34" charset="0"/>
                        </a:rPr>
                        <a:t>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251520" y="6237312"/>
            <a:ext cx="6831807" cy="400110"/>
          </a:xfrm>
          <a:prstGeom prst="rect">
            <a:avLst/>
          </a:prstGeom>
          <a:noFill/>
        </p:spPr>
        <p:txBody>
          <a:bodyPr wrap="none" rtlCol="0">
            <a:spAutoFit/>
          </a:bodyPr>
          <a:lstStyle/>
          <a:p>
            <a:r>
              <a:rPr lang="ru-RU" sz="2000" b="1" u="sng" dirty="0" smtClean="0"/>
              <a:t>Вывод: </a:t>
            </a:r>
            <a:r>
              <a:rPr lang="ru-RU" sz="2000" dirty="0" smtClean="0"/>
              <a:t>Регулярные выпуски цитируются лучше специальных</a:t>
            </a:r>
            <a:endParaRPr lang="ru-RU" sz="2000" dirty="0"/>
          </a:p>
        </p:txBody>
      </p:sp>
    </p:spTree>
    <p:extLst>
      <p:ext uri="{BB962C8B-B14F-4D97-AF65-F5344CB8AC3E}">
        <p14:creationId xmlns:p14="http://schemas.microsoft.com/office/powerpoint/2010/main" val="60297274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214312"/>
            <a:ext cx="971550" cy="790575"/>
          </a:xfrm>
          <a:prstGeom prst="rect">
            <a:avLst/>
          </a:prstGeom>
        </p:spPr>
      </p:pic>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graphicFrame>
        <p:nvGraphicFramePr>
          <p:cNvPr id="6" name="Таблица 5"/>
          <p:cNvGraphicFramePr>
            <a:graphicFrameLocks noGrp="1"/>
          </p:cNvGraphicFramePr>
          <p:nvPr>
            <p:extLst>
              <p:ext uri="{D42A27DB-BD31-4B8C-83A1-F6EECF244321}">
                <p14:modId xmlns:p14="http://schemas.microsoft.com/office/powerpoint/2010/main" val="3311820088"/>
              </p:ext>
            </p:extLst>
          </p:nvPr>
        </p:nvGraphicFramePr>
        <p:xfrm>
          <a:off x="755576" y="1257164"/>
          <a:ext cx="7462369" cy="5576443"/>
        </p:xfrm>
        <a:graphic>
          <a:graphicData uri="http://schemas.openxmlformats.org/drawingml/2006/table">
            <a:tbl>
              <a:tblPr firstRow="1" firstCol="1" bandRow="1"/>
              <a:tblGrid>
                <a:gridCol w="673258"/>
                <a:gridCol w="4615908"/>
                <a:gridCol w="670231"/>
                <a:gridCol w="1502972"/>
              </a:tblGrid>
              <a:tr h="320824">
                <a:tc>
                  <a:txBody>
                    <a:bodyPr/>
                    <a:lstStyle/>
                    <a:p>
                      <a:pPr>
                        <a:lnSpc>
                          <a:spcPct val="107000"/>
                        </a:lnSpc>
                        <a:spcAft>
                          <a:spcPts val="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Название </a:t>
                      </a:r>
                      <a:r>
                        <a:rPr lang="ru-RU" sz="1800" b="1" dirty="0" err="1">
                          <a:effectLst/>
                          <a:latin typeface="Calibri" panose="020F0502020204030204" pitchFamily="34" charset="0"/>
                          <a:ea typeface="Calibri" panose="020F0502020204030204" pitchFamily="34" charset="0"/>
                          <a:cs typeface="Times New Roman" panose="02020603050405020304" pitchFamily="18" charset="0"/>
                        </a:rPr>
                        <a:t>спец.выпуска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800" b="1">
                          <a:effectLst/>
                          <a:latin typeface="Calibri" panose="020F0502020204030204" pitchFamily="34" charset="0"/>
                          <a:ea typeface="Calibri" panose="020F0502020204030204" pitchFamily="34" charset="0"/>
                          <a:cs typeface="Times New Roman" panose="02020603050405020304" pitchFamily="18" charset="0"/>
                        </a:rPr>
                        <a:t>Год</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800" b="1">
                          <a:effectLst/>
                          <a:latin typeface="Calibri" panose="020F0502020204030204" pitchFamily="34" charset="0"/>
                          <a:ea typeface="Calibri" panose="020F0502020204030204" pitchFamily="34" charset="0"/>
                          <a:cs typeface="Times New Roman" panose="02020603050405020304" pitchFamily="18" charset="0"/>
                        </a:rPr>
                        <a:t>Среднее число цитирований на статью</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451">
                <a:tc>
                  <a:txBody>
                    <a:bodyPr/>
                    <a:lstStyle/>
                    <a:p>
                      <a:pPr>
                        <a:lnSpc>
                          <a:spcPct val="107000"/>
                        </a:lnSpc>
                        <a:spcAft>
                          <a:spcPts val="0"/>
                        </a:spcAft>
                      </a:pPr>
                      <a:r>
                        <a:rPr lang="ru-RU" sz="1800" b="1">
                          <a:effectLst/>
                          <a:latin typeface="Calibri" panose="020F0502020204030204" pitchFamily="34" charset="0"/>
                          <a:ea typeface="Calibri" panose="020F0502020204030204" pitchFamily="34" charset="0"/>
                          <a:cs typeface="Times New Roman" panose="02020603050405020304" pitchFamily="18" charset="0"/>
                        </a:rPr>
                        <a:t>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Труды IX рабочего совещания по электронным публикациям (El-Pub2004). Новосибирск, 23-25 сентября 2004 г.</a:t>
                      </a: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2005</a:t>
                      </a: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4,6</a:t>
                      </a: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01">
                <a:tc>
                  <a:txBody>
                    <a:bodyPr/>
                    <a:lstStyle/>
                    <a:p>
                      <a:pPr>
                        <a:lnSpc>
                          <a:spcPct val="107000"/>
                        </a:lnSpc>
                        <a:spcAft>
                          <a:spcPts val="0"/>
                        </a:spcAft>
                      </a:pPr>
                      <a:r>
                        <a:rPr lang="ru-RU" sz="1800" b="1">
                          <a:effectLst/>
                          <a:latin typeface="Calibri" panose="020F0502020204030204" pitchFamily="34" charset="0"/>
                          <a:ea typeface="Calibri" panose="020F0502020204030204" pitchFamily="34" charset="0"/>
                          <a:cs typeface="Times New Roman" panose="02020603050405020304" pitchFamily="18" charset="0"/>
                        </a:rPr>
                        <a:t>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Избранные доклады X Российской конференции "Распределенные информационно-вычислительные ресурсы" (DICR-2005), Новосибирск 6-8 октября 2005 г.</a:t>
                      </a: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2006</a:t>
                      </a: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3,1</a:t>
                      </a: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01">
                <a:tc>
                  <a:txBody>
                    <a:bodyPr/>
                    <a:lstStyle/>
                    <a:p>
                      <a:pPr>
                        <a:lnSpc>
                          <a:spcPct val="107000"/>
                        </a:lnSpc>
                        <a:spcAft>
                          <a:spcPts val="0"/>
                        </a:spcAft>
                      </a:pPr>
                      <a:r>
                        <a:rPr lang="ru-RU" sz="1800" b="1">
                          <a:effectLst/>
                          <a:latin typeface="Calibri" panose="020F0502020204030204" pitchFamily="34" charset="0"/>
                          <a:ea typeface="Calibri" panose="020F0502020204030204" pitchFamily="34" charset="0"/>
                          <a:cs typeface="Times New Roman" panose="02020603050405020304" pitchFamily="18" charset="0"/>
                        </a:rPr>
                        <a:t>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Труды Отдела проблем информатизации Томского научного центра СО РАН</a:t>
                      </a: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2007</a:t>
                      </a: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2,2</a:t>
                      </a: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01">
                <a:tc>
                  <a:txBody>
                    <a:bodyPr/>
                    <a:lstStyle/>
                    <a:p>
                      <a:pPr>
                        <a:lnSpc>
                          <a:spcPct val="107000"/>
                        </a:lnSpc>
                        <a:spcAft>
                          <a:spcPts val="0"/>
                        </a:spcAft>
                      </a:pPr>
                      <a:r>
                        <a:rPr lang="ru-RU" sz="1800" b="1">
                          <a:effectLst/>
                          <a:latin typeface="Calibri" panose="020F0502020204030204" pitchFamily="34" charset="0"/>
                          <a:ea typeface="Calibri" panose="020F0502020204030204" pitchFamily="34" charset="0"/>
                          <a:cs typeface="Times New Roman" panose="02020603050405020304" pitchFamily="18" charset="0"/>
                        </a:rPr>
                        <a:t>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Специальный выпуск, посвященный 85-летию со дня рождения Н.Н. Яненко, часть 1</a:t>
                      </a: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2006</a:t>
                      </a: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1,8</a:t>
                      </a: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01">
                <a:tc>
                  <a:txBody>
                    <a:bodyPr/>
                    <a:lstStyle/>
                    <a:p>
                      <a:pPr>
                        <a:lnSpc>
                          <a:spcPct val="107000"/>
                        </a:lnSpc>
                        <a:spcAft>
                          <a:spcPts val="0"/>
                        </a:spcAft>
                      </a:pPr>
                      <a:r>
                        <a:rPr lang="ru-RU" sz="1800" b="1">
                          <a:effectLst/>
                          <a:latin typeface="Calibri" panose="020F0502020204030204" pitchFamily="34" charset="0"/>
                          <a:ea typeface="Calibri" panose="020F0502020204030204" pitchFamily="34" charset="0"/>
                          <a:cs typeface="Times New Roman" panose="02020603050405020304" pitchFamily="18" charset="0"/>
                        </a:rPr>
                        <a:t>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Информационные технологии для эколого-биологических исследований. Междисциплинарный интеграционный проект СО РАН</a:t>
                      </a: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800">
                          <a:effectLst/>
                          <a:latin typeface="Calibri" panose="020F0502020204030204" pitchFamily="34" charset="0"/>
                          <a:ea typeface="Calibri" panose="020F0502020204030204" pitchFamily="34" charset="0"/>
                          <a:cs typeface="Times New Roman" panose="02020603050405020304" pitchFamily="18" charset="0"/>
                        </a:rPr>
                        <a:t>2007</a:t>
                      </a: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1,7</a:t>
                      </a:r>
                    </a:p>
                  </a:txBody>
                  <a:tcPr marL="52433" marR="52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797460" y="0"/>
            <a:ext cx="852605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ru-RU" altLang="ru-RU" sz="3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Наиболее цитируемые</a:t>
            </a:r>
            <a:r>
              <a:rPr kumimoji="0" lang="ru-RU" altLang="ru-RU" sz="3200" b="1"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ru-RU" altLang="ru-RU" sz="3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специальные выпуски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3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(2005-2008гг.)</a:t>
            </a:r>
            <a:endParaRPr kumimoji="0" lang="ru-RU" altLang="ru-RU" sz="3200" b="1"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5454618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0" y="0"/>
            <a:ext cx="9144000" cy="1524000"/>
            <a:chOff x="0" y="0"/>
            <a:chExt cx="9144000" cy="1524000"/>
          </a:xfrm>
        </p:grpSpPr>
        <p:sp>
          <p:nvSpPr>
            <p:cNvPr id="31" name="Right Triangle 30"/>
            <p:cNvSpPr/>
            <p:nvPr/>
          </p:nvSpPr>
          <p:spPr>
            <a:xfrm flipH="1" flipV="1">
              <a:off x="0" y="304800"/>
              <a:ext cx="9144000" cy="1219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32" name="Rectangle 31"/>
            <p:cNvSpPr/>
            <p:nvPr/>
          </p:nvSpPr>
          <p:spPr>
            <a:xfrm>
              <a:off x="0" y="0"/>
              <a:ext cx="914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sp>
        <p:nvSpPr>
          <p:cNvPr id="4" name="Прямоугольник 3"/>
          <p:cNvSpPr/>
          <p:nvPr/>
        </p:nvSpPr>
        <p:spPr>
          <a:xfrm>
            <a:off x="395536" y="-35672"/>
            <a:ext cx="9059980" cy="1096519"/>
          </a:xfrm>
          <a:prstGeom prst="rect">
            <a:avLst/>
          </a:prstGeom>
        </p:spPr>
        <p:txBody>
          <a:bodyPr wrap="square">
            <a:spAutoFit/>
          </a:bodyPr>
          <a:lstStyle/>
          <a:p>
            <a:pPr algn="ctr">
              <a:lnSpc>
                <a:spcPct val="107000"/>
              </a:lnSpc>
              <a:spcAft>
                <a:spcPts val="800"/>
              </a:spcAft>
            </a:pPr>
            <a:r>
              <a:rPr lang="ru-RU" sz="2800" b="1" dirty="0">
                <a:latin typeface="Calibri" panose="020F0502020204030204" pitchFamily="34" charset="0"/>
                <a:ea typeface="Calibri" panose="020F0502020204030204" pitchFamily="34" charset="0"/>
                <a:cs typeface="Times New Roman" panose="02020603050405020304" pitchFamily="18" charset="0"/>
              </a:rPr>
              <a:t>Место ЖВТ среди журналов с аналогичным </a:t>
            </a:r>
            <a:endParaRPr lang="ru-RU" sz="2800" b="1"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ru-RU" sz="2800" b="1" dirty="0" smtClean="0">
                <a:latin typeface="Calibri" panose="020F0502020204030204" pitchFamily="34" charset="0"/>
                <a:ea typeface="Calibri" panose="020F0502020204030204" pitchFamily="34" charset="0"/>
                <a:cs typeface="Times New Roman" panose="02020603050405020304" pitchFamily="18" charset="0"/>
              </a:rPr>
              <a:t>профилем</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384610207"/>
              </p:ext>
            </p:extLst>
          </p:nvPr>
        </p:nvGraphicFramePr>
        <p:xfrm>
          <a:off x="-23483" y="1052736"/>
          <a:ext cx="9167484" cy="4757551"/>
        </p:xfrm>
        <a:graphic>
          <a:graphicData uri="http://schemas.openxmlformats.org/drawingml/2006/table">
            <a:tbl>
              <a:tblPr firstRow="1" firstCol="1" bandRow="1"/>
              <a:tblGrid>
                <a:gridCol w="2228445"/>
                <a:gridCol w="1502471"/>
                <a:gridCol w="1713344"/>
                <a:gridCol w="1861612"/>
                <a:gridCol w="1861612"/>
              </a:tblGrid>
              <a:tr h="172725">
                <a:tc rowSpan="2">
                  <a:txBody>
                    <a:bodyPr/>
                    <a:lstStyle/>
                    <a:p>
                      <a:pPr algn="ctr">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Показатель РИНЦ (2012г.)</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600" b="1" dirty="0" smtClean="0">
                          <a:effectLst/>
                          <a:latin typeface="Calibri" panose="020F0502020204030204" pitchFamily="34" charset="0"/>
                          <a:ea typeface="Calibri" panose="020F0502020204030204" pitchFamily="34" charset="0"/>
                          <a:cs typeface="Times New Roman" panose="02020603050405020304" pitchFamily="18" charset="0"/>
                        </a:rPr>
                        <a:t>Значение данного показателя в </a:t>
                      </a:r>
                      <a:r>
                        <a:rPr lang="ru-RU" sz="1600" b="1" dirty="0">
                          <a:effectLst/>
                          <a:latin typeface="Calibri" panose="020F0502020204030204" pitchFamily="34" charset="0"/>
                          <a:ea typeface="Calibri" panose="020F0502020204030204" pitchFamily="34" charset="0"/>
                          <a:cs typeface="Times New Roman" panose="02020603050405020304" pitchFamily="18" charset="0"/>
                        </a:rPr>
                        <a:t>ЖВТ</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0"/>
                        </a:spcAft>
                      </a:pPr>
                      <a:r>
                        <a:rPr lang="ru-RU" sz="1600" b="1" dirty="0" smtClean="0">
                          <a:effectLst/>
                          <a:latin typeface="Calibri" panose="020F0502020204030204" pitchFamily="34" charset="0"/>
                          <a:ea typeface="Calibri" panose="020F0502020204030204" pitchFamily="34" charset="0"/>
                          <a:cs typeface="Times New Roman" panose="02020603050405020304" pitchFamily="18" charset="0"/>
                        </a:rPr>
                        <a:t>Место ЖВТ </a:t>
                      </a:r>
                      <a:r>
                        <a:rPr lang="ru-RU" sz="1600" b="1" dirty="0">
                          <a:effectLst/>
                          <a:latin typeface="Calibri" panose="020F0502020204030204" pitchFamily="34" charset="0"/>
                          <a:ea typeface="Calibri" panose="020F0502020204030204" pitchFamily="34" charset="0"/>
                          <a:cs typeface="Times New Roman" panose="02020603050405020304" pitchFamily="18" charset="0"/>
                        </a:rPr>
                        <a:t>в рейтинге </a:t>
                      </a:r>
                      <a:r>
                        <a:rPr lang="ru-RU" sz="1600" b="1" dirty="0" smtClean="0">
                          <a:effectLst/>
                          <a:latin typeface="Calibri" panose="020F0502020204030204" pitchFamily="34" charset="0"/>
                          <a:ea typeface="Calibri" panose="020F0502020204030204" pitchFamily="34" charset="0"/>
                          <a:cs typeface="Times New Roman" panose="02020603050405020304" pitchFamily="18" charset="0"/>
                        </a:rPr>
                        <a:t>РИНЦ</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449660">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600" dirty="0" smtClean="0">
                          <a:effectLst/>
                          <a:latin typeface="Calibri" panose="020F0502020204030204" pitchFamily="34" charset="0"/>
                          <a:ea typeface="Calibri" panose="020F0502020204030204" pitchFamily="34" charset="0"/>
                          <a:cs typeface="Times New Roman" panose="02020603050405020304" pitchFamily="18" charset="0"/>
                        </a:rPr>
                        <a:t>Математика(всего159 журналов)</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Автоматика и </a:t>
                      </a:r>
                      <a:r>
                        <a:rPr lang="ru-RU" sz="1600" dirty="0" smtClean="0">
                          <a:effectLst/>
                          <a:latin typeface="Calibri" panose="020F0502020204030204" pitchFamily="34" charset="0"/>
                          <a:ea typeface="Calibri" panose="020F0502020204030204" pitchFamily="34" charset="0"/>
                          <a:cs typeface="Times New Roman" panose="02020603050405020304" pitchFamily="18" charset="0"/>
                        </a:rPr>
                        <a:t>ВТ(всего 141 журнал)</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smtClean="0">
                          <a:effectLst/>
                          <a:latin typeface="Calibri" panose="020F0502020204030204" pitchFamily="34" charset="0"/>
                          <a:ea typeface="Calibri" panose="020F0502020204030204" pitchFamily="34" charset="0"/>
                          <a:cs typeface="Times New Roman" panose="02020603050405020304" pitchFamily="18" charset="0"/>
                        </a:rPr>
                        <a:t>Информатика(всего 42</a:t>
                      </a:r>
                      <a:r>
                        <a:rPr lang="ru-RU" sz="1600" baseline="0" dirty="0" smtClean="0">
                          <a:effectLst/>
                          <a:latin typeface="Calibri" panose="020F0502020204030204" pitchFamily="34" charset="0"/>
                          <a:ea typeface="Calibri" panose="020F0502020204030204" pitchFamily="34" charset="0"/>
                          <a:cs typeface="Times New Roman" panose="02020603050405020304" pitchFamily="18" charset="0"/>
                        </a:rPr>
                        <a:t> журнала</a:t>
                      </a:r>
                      <a:r>
                        <a:rPr lang="ru-RU" sz="16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948">
                <a:tc>
                  <a:txBody>
                    <a:bodyPr/>
                    <a:lstStyle/>
                    <a:p>
                      <a:pP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Число </a:t>
                      </a:r>
                      <a:r>
                        <a:rPr lang="ru-RU" sz="1600" dirty="0" smtClean="0">
                          <a:effectLst/>
                          <a:latin typeface="Calibri" panose="020F0502020204030204" pitchFamily="34" charset="0"/>
                          <a:ea typeface="Calibri" panose="020F0502020204030204" pitchFamily="34" charset="0"/>
                          <a:cs typeface="Times New Roman" panose="02020603050405020304" pitchFamily="18" charset="0"/>
                        </a:rPr>
                        <a:t>цитирований </a:t>
                      </a:r>
                      <a:r>
                        <a:rPr lang="ru-RU" sz="1600" dirty="0">
                          <a:effectLst/>
                          <a:latin typeface="Calibri" panose="020F0502020204030204" pitchFamily="34" charset="0"/>
                          <a:ea typeface="Calibri" panose="020F0502020204030204" pitchFamily="34" charset="0"/>
                          <a:cs typeface="Times New Roman" panose="02020603050405020304" pitchFamily="18" charset="0"/>
                        </a:rPr>
                        <a:t>журнала за год  </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333</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19</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7</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3</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246">
                <a:tc>
                  <a:txBody>
                    <a:bodyPr/>
                    <a:lstStyle/>
                    <a:p>
                      <a:pP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Пятилетний </a:t>
                      </a:r>
                      <a:r>
                        <a:rPr lang="ru-RU" sz="1600" dirty="0" err="1">
                          <a:effectLst/>
                          <a:latin typeface="Calibri" panose="020F0502020204030204" pitchFamily="34" charset="0"/>
                          <a:ea typeface="Calibri" panose="020F0502020204030204" pitchFamily="34" charset="0"/>
                          <a:cs typeface="Times New Roman" panose="02020603050405020304" pitchFamily="18" charset="0"/>
                        </a:rPr>
                        <a:t>импакт</a:t>
                      </a:r>
                      <a:r>
                        <a:rPr lang="ru-RU" sz="1600" dirty="0">
                          <a:effectLst/>
                          <a:latin typeface="Calibri" panose="020F0502020204030204" pitchFamily="34" charset="0"/>
                          <a:ea typeface="Calibri" panose="020F0502020204030204" pitchFamily="34" charset="0"/>
                          <a:cs typeface="Times New Roman" panose="02020603050405020304" pitchFamily="18" charset="0"/>
                        </a:rPr>
                        <a:t>-фактор </a:t>
                      </a:r>
                      <a:r>
                        <a:rPr lang="ru-RU" sz="1600" dirty="0" smtClean="0">
                          <a:effectLst/>
                          <a:latin typeface="Calibri" panose="020F0502020204030204" pitchFamily="34" charset="0"/>
                          <a:ea typeface="Calibri" panose="020F0502020204030204" pitchFamily="34" charset="0"/>
                          <a:cs typeface="Times New Roman" panose="02020603050405020304" pitchFamily="18" charset="0"/>
                        </a:rPr>
                        <a:t>РИНЦ</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0,342</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34</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13</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8</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596">
                <a:tc>
                  <a:txBody>
                    <a:bodyPr/>
                    <a:lstStyle/>
                    <a:p>
                      <a:pP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Пятилетний </a:t>
                      </a:r>
                      <a:r>
                        <a:rPr lang="ru-RU" sz="1600" dirty="0" err="1">
                          <a:effectLst/>
                          <a:latin typeface="Calibri" panose="020F0502020204030204" pitchFamily="34" charset="0"/>
                          <a:ea typeface="Calibri" panose="020F0502020204030204" pitchFamily="34" charset="0"/>
                          <a:cs typeface="Times New Roman" panose="02020603050405020304" pitchFamily="18" charset="0"/>
                        </a:rPr>
                        <a:t>импакт</a:t>
                      </a:r>
                      <a:r>
                        <a:rPr lang="ru-RU" sz="1600" dirty="0">
                          <a:effectLst/>
                          <a:latin typeface="Calibri" panose="020F0502020204030204" pitchFamily="34" charset="0"/>
                          <a:ea typeface="Calibri" panose="020F0502020204030204" pitchFamily="34" charset="0"/>
                          <a:cs typeface="Times New Roman" panose="02020603050405020304" pitchFamily="18" charset="0"/>
                        </a:rPr>
                        <a:t>-фактор РИНЦ без </a:t>
                      </a:r>
                      <a:r>
                        <a:rPr lang="ru-RU" sz="1600" dirty="0" err="1">
                          <a:effectLst/>
                          <a:latin typeface="Calibri" panose="020F0502020204030204" pitchFamily="34" charset="0"/>
                          <a:ea typeface="Calibri" panose="020F0502020204030204" pitchFamily="34" charset="0"/>
                          <a:cs typeface="Times New Roman" panose="02020603050405020304" pitchFamily="18" charset="0"/>
                        </a:rPr>
                        <a:t>самоцитирования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0,318</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24</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12</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4</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298">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Число статей в журнале за год</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50</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43</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58</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16</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246">
                <a:tc>
                  <a:txBody>
                    <a:bodyPr/>
                    <a:lstStyle/>
                    <a:p>
                      <a:pP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Число цитирований журнала за год без учета </a:t>
                      </a:r>
                      <a:r>
                        <a:rPr lang="ru-RU" sz="1600" dirty="0" err="1">
                          <a:effectLst/>
                          <a:latin typeface="Calibri" panose="020F0502020204030204" pitchFamily="34" charset="0"/>
                          <a:ea typeface="Calibri" panose="020F0502020204030204" pitchFamily="34" charset="0"/>
                          <a:cs typeface="Times New Roman" panose="02020603050405020304" pitchFamily="18" charset="0"/>
                        </a:rPr>
                        <a:t>самоцитирований</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300</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19</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7</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3</a:t>
                      </a:r>
                      <a:r>
                        <a:rPr lang="ru-RU"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2181" marR="62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94493"/>
            <a:ext cx="971550" cy="790575"/>
          </a:xfrm>
          <a:prstGeom prst="rect">
            <a:avLst/>
          </a:prstGeom>
        </p:spPr>
      </p:pic>
    </p:spTree>
    <p:extLst>
      <p:ext uri="{BB962C8B-B14F-4D97-AF65-F5344CB8AC3E}">
        <p14:creationId xmlns:p14="http://schemas.microsoft.com/office/powerpoint/2010/main" val="333053254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0"/>
            <a:ext cx="914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214312"/>
            <a:ext cx="971550" cy="790575"/>
          </a:xfrm>
          <a:prstGeom prst="rect">
            <a:avLst/>
          </a:prstGeom>
        </p:spPr>
      </p:pic>
      <p:sp>
        <p:nvSpPr>
          <p:cNvPr id="5" name="TextBox 4"/>
          <p:cNvSpPr txBox="1"/>
          <p:nvPr/>
        </p:nvSpPr>
        <p:spPr>
          <a:xfrm>
            <a:off x="3246156" y="214312"/>
            <a:ext cx="2789546" cy="677108"/>
          </a:xfrm>
          <a:prstGeom prst="rect">
            <a:avLst/>
          </a:prstGeom>
          <a:noFill/>
        </p:spPr>
        <p:txBody>
          <a:bodyPr wrap="none" rtlCol="0">
            <a:spAutoFit/>
          </a:bodyPr>
          <a:lstStyle/>
          <a:p>
            <a:r>
              <a:rPr lang="ru-RU" sz="3800" b="1" dirty="0" smtClean="0"/>
              <a:t>Заключение</a:t>
            </a:r>
            <a:endParaRPr lang="ru-RU" sz="3800" b="1" dirty="0"/>
          </a:p>
        </p:txBody>
      </p:sp>
      <p:sp>
        <p:nvSpPr>
          <p:cNvPr id="2" name="Прямоугольник 1"/>
          <p:cNvSpPr/>
          <p:nvPr/>
        </p:nvSpPr>
        <p:spPr>
          <a:xfrm>
            <a:off x="224096" y="1206082"/>
            <a:ext cx="8695808" cy="4708981"/>
          </a:xfrm>
          <a:prstGeom prst="rect">
            <a:avLst/>
          </a:prstGeom>
        </p:spPr>
        <p:txBody>
          <a:bodyPr wrap="square">
            <a:spAutoFit/>
          </a:bodyPr>
          <a:lstStyle/>
          <a:p>
            <a:r>
              <a:rPr lang="ru-RU" sz="2000" dirty="0"/>
              <a:t>За 17,5 лет с момента основания в журнале «Вычислительные технологии» опубликовано 1596 </a:t>
            </a:r>
            <a:r>
              <a:rPr lang="ru-RU" sz="2000" dirty="0" smtClean="0"/>
              <a:t> работ </a:t>
            </a:r>
            <a:r>
              <a:rPr lang="ru-RU" sz="2000" dirty="0"/>
              <a:t>1700 авторов из более чем 150 </a:t>
            </a:r>
            <a:r>
              <a:rPr lang="ru-RU" sz="2000" dirty="0" smtClean="0"/>
              <a:t>организаций.</a:t>
            </a:r>
          </a:p>
          <a:p>
            <a:endParaRPr lang="ru-RU" sz="2000" dirty="0" smtClean="0"/>
          </a:p>
          <a:p>
            <a:r>
              <a:rPr lang="ru-RU" sz="2000" dirty="0" smtClean="0"/>
              <a:t>Наибольшее </a:t>
            </a:r>
            <a:r>
              <a:rPr lang="ru-RU" sz="2000" dirty="0"/>
              <a:t>количество статей принадлежит ученым из </a:t>
            </a:r>
            <a:r>
              <a:rPr lang="ru-RU" sz="2000" dirty="0" smtClean="0"/>
              <a:t>Новосибирска, </a:t>
            </a:r>
            <a:r>
              <a:rPr lang="ru-RU" sz="2000" dirty="0"/>
              <a:t>среди зарубежных ученых </a:t>
            </a:r>
            <a:r>
              <a:rPr lang="ru-RU" sz="2000" dirty="0" smtClean="0"/>
              <a:t>лидером </a:t>
            </a:r>
            <a:r>
              <a:rPr lang="ru-RU" sz="2000" dirty="0"/>
              <a:t>по количеству публикаций являются ученые с </a:t>
            </a:r>
            <a:r>
              <a:rPr lang="ru-RU" sz="2000" dirty="0" smtClean="0"/>
              <a:t>Казахстана. Среди </a:t>
            </a:r>
            <a:r>
              <a:rPr lang="ru-RU" sz="2000" dirty="0"/>
              <a:t>авторов сложились устоявшиеся пары, период сотрудничества некоторых из них составляет уже </a:t>
            </a:r>
            <a:r>
              <a:rPr lang="ru-RU" sz="2000" dirty="0" smtClean="0"/>
              <a:t>17 </a:t>
            </a:r>
            <a:r>
              <a:rPr lang="ru-RU" sz="2000" dirty="0"/>
              <a:t>лет</a:t>
            </a:r>
            <a:r>
              <a:rPr lang="ru-RU" sz="2000" dirty="0" smtClean="0"/>
              <a:t>.</a:t>
            </a:r>
          </a:p>
          <a:p>
            <a:endParaRPr lang="ru-RU" sz="2000" dirty="0" smtClean="0"/>
          </a:p>
          <a:p>
            <a:r>
              <a:rPr lang="ru-RU" sz="2000" dirty="0" smtClean="0"/>
              <a:t>Заметно увеличение </a:t>
            </a:r>
            <a:r>
              <a:rPr lang="ru-RU" sz="2000" dirty="0"/>
              <a:t>публикаций совместных с ВУЗами, количество иностранных же статей и статей с иностранным участием после заметного всплеска в 2000-2004 гг. уменьшается</a:t>
            </a:r>
            <a:r>
              <a:rPr lang="ru-RU" sz="2000" dirty="0" smtClean="0"/>
              <a:t>. Несмотря на активное ведение междисциплинарных интеграционных проектов, количество межинститутских публикаций с течением времени практически не меняется, хотя и остается достаточно высоким.</a:t>
            </a:r>
          </a:p>
          <a:p>
            <a:endParaRPr lang="ru-RU" sz="2000" dirty="0"/>
          </a:p>
        </p:txBody>
      </p:sp>
    </p:spTree>
    <p:extLst>
      <p:ext uri="{BB962C8B-B14F-4D97-AF65-F5344CB8AC3E}">
        <p14:creationId xmlns:p14="http://schemas.microsoft.com/office/powerpoint/2010/main" val="303662929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sp>
        <p:nvSpPr>
          <p:cNvPr id="5" name="TextBox 4"/>
          <p:cNvSpPr txBox="1"/>
          <p:nvPr/>
        </p:nvSpPr>
        <p:spPr>
          <a:xfrm>
            <a:off x="3396165" y="146417"/>
            <a:ext cx="2243178" cy="677108"/>
          </a:xfrm>
          <a:prstGeom prst="rect">
            <a:avLst/>
          </a:prstGeom>
          <a:noFill/>
        </p:spPr>
        <p:txBody>
          <a:bodyPr wrap="none" rtlCol="0">
            <a:spAutoFit/>
          </a:bodyPr>
          <a:lstStyle/>
          <a:p>
            <a:r>
              <a:rPr lang="ru-RU" sz="3800" b="1" dirty="0" smtClean="0"/>
              <a:t>Введение</a:t>
            </a:r>
            <a:endParaRPr lang="ru-RU" sz="3800" b="1" dirty="0"/>
          </a:p>
        </p:txBody>
      </p:sp>
      <p:pic>
        <p:nvPicPr>
          <p:cNvPr id="11" name="Рисунок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83" y="146417"/>
            <a:ext cx="971550" cy="790575"/>
          </a:xfrm>
          <a:prstGeom prst="rect">
            <a:avLst/>
          </a:prstGeom>
        </p:spPr>
      </p:pic>
      <p:sp>
        <p:nvSpPr>
          <p:cNvPr id="2" name="Прямоугольник 1"/>
          <p:cNvSpPr/>
          <p:nvPr/>
        </p:nvSpPr>
        <p:spPr>
          <a:xfrm>
            <a:off x="233772" y="1340768"/>
            <a:ext cx="8676456" cy="4678204"/>
          </a:xfrm>
          <a:prstGeom prst="rect">
            <a:avLst/>
          </a:prstGeom>
        </p:spPr>
        <p:txBody>
          <a:bodyPr wrap="square">
            <a:spAutoFit/>
          </a:bodyPr>
          <a:lstStyle/>
          <a:p>
            <a:r>
              <a:rPr lang="ru-RU" sz="2800" dirty="0"/>
              <a:t>Журнал “Вычислительные технологии” (ЖВТ) издается И</a:t>
            </a:r>
            <a:r>
              <a:rPr lang="ru-RU" sz="2800" dirty="0" smtClean="0"/>
              <a:t>нститутом </a:t>
            </a:r>
            <a:r>
              <a:rPr lang="ru-RU" sz="2800" dirty="0"/>
              <a:t>вычислительных технологий СО РАН с 1996 года</a:t>
            </a:r>
            <a:r>
              <a:rPr lang="ru-RU" sz="2800" dirty="0" smtClean="0"/>
              <a:t>.</a:t>
            </a:r>
          </a:p>
          <a:p>
            <a:endParaRPr lang="ru-RU" sz="2800" dirty="0"/>
          </a:p>
          <a:p>
            <a:r>
              <a:rPr lang="ru-RU" sz="2800" dirty="0" smtClean="0"/>
              <a:t>С </a:t>
            </a:r>
            <a:r>
              <a:rPr lang="ru-RU" sz="2800" dirty="0"/>
              <a:t>момента создания было выпущено 109 регулярных и 36 специальных выпусков, издано более 1500 статей по математическому моделированию, интервальному анализу, вычислительной и прикладной математике, компьютерным технологиям, геоинформационным системам и электронным библиотекам. </a:t>
            </a:r>
          </a:p>
          <a:p>
            <a:endParaRPr lang="ru-RU" dirty="0"/>
          </a:p>
        </p:txBody>
      </p:sp>
    </p:spTree>
    <p:extLst>
      <p:ext uri="{BB962C8B-B14F-4D97-AF65-F5344CB8AC3E}">
        <p14:creationId xmlns:p14="http://schemas.microsoft.com/office/powerpoint/2010/main" val="413581289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0"/>
            <a:ext cx="914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214312"/>
            <a:ext cx="971550" cy="790575"/>
          </a:xfrm>
          <a:prstGeom prst="rect">
            <a:avLst/>
          </a:prstGeom>
        </p:spPr>
      </p:pic>
      <p:sp>
        <p:nvSpPr>
          <p:cNvPr id="5" name="TextBox 4"/>
          <p:cNvSpPr txBox="1"/>
          <p:nvPr/>
        </p:nvSpPr>
        <p:spPr>
          <a:xfrm>
            <a:off x="3246156" y="214312"/>
            <a:ext cx="2789546" cy="677108"/>
          </a:xfrm>
          <a:prstGeom prst="rect">
            <a:avLst/>
          </a:prstGeom>
          <a:noFill/>
        </p:spPr>
        <p:txBody>
          <a:bodyPr wrap="none" rtlCol="0">
            <a:spAutoFit/>
          </a:bodyPr>
          <a:lstStyle/>
          <a:p>
            <a:r>
              <a:rPr lang="ru-RU" sz="3800" b="1" dirty="0" smtClean="0"/>
              <a:t>Заключение</a:t>
            </a:r>
            <a:endParaRPr lang="ru-RU" sz="3800" b="1" dirty="0"/>
          </a:p>
        </p:txBody>
      </p:sp>
      <p:sp>
        <p:nvSpPr>
          <p:cNvPr id="6" name="Прямоугольник 5"/>
          <p:cNvSpPr/>
          <p:nvPr/>
        </p:nvSpPr>
        <p:spPr>
          <a:xfrm>
            <a:off x="0" y="1512600"/>
            <a:ext cx="9144000" cy="2862322"/>
          </a:xfrm>
          <a:prstGeom prst="rect">
            <a:avLst/>
          </a:prstGeom>
        </p:spPr>
        <p:txBody>
          <a:bodyPr wrap="square">
            <a:spAutoFit/>
          </a:bodyPr>
          <a:lstStyle/>
          <a:p>
            <a:r>
              <a:rPr lang="ru-RU" sz="2000" dirty="0"/>
              <a:t>Наиболее цитируемыми статьями являются статьи из регулярных выпусков.</a:t>
            </a:r>
          </a:p>
          <a:p>
            <a:endParaRPr lang="ru-RU" sz="2000" dirty="0"/>
          </a:p>
          <a:p>
            <a:endParaRPr lang="ru-RU" sz="2000" dirty="0"/>
          </a:p>
          <a:p>
            <a:r>
              <a:rPr lang="ru-RU" sz="2000" dirty="0"/>
              <a:t>Уверенные позиции журнала «Вычислительные технологии» позволяют говорить о том, что дальнейший рост наукометрических показателей (в первую очередь, количества цитирований) и выход на ведущие позиции </a:t>
            </a:r>
            <a:r>
              <a:rPr lang="ru-RU" sz="2000" dirty="0" smtClean="0"/>
              <a:t>должны </a:t>
            </a:r>
            <a:r>
              <a:rPr lang="ru-RU" sz="2000" dirty="0"/>
              <a:t>быть </a:t>
            </a:r>
            <a:r>
              <a:rPr lang="ru-RU" sz="2000" dirty="0" smtClean="0"/>
              <a:t>связаны </a:t>
            </a:r>
            <a:r>
              <a:rPr lang="ru-RU" sz="2000" dirty="0"/>
              <a:t>с переходом в новое качество – выпуска переводной версии журнала (на английский язык</a:t>
            </a:r>
            <a:r>
              <a:rPr lang="ru-RU" sz="2000" dirty="0" smtClean="0"/>
              <a:t>) </a:t>
            </a:r>
            <a:r>
              <a:rPr lang="ru-RU" sz="2000" dirty="0"/>
              <a:t>c последующим включением журнала в международные наукометрические базы данных </a:t>
            </a:r>
            <a:r>
              <a:rPr lang="ru-RU" sz="2000" dirty="0" err="1"/>
              <a:t>Web</a:t>
            </a:r>
            <a:r>
              <a:rPr lang="ru-RU" sz="2000" dirty="0"/>
              <a:t> </a:t>
            </a:r>
            <a:r>
              <a:rPr lang="ru-RU" sz="2000" dirty="0" err="1"/>
              <a:t>of</a:t>
            </a:r>
            <a:r>
              <a:rPr lang="ru-RU" sz="2000" dirty="0"/>
              <a:t> </a:t>
            </a:r>
            <a:r>
              <a:rPr lang="ru-RU" sz="2000" dirty="0" err="1"/>
              <a:t>Science</a:t>
            </a:r>
            <a:r>
              <a:rPr lang="ru-RU" sz="2000" dirty="0"/>
              <a:t> и </a:t>
            </a:r>
            <a:r>
              <a:rPr lang="ru-RU" sz="2000" dirty="0" err="1"/>
              <a:t>Scopus</a:t>
            </a:r>
            <a:r>
              <a:rPr lang="ru-RU" sz="2000" dirty="0"/>
              <a:t>.</a:t>
            </a:r>
          </a:p>
        </p:txBody>
      </p:sp>
    </p:spTree>
    <p:extLst>
      <p:ext uri="{BB962C8B-B14F-4D97-AF65-F5344CB8AC3E}">
        <p14:creationId xmlns:p14="http://schemas.microsoft.com/office/powerpoint/2010/main" val="62677709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0" y="0"/>
            <a:ext cx="9144000" cy="1524000"/>
            <a:chOff x="0" y="0"/>
            <a:chExt cx="9144000" cy="1524000"/>
          </a:xfrm>
        </p:grpSpPr>
        <p:sp>
          <p:nvSpPr>
            <p:cNvPr id="31" name="Right Triangle 30"/>
            <p:cNvSpPr/>
            <p:nvPr/>
          </p:nvSpPr>
          <p:spPr>
            <a:xfrm flipH="1" flipV="1">
              <a:off x="0" y="304800"/>
              <a:ext cx="9144000" cy="1219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32" name="Rectangle 31"/>
            <p:cNvSpPr/>
            <p:nvPr/>
          </p:nvSpPr>
          <p:spPr>
            <a:xfrm>
              <a:off x="0" y="0"/>
              <a:ext cx="914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214312"/>
            <a:ext cx="971550" cy="790575"/>
          </a:xfrm>
          <a:prstGeom prst="rect">
            <a:avLst/>
          </a:prstGeom>
        </p:spPr>
      </p:pic>
      <p:sp>
        <p:nvSpPr>
          <p:cNvPr id="5" name="TextBox 4"/>
          <p:cNvSpPr txBox="1"/>
          <p:nvPr/>
        </p:nvSpPr>
        <p:spPr>
          <a:xfrm>
            <a:off x="2123728" y="2744568"/>
            <a:ext cx="5163593" cy="707886"/>
          </a:xfrm>
          <a:prstGeom prst="rect">
            <a:avLst/>
          </a:prstGeom>
          <a:noFill/>
        </p:spPr>
        <p:txBody>
          <a:bodyPr wrap="none" rtlCol="0">
            <a:spAutoFit/>
          </a:bodyPr>
          <a:lstStyle/>
          <a:p>
            <a:r>
              <a:rPr lang="ru-RU" sz="4000" b="1" dirty="0" smtClean="0"/>
              <a:t>Спасибо за внимание!</a:t>
            </a:r>
            <a:endParaRPr lang="ru-RU" sz="4000" b="1" dirty="0"/>
          </a:p>
        </p:txBody>
      </p:sp>
    </p:spTree>
    <p:extLst>
      <p:ext uri="{BB962C8B-B14F-4D97-AF65-F5344CB8AC3E}">
        <p14:creationId xmlns:p14="http://schemas.microsoft.com/office/powerpoint/2010/main" val="397753984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sp>
        <p:nvSpPr>
          <p:cNvPr id="4" name="Прямоугольник 3"/>
          <p:cNvSpPr/>
          <p:nvPr/>
        </p:nvSpPr>
        <p:spPr>
          <a:xfrm>
            <a:off x="179512" y="882153"/>
            <a:ext cx="8784976" cy="5755422"/>
          </a:xfrm>
          <a:prstGeom prst="rect">
            <a:avLst/>
          </a:prstGeom>
        </p:spPr>
        <p:txBody>
          <a:bodyPr wrap="square">
            <a:spAutoFit/>
          </a:bodyPr>
          <a:lstStyle/>
          <a:p>
            <a:r>
              <a:rPr lang="ru-RU" sz="3000" b="1" dirty="0" smtClean="0"/>
              <a:t>Цели:</a:t>
            </a:r>
          </a:p>
          <a:p>
            <a:r>
              <a:rPr lang="ru-RU" sz="2800" dirty="0" smtClean="0"/>
              <a:t>Определить текущее состояние журнала для формулировки политики его дальнейшего развития</a:t>
            </a:r>
          </a:p>
          <a:p>
            <a:r>
              <a:rPr lang="ru-RU" sz="3000" b="1" dirty="0" smtClean="0"/>
              <a:t>Задачи:</a:t>
            </a:r>
            <a:endParaRPr lang="ru-RU" sz="3000" b="1" dirty="0"/>
          </a:p>
          <a:p>
            <a:r>
              <a:rPr lang="ru-RU" sz="2800" dirty="0" smtClean="0"/>
              <a:t>1.Анализ </a:t>
            </a:r>
            <a:r>
              <a:rPr lang="ru-RU" sz="2800" dirty="0"/>
              <a:t>статей по типам и видам;</a:t>
            </a:r>
          </a:p>
          <a:p>
            <a:r>
              <a:rPr lang="ru-RU" sz="2800" dirty="0" smtClean="0"/>
              <a:t>2.Анализ </a:t>
            </a:r>
            <a:r>
              <a:rPr lang="ru-RU" sz="2800" dirty="0"/>
              <a:t>географического </a:t>
            </a:r>
            <a:r>
              <a:rPr lang="ru-RU" sz="2800" dirty="0" smtClean="0"/>
              <a:t>распределения </a:t>
            </a:r>
            <a:r>
              <a:rPr lang="ru-RU" sz="2800" dirty="0" err="1" smtClean="0"/>
              <a:t>аффилиаций</a:t>
            </a:r>
            <a:r>
              <a:rPr lang="ru-RU" sz="2800" dirty="0" smtClean="0"/>
              <a:t> </a:t>
            </a:r>
            <a:r>
              <a:rPr lang="ru-RU" sz="2800" dirty="0"/>
              <a:t>авторов;</a:t>
            </a:r>
          </a:p>
          <a:p>
            <a:r>
              <a:rPr lang="ru-RU" sz="2800" dirty="0" smtClean="0"/>
              <a:t>3.Исследование </a:t>
            </a:r>
            <a:r>
              <a:rPr lang="ru-RU" sz="2800" dirty="0"/>
              <a:t>состава авторов журнала и построение графов соавторства;</a:t>
            </a:r>
          </a:p>
          <a:p>
            <a:r>
              <a:rPr lang="ru-RU" sz="2800" dirty="0" smtClean="0"/>
              <a:t>4.Исследование </a:t>
            </a:r>
            <a:r>
              <a:rPr lang="ru-RU" sz="2800" dirty="0" err="1"/>
              <a:t>пристатейных</a:t>
            </a:r>
            <a:r>
              <a:rPr lang="ru-RU" sz="2800" dirty="0"/>
              <a:t> списков литературы, а также списков источников, цитирующих ЖВТ;</a:t>
            </a:r>
          </a:p>
          <a:p>
            <a:r>
              <a:rPr lang="ru-RU" sz="2800" dirty="0" smtClean="0"/>
              <a:t>5.Исследование </a:t>
            </a:r>
            <a:r>
              <a:rPr lang="ru-RU" sz="2800" dirty="0"/>
              <a:t>места ЖВТ среди журналов аналогичной </a:t>
            </a:r>
            <a:r>
              <a:rPr lang="ru-RU" sz="2800" dirty="0" smtClean="0"/>
              <a:t>тематики.</a:t>
            </a:r>
            <a:endParaRPr lang="ru-RU" sz="2800" dirty="0"/>
          </a:p>
        </p:txBody>
      </p:sp>
      <p:sp>
        <p:nvSpPr>
          <p:cNvPr id="5" name="TextBox 4"/>
          <p:cNvSpPr txBox="1"/>
          <p:nvPr/>
        </p:nvSpPr>
        <p:spPr>
          <a:xfrm>
            <a:off x="1403648" y="237074"/>
            <a:ext cx="6321154" cy="677108"/>
          </a:xfrm>
          <a:prstGeom prst="rect">
            <a:avLst/>
          </a:prstGeom>
          <a:noFill/>
        </p:spPr>
        <p:txBody>
          <a:bodyPr wrap="none" rtlCol="0">
            <a:spAutoFit/>
          </a:bodyPr>
          <a:lstStyle/>
          <a:p>
            <a:r>
              <a:rPr lang="ru-RU" sz="3800" b="1" dirty="0" smtClean="0"/>
              <a:t>Цели и задачи исследования</a:t>
            </a:r>
            <a:endParaRPr lang="ru-RU" sz="3800" b="1" dirty="0"/>
          </a:p>
        </p:txBody>
      </p:sp>
      <p:pic>
        <p:nvPicPr>
          <p:cNvPr id="11" name="Рисунок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544" y="119354"/>
            <a:ext cx="971550" cy="790575"/>
          </a:xfrm>
          <a:prstGeom prst="rect">
            <a:avLst/>
          </a:prstGeom>
        </p:spPr>
      </p:pic>
    </p:spTree>
    <p:extLst>
      <p:ext uri="{BB962C8B-B14F-4D97-AF65-F5344CB8AC3E}">
        <p14:creationId xmlns:p14="http://schemas.microsoft.com/office/powerpoint/2010/main" val="241110340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sp>
        <p:nvSpPr>
          <p:cNvPr id="4" name="Прямоугольник 3"/>
          <p:cNvSpPr/>
          <p:nvPr/>
        </p:nvSpPr>
        <p:spPr>
          <a:xfrm>
            <a:off x="2396500" y="196577"/>
            <a:ext cx="4350999" cy="690254"/>
          </a:xfrm>
          <a:prstGeom prst="rect">
            <a:avLst/>
          </a:prstGeom>
        </p:spPr>
        <p:txBody>
          <a:bodyPr wrap="none">
            <a:spAutoFit/>
          </a:bodyPr>
          <a:lstStyle/>
          <a:p>
            <a:pPr>
              <a:lnSpc>
                <a:spcPct val="107000"/>
              </a:lnSpc>
              <a:spcAft>
                <a:spcPts val="800"/>
              </a:spcAft>
            </a:pPr>
            <a:r>
              <a:rPr lang="ru-RU" sz="3800" b="1" dirty="0" smtClean="0">
                <a:effectLst/>
                <a:latin typeface="Calibri" panose="020F0502020204030204" pitchFamily="34" charset="0"/>
                <a:ea typeface="Calibri" panose="020F0502020204030204" pitchFamily="34" charset="0"/>
                <a:cs typeface="Times New Roman" panose="02020603050405020304" pitchFamily="18" charset="0"/>
              </a:rPr>
              <a:t>Подготовка данных</a:t>
            </a:r>
            <a:endParaRPr lang="ru-RU" sz="3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0" y="949216"/>
            <a:ext cx="9144000" cy="6494085"/>
          </a:xfrm>
          <a:prstGeom prst="rect">
            <a:avLst/>
          </a:prstGeom>
        </p:spPr>
        <p:txBody>
          <a:bodyPr wrap="square">
            <a:spAutoFit/>
          </a:bodyPr>
          <a:lstStyle/>
          <a:p>
            <a:r>
              <a:rPr lang="en-US" sz="2400" b="1" dirty="0" smtClean="0"/>
              <a:t>1.</a:t>
            </a:r>
            <a:r>
              <a:rPr lang="ru-RU" sz="2400" dirty="0" smtClean="0"/>
              <a:t>Источники данных:</a:t>
            </a:r>
            <a:endParaRPr lang="ru-RU" sz="2400" dirty="0"/>
          </a:p>
          <a:p>
            <a:r>
              <a:rPr lang="ru-RU" sz="2400" dirty="0" smtClean="0"/>
              <a:t>•база </a:t>
            </a:r>
            <a:r>
              <a:rPr lang="ru-RU" sz="2400" dirty="0"/>
              <a:t>данных редакции журнала (информация о статьях и авторах);</a:t>
            </a:r>
          </a:p>
          <a:p>
            <a:r>
              <a:rPr lang="ru-RU" sz="2400" dirty="0" smtClean="0"/>
              <a:t>•реферативная </a:t>
            </a:r>
            <a:r>
              <a:rPr lang="ru-RU" sz="2400" dirty="0"/>
              <a:t>база данных РИНЦ (</a:t>
            </a:r>
            <a:r>
              <a:rPr lang="ru-RU" sz="2400" dirty="0" err="1"/>
              <a:t>пристатейные</a:t>
            </a:r>
            <a:r>
              <a:rPr lang="ru-RU" sz="2400" dirty="0"/>
              <a:t> списки, списки цитирующих публикаций</a:t>
            </a:r>
            <a:r>
              <a:rPr lang="ru-RU" sz="2400" dirty="0" smtClean="0"/>
              <a:t>)</a:t>
            </a:r>
          </a:p>
          <a:p>
            <a:r>
              <a:rPr lang="en-US" sz="2400" b="1" dirty="0" smtClean="0"/>
              <a:t>2.</a:t>
            </a:r>
            <a:r>
              <a:rPr lang="ru-RU" sz="2400" dirty="0" err="1" smtClean="0"/>
              <a:t>Пристатейные</a:t>
            </a:r>
            <a:r>
              <a:rPr lang="ru-RU" sz="2400" dirty="0" smtClean="0"/>
              <a:t> </a:t>
            </a:r>
            <a:r>
              <a:rPr lang="ru-RU" sz="2400" dirty="0"/>
              <a:t>списки литературы были </a:t>
            </a:r>
            <a:r>
              <a:rPr lang="ru-RU" sz="2400" dirty="0" smtClean="0"/>
              <a:t>декомпозированы </a:t>
            </a:r>
            <a:r>
              <a:rPr lang="ru-RU" sz="2400" dirty="0"/>
              <a:t>на части в зависимости от вида публикации:</a:t>
            </a:r>
          </a:p>
          <a:p>
            <a:r>
              <a:rPr lang="ru-RU" sz="2400" dirty="0" smtClean="0"/>
              <a:t>•для </a:t>
            </a:r>
            <a:r>
              <a:rPr lang="ru-RU" sz="2400" dirty="0"/>
              <a:t>типа “статья в журнале”: автор, название публикации, журнал, год;</a:t>
            </a:r>
          </a:p>
          <a:p>
            <a:r>
              <a:rPr lang="ru-RU" sz="2400" dirty="0" smtClean="0"/>
              <a:t>•для </a:t>
            </a:r>
            <a:r>
              <a:rPr lang="ru-RU" sz="2400" dirty="0"/>
              <a:t>типа “</a:t>
            </a:r>
            <a:r>
              <a:rPr lang="ru-RU" sz="2400" dirty="0" smtClean="0"/>
              <a:t>книга”: авторы, название, издание, год.</a:t>
            </a:r>
          </a:p>
          <a:p>
            <a:r>
              <a:rPr lang="en-US" sz="2400" b="1" dirty="0" smtClean="0"/>
              <a:t>3</a:t>
            </a:r>
            <a:r>
              <a:rPr lang="ru-RU" sz="2400" b="1" dirty="0" smtClean="0"/>
              <a:t>. </a:t>
            </a:r>
            <a:r>
              <a:rPr lang="ru-RU" sz="2400" dirty="0" smtClean="0"/>
              <a:t>Аналогичная работа проделана и с источниками, цитирующими статьи в ЖВТ</a:t>
            </a:r>
          </a:p>
          <a:p>
            <a:r>
              <a:rPr lang="en-US" sz="2400" b="1" dirty="0" smtClean="0"/>
              <a:t>4</a:t>
            </a:r>
            <a:r>
              <a:rPr lang="ru-RU" sz="2400" b="1" dirty="0" smtClean="0"/>
              <a:t>. </a:t>
            </a:r>
            <a:r>
              <a:rPr lang="ru-RU" sz="2400" dirty="0" smtClean="0"/>
              <a:t>Данные </a:t>
            </a:r>
            <a:r>
              <a:rPr lang="ru-RU" sz="2400" dirty="0"/>
              <a:t>были проверены на дубликаты, а названия организаций приведены к единому </a:t>
            </a:r>
            <a:r>
              <a:rPr lang="ru-RU" sz="2400" dirty="0" smtClean="0"/>
              <a:t>виду</a:t>
            </a:r>
            <a:endParaRPr lang="en-US" sz="2400" dirty="0" smtClean="0"/>
          </a:p>
          <a:p>
            <a:r>
              <a:rPr lang="en-US" sz="2400" b="1" dirty="0"/>
              <a:t>5</a:t>
            </a:r>
            <a:r>
              <a:rPr lang="en-US" sz="2400" b="1" dirty="0" smtClean="0"/>
              <a:t>. </a:t>
            </a:r>
            <a:r>
              <a:rPr lang="ru-RU" sz="2400" dirty="0"/>
              <a:t>Затем информация из указанных источников была агрегирована в одной базе данных, структура которой соответствует схеме CERIF</a:t>
            </a:r>
            <a:endParaRPr lang="ru-RU" sz="2400" dirty="0" smtClean="0"/>
          </a:p>
          <a:p>
            <a:endParaRPr lang="ru-RU" sz="2400" dirty="0" smtClean="0"/>
          </a:p>
          <a:p>
            <a:endParaRPr lang="ru-RU" sz="2800" dirty="0"/>
          </a:p>
        </p:txBody>
      </p:sp>
      <p:pic>
        <p:nvPicPr>
          <p:cNvPr id="10" name="Рисунок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83" y="146417"/>
            <a:ext cx="971550" cy="790575"/>
          </a:xfrm>
          <a:prstGeom prst="rect">
            <a:avLst/>
          </a:prstGeom>
        </p:spPr>
      </p:pic>
    </p:spTree>
    <p:extLst>
      <p:ext uri="{BB962C8B-B14F-4D97-AF65-F5344CB8AC3E}">
        <p14:creationId xmlns:p14="http://schemas.microsoft.com/office/powerpoint/2010/main" val="21026746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16"/>
          <p:cNvGrpSpPr/>
          <p:nvPr/>
        </p:nvGrpSpPr>
        <p:grpSpPr>
          <a:xfrm>
            <a:off x="0" y="5257800"/>
            <a:ext cx="9144000" cy="1600200"/>
            <a:chOff x="0" y="5257800"/>
            <a:chExt cx="9144000" cy="1600200"/>
          </a:xfrm>
        </p:grpSpPr>
        <p:sp>
          <p:nvSpPr>
            <p:cNvPr id="11"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12"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sp>
        <p:nvSpPr>
          <p:cNvPr id="2" name="Заголовок 1"/>
          <p:cNvSpPr>
            <a:spLocks noGrp="1"/>
          </p:cNvSpPr>
          <p:nvPr>
            <p:ph type="title"/>
          </p:nvPr>
        </p:nvSpPr>
        <p:spPr>
          <a:xfrm>
            <a:off x="623118" y="120929"/>
            <a:ext cx="7514035" cy="1314449"/>
          </a:xfrm>
        </p:spPr>
        <p:txBody>
          <a:bodyPr>
            <a:normAutofit/>
          </a:bodyPr>
          <a:lstStyle/>
          <a:p>
            <a:r>
              <a:rPr lang="en-US" sz="3800" b="1" dirty="0" smtClean="0">
                <a:latin typeface="+mn-lt"/>
                <a:cs typeface="Times New Roman" panose="02020603050405020304" pitchFamily="18" charset="0"/>
              </a:rPr>
              <a:t>CERIF</a:t>
            </a:r>
            <a:endParaRPr lang="ru-RU" sz="3800" b="1" dirty="0">
              <a:latin typeface="+mn-lt"/>
              <a:cs typeface="Times New Roman" panose="02020603050405020304" pitchFamily="18" charset="0"/>
            </a:endParaRPr>
          </a:p>
        </p:txBody>
      </p:sp>
      <p:sp>
        <p:nvSpPr>
          <p:cNvPr id="3" name="Прямоугольник 2"/>
          <p:cNvSpPr/>
          <p:nvPr/>
        </p:nvSpPr>
        <p:spPr>
          <a:xfrm>
            <a:off x="640080" y="1829841"/>
            <a:ext cx="7863840" cy="2677656"/>
          </a:xfrm>
          <a:prstGeom prst="rect">
            <a:avLst/>
          </a:prstGeom>
        </p:spPr>
        <p:txBody>
          <a:bodyPr wrap="square">
            <a:spAutoFit/>
          </a:bodyPr>
          <a:lstStyle/>
          <a:p>
            <a:r>
              <a:rPr lang="ru-RU" sz="2800" dirty="0" smtClean="0">
                <a:cs typeface="Times New Roman" panose="02020603050405020304" pitchFamily="18" charset="0"/>
              </a:rPr>
              <a:t>COMMON EUROPEAN RESEARCH</a:t>
            </a:r>
            <a:r>
              <a:rPr lang="en-US" sz="2800" dirty="0" smtClean="0">
                <a:cs typeface="Times New Roman" panose="02020603050405020304" pitchFamily="18" charset="0"/>
              </a:rPr>
              <a:t> </a:t>
            </a:r>
            <a:r>
              <a:rPr lang="ru-RU" sz="2800" dirty="0" smtClean="0"/>
              <a:t>INFORMATION</a:t>
            </a:r>
            <a:r>
              <a:rPr lang="ru-RU" sz="2800" dirty="0" smtClean="0">
                <a:cs typeface="Times New Roman" panose="02020603050405020304" pitchFamily="18" charset="0"/>
              </a:rPr>
              <a:t> FORMAT – </a:t>
            </a:r>
            <a:r>
              <a:rPr lang="ru-RU" sz="2800" dirty="0" smtClean="0"/>
              <a:t>предназначен </a:t>
            </a:r>
            <a:r>
              <a:rPr lang="ru-RU" sz="2800" dirty="0"/>
              <a:t>для структурированного хранения данных о научных исследованиях, включая организации, ученых, публикации, журналы, наукометрические показатели, проекты, научные результаты, патенты и пр.  </a:t>
            </a:r>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83" y="146417"/>
            <a:ext cx="971550" cy="790575"/>
          </a:xfrm>
          <a:prstGeom prst="rect">
            <a:avLst/>
          </a:prstGeom>
        </p:spPr>
      </p:pic>
    </p:spTree>
    <p:extLst>
      <p:ext uri="{BB962C8B-B14F-4D97-AF65-F5344CB8AC3E}">
        <p14:creationId xmlns:p14="http://schemas.microsoft.com/office/powerpoint/2010/main" val="574279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16"/>
          <p:cNvGrpSpPr/>
          <p:nvPr/>
        </p:nvGrpSpPr>
        <p:grpSpPr>
          <a:xfrm>
            <a:off x="0" y="5257800"/>
            <a:ext cx="9144000" cy="1600200"/>
            <a:chOff x="0" y="5257800"/>
            <a:chExt cx="9144000" cy="1600200"/>
          </a:xfrm>
        </p:grpSpPr>
        <p:sp>
          <p:nvSpPr>
            <p:cNvPr id="11"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12"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sp>
        <p:nvSpPr>
          <p:cNvPr id="2" name="Заголовок 1"/>
          <p:cNvSpPr>
            <a:spLocks noGrp="1"/>
          </p:cNvSpPr>
          <p:nvPr>
            <p:ph type="title"/>
          </p:nvPr>
        </p:nvSpPr>
        <p:spPr>
          <a:xfrm>
            <a:off x="623118" y="120929"/>
            <a:ext cx="7514035" cy="1314449"/>
          </a:xfrm>
        </p:spPr>
        <p:txBody>
          <a:bodyPr>
            <a:normAutofit/>
          </a:bodyPr>
          <a:lstStyle/>
          <a:p>
            <a:r>
              <a:rPr lang="en-US" sz="3800" b="1" dirty="0" smtClean="0">
                <a:latin typeface="+mn-lt"/>
                <a:cs typeface="Times New Roman" panose="02020603050405020304" pitchFamily="18" charset="0"/>
              </a:rPr>
              <a:t>CERIF</a:t>
            </a:r>
            <a:endParaRPr lang="ru-RU" sz="3800" b="1" dirty="0">
              <a:latin typeface="+mn-lt"/>
              <a:cs typeface="Times New Roman" panose="02020603050405020304" pitchFamily="18" charset="0"/>
            </a:endParaRPr>
          </a:p>
        </p:txBody>
      </p:sp>
      <p:sp>
        <p:nvSpPr>
          <p:cNvPr id="5" name="Прямоугольник 4"/>
          <p:cNvSpPr/>
          <p:nvPr/>
        </p:nvSpPr>
        <p:spPr>
          <a:xfrm>
            <a:off x="32093" y="1154880"/>
            <a:ext cx="4572000" cy="2862322"/>
          </a:xfrm>
          <a:prstGeom prst="rect">
            <a:avLst/>
          </a:prstGeom>
        </p:spPr>
        <p:txBody>
          <a:bodyPr>
            <a:spAutoFit/>
          </a:bodyPr>
          <a:lstStyle/>
          <a:p>
            <a:r>
              <a:rPr lang="ru-RU" sz="2000" b="1" dirty="0" smtClean="0">
                <a:cs typeface="Times New Roman" panose="02020603050405020304" pitchFamily="18" charset="0"/>
              </a:rPr>
              <a:t>Базовые </a:t>
            </a:r>
            <a:r>
              <a:rPr lang="ru-RU" sz="2000" b="1" dirty="0">
                <a:cs typeface="Times New Roman" panose="02020603050405020304" pitchFamily="18" charset="0"/>
              </a:rPr>
              <a:t>сущности:</a:t>
            </a:r>
          </a:p>
          <a:p>
            <a:r>
              <a:rPr lang="ru-RU" sz="2000" dirty="0" smtClean="0">
                <a:cs typeface="Times New Roman" panose="02020603050405020304" pitchFamily="18" charset="0"/>
              </a:rPr>
              <a:t>• Персоны </a:t>
            </a:r>
            <a:r>
              <a:rPr lang="ru-RU" sz="2000" dirty="0">
                <a:cs typeface="Times New Roman" panose="02020603050405020304" pitchFamily="18" charset="0"/>
              </a:rPr>
              <a:t>(</a:t>
            </a:r>
            <a:r>
              <a:rPr lang="en-US" sz="2000" dirty="0" err="1">
                <a:cs typeface="Times New Roman" panose="02020603050405020304" pitchFamily="18" charset="0"/>
              </a:rPr>
              <a:t>cfPers</a:t>
            </a:r>
            <a:r>
              <a:rPr lang="en-US" sz="2000" dirty="0">
                <a:cs typeface="Times New Roman" panose="02020603050405020304" pitchFamily="18" charset="0"/>
              </a:rPr>
              <a:t>),</a:t>
            </a:r>
          </a:p>
          <a:p>
            <a:r>
              <a:rPr lang="en-US" sz="2000" dirty="0" smtClean="0">
                <a:cs typeface="Times New Roman" panose="02020603050405020304" pitchFamily="18" charset="0"/>
              </a:rPr>
              <a:t>•</a:t>
            </a:r>
            <a:r>
              <a:rPr lang="ru-RU" sz="2000" dirty="0" smtClean="0">
                <a:cs typeface="Times New Roman" panose="02020603050405020304" pitchFamily="18" charset="0"/>
              </a:rPr>
              <a:t> Организации </a:t>
            </a:r>
            <a:r>
              <a:rPr lang="ru-RU" sz="2000" dirty="0">
                <a:cs typeface="Times New Roman" panose="02020603050405020304" pitchFamily="18" charset="0"/>
              </a:rPr>
              <a:t>(</a:t>
            </a:r>
            <a:r>
              <a:rPr lang="en-US" sz="2000" dirty="0" err="1">
                <a:cs typeface="Times New Roman" panose="02020603050405020304" pitchFamily="18" charset="0"/>
              </a:rPr>
              <a:t>cfOrgUnit</a:t>
            </a:r>
            <a:r>
              <a:rPr lang="en-US" sz="2000" dirty="0">
                <a:cs typeface="Times New Roman" panose="02020603050405020304" pitchFamily="18" charset="0"/>
              </a:rPr>
              <a:t>),</a:t>
            </a:r>
          </a:p>
          <a:p>
            <a:r>
              <a:rPr lang="en-US" sz="2000" dirty="0" smtClean="0">
                <a:cs typeface="Times New Roman" panose="02020603050405020304" pitchFamily="18" charset="0"/>
              </a:rPr>
              <a:t>•</a:t>
            </a:r>
            <a:r>
              <a:rPr lang="ru-RU" sz="2000" dirty="0" smtClean="0">
                <a:cs typeface="Times New Roman" panose="02020603050405020304" pitchFamily="18" charset="0"/>
              </a:rPr>
              <a:t> Федеральные </a:t>
            </a:r>
            <a:r>
              <a:rPr lang="ru-RU" sz="2000" dirty="0">
                <a:cs typeface="Times New Roman" panose="02020603050405020304" pitchFamily="18" charset="0"/>
              </a:rPr>
              <a:t>классификаторы (</a:t>
            </a:r>
            <a:r>
              <a:rPr lang="en-US" sz="2000" dirty="0" err="1">
                <a:cs typeface="Times New Roman" panose="02020603050405020304" pitchFamily="18" charset="0"/>
              </a:rPr>
              <a:t>cfFedId</a:t>
            </a:r>
            <a:r>
              <a:rPr lang="en-US" sz="2000" dirty="0">
                <a:cs typeface="Times New Roman" panose="02020603050405020304" pitchFamily="18" charset="0"/>
              </a:rPr>
              <a:t>),</a:t>
            </a:r>
          </a:p>
          <a:p>
            <a:r>
              <a:rPr lang="en-US" sz="2000" dirty="0" smtClean="0">
                <a:cs typeface="Times New Roman" panose="02020603050405020304" pitchFamily="18" charset="0"/>
              </a:rPr>
              <a:t>•</a:t>
            </a:r>
            <a:r>
              <a:rPr lang="ru-RU" sz="2000" dirty="0" smtClean="0">
                <a:cs typeface="Times New Roman" panose="02020603050405020304" pitchFamily="18" charset="0"/>
              </a:rPr>
              <a:t> Схемы </a:t>
            </a:r>
            <a:r>
              <a:rPr lang="ru-RU" sz="2000" dirty="0">
                <a:cs typeface="Times New Roman" panose="02020603050405020304" pitchFamily="18" charset="0"/>
              </a:rPr>
              <a:t>классификации (</a:t>
            </a:r>
            <a:r>
              <a:rPr lang="en-US" sz="2000" dirty="0" err="1">
                <a:cs typeface="Times New Roman" panose="02020603050405020304" pitchFamily="18" charset="0"/>
              </a:rPr>
              <a:t>cfClassScheme</a:t>
            </a:r>
            <a:r>
              <a:rPr lang="en-US" sz="2000" dirty="0">
                <a:cs typeface="Times New Roman" panose="02020603050405020304" pitchFamily="18" charset="0"/>
              </a:rPr>
              <a:t>),</a:t>
            </a:r>
          </a:p>
          <a:p>
            <a:r>
              <a:rPr lang="en-US" sz="2000" dirty="0" smtClean="0">
                <a:cs typeface="Times New Roman" panose="02020603050405020304" pitchFamily="18" charset="0"/>
              </a:rPr>
              <a:t>•</a:t>
            </a:r>
            <a:r>
              <a:rPr lang="ru-RU" sz="2000" dirty="0" smtClean="0">
                <a:cs typeface="Times New Roman" panose="02020603050405020304" pitchFamily="18" charset="0"/>
              </a:rPr>
              <a:t> Классификаторы </a:t>
            </a:r>
            <a:r>
              <a:rPr lang="ru-RU" sz="2000" dirty="0">
                <a:cs typeface="Times New Roman" panose="02020603050405020304" pitchFamily="18" charset="0"/>
              </a:rPr>
              <a:t>(</a:t>
            </a:r>
            <a:r>
              <a:rPr lang="en-US" sz="2000" dirty="0" err="1">
                <a:cs typeface="Times New Roman" panose="02020603050405020304" pitchFamily="18" charset="0"/>
              </a:rPr>
              <a:t>cfClass</a:t>
            </a:r>
            <a:r>
              <a:rPr lang="en-US" sz="2000" dirty="0">
                <a:cs typeface="Times New Roman" panose="02020603050405020304" pitchFamily="18" charset="0"/>
              </a:rPr>
              <a:t>).</a:t>
            </a:r>
          </a:p>
          <a:p>
            <a:r>
              <a:rPr lang="en-US" sz="2000" dirty="0" smtClean="0">
                <a:cs typeface="Times New Roman" panose="02020603050405020304" pitchFamily="18" charset="0"/>
              </a:rPr>
              <a:t>•</a:t>
            </a:r>
            <a:r>
              <a:rPr lang="ru-RU" sz="2000" dirty="0" smtClean="0">
                <a:cs typeface="Times New Roman" panose="02020603050405020304" pitchFamily="18" charset="0"/>
              </a:rPr>
              <a:t> Метрики(</a:t>
            </a:r>
            <a:r>
              <a:rPr lang="en-US" sz="2000" dirty="0" err="1">
                <a:cs typeface="Times New Roman" panose="02020603050405020304" pitchFamily="18" charset="0"/>
              </a:rPr>
              <a:t>cfMetrics</a:t>
            </a:r>
            <a:r>
              <a:rPr lang="en-US" sz="2000" dirty="0">
                <a:cs typeface="Times New Roman" panose="02020603050405020304" pitchFamily="18" charset="0"/>
              </a:rPr>
              <a:t>)</a:t>
            </a:r>
          </a:p>
        </p:txBody>
      </p:sp>
      <p:sp>
        <p:nvSpPr>
          <p:cNvPr id="7" name="Прямоугольник 6"/>
          <p:cNvSpPr/>
          <p:nvPr/>
        </p:nvSpPr>
        <p:spPr>
          <a:xfrm>
            <a:off x="4716016" y="1161430"/>
            <a:ext cx="4572000" cy="3170099"/>
          </a:xfrm>
          <a:prstGeom prst="rect">
            <a:avLst/>
          </a:prstGeom>
        </p:spPr>
        <p:txBody>
          <a:bodyPr>
            <a:spAutoFit/>
          </a:bodyPr>
          <a:lstStyle/>
          <a:p>
            <a:r>
              <a:rPr lang="ru-RU" sz="2000" b="1" dirty="0" smtClean="0">
                <a:cs typeface="Times New Roman" panose="02020603050405020304" pitchFamily="18" charset="0"/>
              </a:rPr>
              <a:t>Многоязычные </a:t>
            </a:r>
            <a:r>
              <a:rPr lang="ru-RU" sz="2000" b="1" dirty="0">
                <a:cs typeface="Times New Roman" panose="02020603050405020304" pitchFamily="18" charset="0"/>
              </a:rPr>
              <a:t>сущности: </a:t>
            </a:r>
          </a:p>
          <a:p>
            <a:r>
              <a:rPr lang="ru-RU" sz="2000" dirty="0" smtClean="0">
                <a:cs typeface="Times New Roman" panose="02020603050405020304" pitchFamily="18" charset="0"/>
              </a:rPr>
              <a:t>• ФИО </a:t>
            </a:r>
            <a:r>
              <a:rPr lang="ru-RU" sz="2000" dirty="0">
                <a:cs typeface="Times New Roman" panose="02020603050405020304" pitchFamily="18" charset="0"/>
              </a:rPr>
              <a:t>персоны (</a:t>
            </a:r>
            <a:r>
              <a:rPr lang="en-US" sz="2000" dirty="0" err="1">
                <a:cs typeface="Times New Roman" panose="02020603050405020304" pitchFamily="18" charset="0"/>
              </a:rPr>
              <a:t>cfPersName</a:t>
            </a:r>
            <a:r>
              <a:rPr lang="en-US" sz="2000" dirty="0">
                <a:cs typeface="Times New Roman" panose="02020603050405020304" pitchFamily="18" charset="0"/>
              </a:rPr>
              <a:t>),</a:t>
            </a:r>
          </a:p>
          <a:p>
            <a:r>
              <a:rPr lang="en-US" sz="2000" dirty="0" smtClean="0">
                <a:cs typeface="Times New Roman" panose="02020603050405020304" pitchFamily="18" charset="0"/>
              </a:rPr>
              <a:t>•</a:t>
            </a:r>
            <a:r>
              <a:rPr lang="ru-RU" sz="2000" dirty="0" smtClean="0">
                <a:cs typeface="Times New Roman" panose="02020603050405020304" pitchFamily="18" charset="0"/>
              </a:rPr>
              <a:t> Наименование </a:t>
            </a:r>
            <a:r>
              <a:rPr lang="ru-RU" sz="2000" dirty="0">
                <a:cs typeface="Times New Roman" panose="02020603050405020304" pitchFamily="18" charset="0"/>
              </a:rPr>
              <a:t>организации (</a:t>
            </a:r>
            <a:r>
              <a:rPr lang="en-US" sz="2000" dirty="0" err="1">
                <a:cs typeface="Times New Roman" panose="02020603050405020304" pitchFamily="18" charset="0"/>
              </a:rPr>
              <a:t>cfOrgUnitName</a:t>
            </a:r>
            <a:r>
              <a:rPr lang="en-US" sz="2000" dirty="0">
                <a:cs typeface="Times New Roman" panose="02020603050405020304" pitchFamily="18" charset="0"/>
              </a:rPr>
              <a:t>),</a:t>
            </a:r>
          </a:p>
          <a:p>
            <a:r>
              <a:rPr lang="en-US" sz="2000" dirty="0" smtClean="0">
                <a:cs typeface="Times New Roman" panose="02020603050405020304" pitchFamily="18" charset="0"/>
              </a:rPr>
              <a:t>•</a:t>
            </a:r>
            <a:r>
              <a:rPr lang="ru-RU" sz="2000" dirty="0" smtClean="0">
                <a:cs typeface="Times New Roman" panose="02020603050405020304" pitchFamily="18" charset="0"/>
              </a:rPr>
              <a:t> Наименование </a:t>
            </a:r>
            <a:r>
              <a:rPr lang="ru-RU" sz="2000" dirty="0">
                <a:cs typeface="Times New Roman" panose="02020603050405020304" pitchFamily="18" charset="0"/>
              </a:rPr>
              <a:t>схемы классификации       (</a:t>
            </a:r>
            <a:r>
              <a:rPr lang="en-US" sz="2000" dirty="0" err="1">
                <a:cs typeface="Times New Roman" panose="02020603050405020304" pitchFamily="18" charset="0"/>
              </a:rPr>
              <a:t>cfClassSchemeName</a:t>
            </a:r>
            <a:r>
              <a:rPr lang="en-US" sz="2000" dirty="0">
                <a:cs typeface="Times New Roman" panose="02020603050405020304" pitchFamily="18" charset="0"/>
              </a:rPr>
              <a:t>),</a:t>
            </a:r>
          </a:p>
          <a:p>
            <a:r>
              <a:rPr lang="en-US" sz="2000" dirty="0" smtClean="0">
                <a:cs typeface="Times New Roman" panose="02020603050405020304" pitchFamily="18" charset="0"/>
              </a:rPr>
              <a:t>•</a:t>
            </a:r>
            <a:r>
              <a:rPr lang="ru-RU" sz="2000" dirty="0" smtClean="0">
                <a:cs typeface="Times New Roman" panose="02020603050405020304" pitchFamily="18" charset="0"/>
              </a:rPr>
              <a:t> Наименование </a:t>
            </a:r>
            <a:r>
              <a:rPr lang="ru-RU" sz="2000" dirty="0">
                <a:cs typeface="Times New Roman" panose="02020603050405020304" pitchFamily="18" charset="0"/>
              </a:rPr>
              <a:t>метрики (</a:t>
            </a:r>
            <a:r>
              <a:rPr lang="en-US" sz="2000" dirty="0" err="1">
                <a:cs typeface="Times New Roman" panose="02020603050405020304" pitchFamily="18" charset="0"/>
              </a:rPr>
              <a:t>cfMetricName</a:t>
            </a:r>
            <a:r>
              <a:rPr lang="en-US" sz="2000" dirty="0">
                <a:cs typeface="Times New Roman" panose="02020603050405020304" pitchFamily="18" charset="0"/>
              </a:rPr>
              <a:t>)</a:t>
            </a:r>
          </a:p>
          <a:p>
            <a:r>
              <a:rPr lang="en-US" sz="2000" dirty="0" smtClean="0">
                <a:cs typeface="Times New Roman" panose="02020603050405020304" pitchFamily="18" charset="0"/>
              </a:rPr>
              <a:t>•</a:t>
            </a:r>
            <a:r>
              <a:rPr lang="ru-RU" sz="2000" dirty="0" smtClean="0">
                <a:cs typeface="Times New Roman" panose="02020603050405020304" pitchFamily="18" charset="0"/>
              </a:rPr>
              <a:t> Наименование </a:t>
            </a:r>
            <a:r>
              <a:rPr lang="ru-RU" sz="2000" dirty="0">
                <a:cs typeface="Times New Roman" panose="02020603050405020304" pitchFamily="18" charset="0"/>
              </a:rPr>
              <a:t>классификатора (</a:t>
            </a:r>
            <a:r>
              <a:rPr lang="en-US" sz="2000" dirty="0" err="1">
                <a:cs typeface="Times New Roman" panose="02020603050405020304" pitchFamily="18" charset="0"/>
              </a:rPr>
              <a:t>cfClassTerm</a:t>
            </a:r>
            <a:r>
              <a:rPr lang="en-US" sz="2000" dirty="0">
                <a:latin typeface="Times New Roman" panose="02020603050405020304" pitchFamily="18" charset="0"/>
                <a:cs typeface="Times New Roman" panose="02020603050405020304" pitchFamily="18" charset="0"/>
              </a:rPr>
              <a:t>)</a:t>
            </a:r>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83" y="146417"/>
            <a:ext cx="971550" cy="790575"/>
          </a:xfrm>
          <a:prstGeom prst="rect">
            <a:avLst/>
          </a:prstGeom>
        </p:spPr>
      </p:pic>
      <p:sp>
        <p:nvSpPr>
          <p:cNvPr id="9" name="Прямоугольник 8"/>
          <p:cNvSpPr/>
          <p:nvPr/>
        </p:nvSpPr>
        <p:spPr>
          <a:xfrm>
            <a:off x="2843808" y="4393717"/>
            <a:ext cx="6096000" cy="2246769"/>
          </a:xfrm>
          <a:prstGeom prst="rect">
            <a:avLst/>
          </a:prstGeom>
        </p:spPr>
        <p:txBody>
          <a:bodyPr>
            <a:spAutoFit/>
          </a:bodyPr>
          <a:lstStyle/>
          <a:p>
            <a:pPr defTabSz="457200"/>
            <a:r>
              <a:rPr lang="ru-RU" sz="2000" b="1" dirty="0" smtClean="0">
                <a:solidFill>
                  <a:prstClr val="black"/>
                </a:solidFill>
                <a:cs typeface="Times New Roman" panose="02020603050405020304" pitchFamily="18" charset="0"/>
              </a:rPr>
              <a:t>Связующие </a:t>
            </a:r>
            <a:r>
              <a:rPr lang="ru-RU" sz="2000" b="1" dirty="0">
                <a:solidFill>
                  <a:prstClr val="black"/>
                </a:solidFill>
                <a:cs typeface="Times New Roman" panose="02020603050405020304" pitchFamily="18" charset="0"/>
              </a:rPr>
              <a:t>таблицы:</a:t>
            </a:r>
          </a:p>
          <a:p>
            <a:pPr defTabSz="457200"/>
            <a:r>
              <a:rPr lang="ru-RU" sz="2000" dirty="0">
                <a:solidFill>
                  <a:prstClr val="black"/>
                </a:solidFill>
                <a:cs typeface="Times New Roman" panose="02020603050405020304" pitchFamily="18" charset="0"/>
              </a:rPr>
              <a:t>•	</a:t>
            </a:r>
            <a:r>
              <a:rPr lang="en-US" sz="2000" dirty="0" err="1">
                <a:solidFill>
                  <a:prstClr val="black"/>
                </a:solidFill>
                <a:cs typeface="Times New Roman" panose="02020603050405020304" pitchFamily="18" charset="0"/>
              </a:rPr>
              <a:t>cfPers_OrgUnit</a:t>
            </a:r>
            <a:r>
              <a:rPr lang="en-US" sz="2000" dirty="0" smtClean="0">
                <a:solidFill>
                  <a:prstClr val="black"/>
                </a:solidFill>
                <a:cs typeface="Times New Roman" panose="02020603050405020304" pitchFamily="18" charset="0"/>
              </a:rPr>
              <a:t>,</a:t>
            </a:r>
            <a:endParaRPr lang="ru-RU" sz="2000" dirty="0" smtClean="0">
              <a:solidFill>
                <a:prstClr val="black"/>
              </a:solidFill>
              <a:cs typeface="Times New Roman" panose="02020603050405020304" pitchFamily="18" charset="0"/>
            </a:endParaRPr>
          </a:p>
          <a:p>
            <a:pPr marL="342900" indent="-342900" defTabSz="457200">
              <a:buFont typeface="Arial" panose="020B0604020202020204" pitchFamily="34" charset="0"/>
              <a:buChar char="•"/>
            </a:pPr>
            <a:r>
              <a:rPr lang="en-US" sz="2000" dirty="0" smtClean="0">
                <a:solidFill>
                  <a:prstClr val="black"/>
                </a:solidFill>
                <a:cs typeface="Times New Roman" panose="02020603050405020304" pitchFamily="18" charset="0"/>
              </a:rPr>
              <a:t>  </a:t>
            </a:r>
            <a:r>
              <a:rPr lang="en-US" sz="2000" dirty="0" err="1" smtClean="0">
                <a:solidFill>
                  <a:prstClr val="black"/>
                </a:solidFill>
                <a:cs typeface="Times New Roman" panose="02020603050405020304" pitchFamily="18" charset="0"/>
              </a:rPr>
              <a:t>cfPers_Metrics</a:t>
            </a:r>
            <a:r>
              <a:rPr lang="en-US" sz="2000" dirty="0" smtClean="0">
                <a:solidFill>
                  <a:prstClr val="black"/>
                </a:solidFill>
                <a:cs typeface="Times New Roman" panose="02020603050405020304" pitchFamily="18" charset="0"/>
              </a:rPr>
              <a:t>,</a:t>
            </a:r>
            <a:endParaRPr lang="en-US" sz="2000" dirty="0">
              <a:solidFill>
                <a:prstClr val="black"/>
              </a:solidFill>
              <a:cs typeface="Times New Roman" panose="02020603050405020304" pitchFamily="18" charset="0"/>
            </a:endParaRPr>
          </a:p>
          <a:p>
            <a:pPr defTabSz="457200"/>
            <a:r>
              <a:rPr lang="en-US" sz="2000" dirty="0">
                <a:solidFill>
                  <a:prstClr val="black"/>
                </a:solidFill>
                <a:cs typeface="Times New Roman" panose="02020603050405020304" pitchFamily="18" charset="0"/>
              </a:rPr>
              <a:t>•	</a:t>
            </a:r>
            <a:r>
              <a:rPr lang="en-US" sz="2000" dirty="0" err="1">
                <a:solidFill>
                  <a:prstClr val="black"/>
                </a:solidFill>
                <a:cs typeface="Times New Roman" panose="02020603050405020304" pitchFamily="18" charset="0"/>
              </a:rPr>
              <a:t>cfFedId_Class</a:t>
            </a:r>
            <a:r>
              <a:rPr lang="en-US" sz="2000" dirty="0">
                <a:solidFill>
                  <a:prstClr val="black"/>
                </a:solidFill>
                <a:cs typeface="Times New Roman" panose="02020603050405020304" pitchFamily="18" charset="0"/>
              </a:rPr>
              <a:t>,</a:t>
            </a:r>
          </a:p>
          <a:p>
            <a:pPr defTabSz="457200"/>
            <a:r>
              <a:rPr lang="en-US" sz="2000" dirty="0">
                <a:solidFill>
                  <a:prstClr val="black"/>
                </a:solidFill>
                <a:cs typeface="Times New Roman" panose="02020603050405020304" pitchFamily="18" charset="0"/>
              </a:rPr>
              <a:t>•	</a:t>
            </a:r>
            <a:r>
              <a:rPr lang="en-US" sz="2000" dirty="0" err="1">
                <a:solidFill>
                  <a:prstClr val="black"/>
                </a:solidFill>
                <a:cs typeface="Times New Roman" panose="02020603050405020304" pitchFamily="18" charset="0"/>
              </a:rPr>
              <a:t>cfPers_Class</a:t>
            </a:r>
            <a:r>
              <a:rPr lang="en-US" sz="2000" dirty="0">
                <a:solidFill>
                  <a:prstClr val="black"/>
                </a:solidFill>
                <a:cs typeface="Times New Roman" panose="02020603050405020304" pitchFamily="18" charset="0"/>
              </a:rPr>
              <a:t>,</a:t>
            </a:r>
          </a:p>
          <a:p>
            <a:pPr defTabSz="457200"/>
            <a:r>
              <a:rPr lang="en-US" sz="2000" dirty="0">
                <a:solidFill>
                  <a:prstClr val="black"/>
                </a:solidFill>
                <a:cs typeface="Times New Roman" panose="02020603050405020304" pitchFamily="18" charset="0"/>
              </a:rPr>
              <a:t>•	</a:t>
            </a:r>
            <a:r>
              <a:rPr lang="en-US" sz="2000" dirty="0" err="1">
                <a:solidFill>
                  <a:prstClr val="black"/>
                </a:solidFill>
                <a:cs typeface="Times New Roman" panose="02020603050405020304" pitchFamily="18" charset="0"/>
              </a:rPr>
              <a:t>cfOrgUnit_Class</a:t>
            </a:r>
            <a:r>
              <a:rPr lang="en-US" sz="2000" dirty="0">
                <a:solidFill>
                  <a:prstClr val="black"/>
                </a:solidFill>
                <a:cs typeface="Times New Roman" panose="02020603050405020304" pitchFamily="18" charset="0"/>
              </a:rPr>
              <a:t>,</a:t>
            </a:r>
          </a:p>
          <a:p>
            <a:pPr defTabSz="457200"/>
            <a:r>
              <a:rPr lang="en-US" sz="2000" dirty="0">
                <a:solidFill>
                  <a:prstClr val="black"/>
                </a:solidFill>
                <a:cs typeface="Times New Roman" panose="02020603050405020304" pitchFamily="18" charset="0"/>
              </a:rPr>
              <a:t>•	</a:t>
            </a:r>
            <a:r>
              <a:rPr lang="en-US" sz="2000" dirty="0" err="1">
                <a:solidFill>
                  <a:prstClr val="black"/>
                </a:solidFill>
                <a:cs typeface="Times New Roman" panose="02020603050405020304" pitchFamily="18" charset="0"/>
              </a:rPr>
              <a:t>cfClass_Class</a:t>
            </a:r>
            <a:r>
              <a:rPr lang="en-US" sz="2000" dirty="0">
                <a:solidFill>
                  <a:prstClr val="black"/>
                </a:solidFill>
                <a:cs typeface="Times New Roman" panose="02020603050405020304" pitchFamily="18" charset="0"/>
              </a:rPr>
              <a:t>.</a:t>
            </a:r>
          </a:p>
        </p:txBody>
      </p:sp>
    </p:spTree>
    <p:extLst>
      <p:ext uri="{BB962C8B-B14F-4D97-AF65-F5344CB8AC3E}">
        <p14:creationId xmlns:p14="http://schemas.microsoft.com/office/powerpoint/2010/main" val="3382702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0" y="0"/>
            <a:ext cx="9144000" cy="1524000"/>
            <a:chOff x="0" y="0"/>
            <a:chExt cx="9144000" cy="1524000"/>
          </a:xfrm>
        </p:grpSpPr>
        <p:sp>
          <p:nvSpPr>
            <p:cNvPr id="31" name="Right Triangle 30"/>
            <p:cNvSpPr/>
            <p:nvPr/>
          </p:nvSpPr>
          <p:spPr>
            <a:xfrm flipH="1" flipV="1">
              <a:off x="0" y="304800"/>
              <a:ext cx="9144000" cy="1219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32" name="Rectangle 31"/>
            <p:cNvSpPr/>
            <p:nvPr/>
          </p:nvSpPr>
          <p:spPr>
            <a:xfrm>
              <a:off x="0" y="0"/>
              <a:ext cx="914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sp>
        <p:nvSpPr>
          <p:cNvPr id="4" name="Прямоугольник 3"/>
          <p:cNvSpPr/>
          <p:nvPr/>
        </p:nvSpPr>
        <p:spPr>
          <a:xfrm>
            <a:off x="1144270" y="157498"/>
            <a:ext cx="8090485" cy="690254"/>
          </a:xfrm>
          <a:prstGeom prst="rect">
            <a:avLst/>
          </a:prstGeom>
        </p:spPr>
        <p:txBody>
          <a:bodyPr wrap="none">
            <a:spAutoFit/>
          </a:bodyPr>
          <a:lstStyle/>
          <a:p>
            <a:pPr>
              <a:lnSpc>
                <a:spcPct val="107000"/>
              </a:lnSpc>
              <a:spcAft>
                <a:spcPts val="800"/>
              </a:spcAft>
            </a:pPr>
            <a:r>
              <a:rPr lang="ru-RU" sz="3800" b="1" dirty="0" smtClean="0">
                <a:latin typeface="Calibri" panose="020F0502020204030204" pitchFamily="34" charset="0"/>
                <a:ea typeface="Calibri" panose="020F0502020204030204" pitchFamily="34" charset="0"/>
                <a:cs typeface="Times New Roman" panose="02020603050405020304" pitchFamily="18" charset="0"/>
              </a:rPr>
              <a:t>Некоторые результаты </a:t>
            </a:r>
            <a:r>
              <a:rPr lang="ru-RU" sz="3800" b="1" dirty="0">
                <a:latin typeface="Calibri" panose="020F0502020204030204" pitchFamily="34" charset="0"/>
                <a:ea typeface="Calibri" panose="020F0502020204030204" pitchFamily="34" charset="0"/>
                <a:cs typeface="Times New Roman" panose="02020603050405020304" pitchFamily="18" charset="0"/>
              </a:rPr>
              <a:t>исследования</a:t>
            </a:r>
            <a:endParaRPr lang="ru-RU" sz="3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88344"/>
            <a:ext cx="9144000" cy="5835312"/>
          </a:xfrm>
          <a:prstGeom prst="rect">
            <a:avLst/>
          </a:prstGeom>
        </p:spPr>
      </p:pic>
      <p:sp>
        <p:nvSpPr>
          <p:cNvPr id="6" name="TextBox 5"/>
          <p:cNvSpPr txBox="1"/>
          <p:nvPr/>
        </p:nvSpPr>
        <p:spPr>
          <a:xfrm>
            <a:off x="2871840" y="1033341"/>
            <a:ext cx="1728192" cy="338554"/>
          </a:xfrm>
          <a:prstGeom prst="rect">
            <a:avLst/>
          </a:prstGeom>
          <a:noFill/>
        </p:spPr>
        <p:txBody>
          <a:bodyPr wrap="square" rtlCol="0">
            <a:spAutoFit/>
          </a:bodyPr>
          <a:lstStyle/>
          <a:p>
            <a:r>
              <a:rPr lang="ru-RU" sz="1600" dirty="0" smtClean="0">
                <a:solidFill>
                  <a:schemeClr val="bg1">
                    <a:lumMod val="50000"/>
                  </a:schemeClr>
                </a:solidFill>
              </a:rPr>
              <a:t>(1070 статей)</a:t>
            </a:r>
            <a:endParaRPr lang="ru-RU" sz="1600" dirty="0">
              <a:solidFill>
                <a:schemeClr val="bg1">
                  <a:lumMod val="50000"/>
                </a:schemeClr>
              </a:solidFill>
            </a:endParaRPr>
          </a:p>
        </p:txBody>
      </p:sp>
      <p:sp>
        <p:nvSpPr>
          <p:cNvPr id="7" name="TextBox 6"/>
          <p:cNvSpPr txBox="1"/>
          <p:nvPr/>
        </p:nvSpPr>
        <p:spPr>
          <a:xfrm>
            <a:off x="7668344" y="1033341"/>
            <a:ext cx="1224246" cy="338554"/>
          </a:xfrm>
          <a:prstGeom prst="rect">
            <a:avLst/>
          </a:prstGeom>
          <a:noFill/>
        </p:spPr>
        <p:txBody>
          <a:bodyPr wrap="none" rtlCol="0">
            <a:spAutoFit/>
          </a:bodyPr>
          <a:lstStyle/>
          <a:p>
            <a:r>
              <a:rPr lang="ru-RU" sz="1600" dirty="0" smtClean="0">
                <a:solidFill>
                  <a:schemeClr val="bg1">
                    <a:lumMod val="50000"/>
                  </a:schemeClr>
                </a:solidFill>
              </a:rPr>
              <a:t>(526 статей)</a:t>
            </a:r>
            <a:endParaRPr lang="ru-RU" sz="1600" dirty="0">
              <a:solidFill>
                <a:schemeClr val="bg1">
                  <a:lumMod val="50000"/>
                </a:schemeClr>
              </a:solidFill>
            </a:endParaRPr>
          </a:p>
        </p:txBody>
      </p:sp>
      <p:pic>
        <p:nvPicPr>
          <p:cNvPr id="12" name="Рисунок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683" y="146417"/>
            <a:ext cx="971550" cy="790575"/>
          </a:xfrm>
          <a:prstGeom prst="rect">
            <a:avLst/>
          </a:prstGeom>
        </p:spPr>
      </p:pic>
    </p:spTree>
    <p:extLst>
      <p:ext uri="{BB962C8B-B14F-4D97-AF65-F5344CB8AC3E}">
        <p14:creationId xmlns:p14="http://schemas.microsoft.com/office/powerpoint/2010/main" val="82625235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0" y="0"/>
            <a:ext cx="9144000" cy="1524000"/>
            <a:chOff x="0" y="0"/>
            <a:chExt cx="9144000" cy="1524000"/>
          </a:xfrm>
        </p:grpSpPr>
        <p:sp>
          <p:nvSpPr>
            <p:cNvPr id="31" name="Right Triangle 30"/>
            <p:cNvSpPr/>
            <p:nvPr/>
          </p:nvSpPr>
          <p:spPr>
            <a:xfrm flipH="1" flipV="1">
              <a:off x="0" y="304800"/>
              <a:ext cx="9144000" cy="1219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32" name="Rectangle 31"/>
            <p:cNvSpPr/>
            <p:nvPr/>
          </p:nvSpPr>
          <p:spPr>
            <a:xfrm>
              <a:off x="0" y="0"/>
              <a:ext cx="914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pic>
        <p:nvPicPr>
          <p:cNvPr id="8" name="Рисунок 7" descr="C:\Users\ДНС\Desktop\стрн.png"/>
          <p:cNvPicPr/>
          <p:nvPr/>
        </p:nvPicPr>
        <p:blipFill>
          <a:blip r:embed="rId3">
            <a:extLst>
              <a:ext uri="{28A0092B-C50C-407E-A947-70E740481C1C}">
                <a14:useLocalDpi xmlns:a14="http://schemas.microsoft.com/office/drawing/2010/main" val="0"/>
              </a:ext>
            </a:extLst>
          </a:blip>
          <a:srcRect/>
          <a:stretch>
            <a:fillRect/>
          </a:stretch>
        </p:blipFill>
        <p:spPr bwMode="auto">
          <a:xfrm>
            <a:off x="305234" y="1849780"/>
            <a:ext cx="8208912" cy="3600400"/>
          </a:xfrm>
          <a:prstGeom prst="rect">
            <a:avLst/>
          </a:prstGeom>
          <a:noFill/>
          <a:ln>
            <a:noFill/>
          </a:ln>
        </p:spPr>
      </p:pic>
      <p:pic>
        <p:nvPicPr>
          <p:cNvPr id="9" name="Рисунок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683" y="146417"/>
            <a:ext cx="971550" cy="790575"/>
          </a:xfrm>
          <a:prstGeom prst="rect">
            <a:avLst/>
          </a:prstGeom>
        </p:spPr>
      </p:pic>
      <p:sp>
        <p:nvSpPr>
          <p:cNvPr id="4" name="TextBox 3"/>
          <p:cNvSpPr txBox="1"/>
          <p:nvPr/>
        </p:nvSpPr>
        <p:spPr>
          <a:xfrm>
            <a:off x="1178916" y="218564"/>
            <a:ext cx="7071488" cy="1631216"/>
          </a:xfrm>
          <a:prstGeom prst="rect">
            <a:avLst/>
          </a:prstGeom>
          <a:noFill/>
        </p:spPr>
        <p:txBody>
          <a:bodyPr wrap="none" rtlCol="0">
            <a:spAutoFit/>
          </a:bodyPr>
          <a:lstStyle/>
          <a:p>
            <a:pPr algn="ctr"/>
            <a:r>
              <a:rPr lang="ru-RU" sz="3800" b="1" dirty="0"/>
              <a:t>Динамика количества </a:t>
            </a:r>
            <a:endParaRPr lang="ru-RU" sz="3800" b="1" dirty="0" smtClean="0"/>
          </a:p>
          <a:p>
            <a:pPr algn="ctr"/>
            <a:r>
              <a:rPr lang="ru-RU" sz="3800" b="1" dirty="0" smtClean="0"/>
              <a:t>зарубежных </a:t>
            </a:r>
            <a:r>
              <a:rPr lang="ru-RU" sz="3800" b="1" dirty="0"/>
              <a:t>ученых во </a:t>
            </a:r>
            <a:r>
              <a:rPr lang="ru-RU" sz="3800" b="1" dirty="0" smtClean="0"/>
              <a:t>времени</a:t>
            </a:r>
          </a:p>
          <a:p>
            <a:pPr algn="ctr"/>
            <a:r>
              <a:rPr lang="ru-RU" sz="2400" dirty="0" smtClean="0"/>
              <a:t>(в % от общего количества ученых) </a:t>
            </a:r>
            <a:endParaRPr lang="ru-RU" sz="2400" dirty="0"/>
          </a:p>
        </p:txBody>
      </p:sp>
      <p:sp>
        <p:nvSpPr>
          <p:cNvPr id="5" name="Прямоугольник 4"/>
          <p:cNvSpPr/>
          <p:nvPr/>
        </p:nvSpPr>
        <p:spPr>
          <a:xfrm>
            <a:off x="629854" y="5867400"/>
            <a:ext cx="7884292" cy="400110"/>
          </a:xfrm>
          <a:prstGeom prst="rect">
            <a:avLst/>
          </a:prstGeom>
        </p:spPr>
        <p:txBody>
          <a:bodyPr wrap="square">
            <a:spAutoFit/>
          </a:bodyPr>
          <a:lstStyle/>
          <a:p>
            <a:r>
              <a:rPr lang="ru-RU" sz="2000" dirty="0"/>
              <a:t>П</a:t>
            </a:r>
            <a:r>
              <a:rPr lang="ru-RU" sz="2000" dirty="0" smtClean="0"/>
              <a:t>рочие</a:t>
            </a:r>
            <a:r>
              <a:rPr lang="ru-RU" sz="2000" dirty="0"/>
              <a:t>: США, СНГ, Африка, Ближний и Дальний Восток, Океания</a:t>
            </a:r>
          </a:p>
        </p:txBody>
      </p:sp>
    </p:spTree>
    <p:extLst>
      <p:ext uri="{BB962C8B-B14F-4D97-AF65-F5344CB8AC3E}">
        <p14:creationId xmlns:p14="http://schemas.microsoft.com/office/powerpoint/2010/main" val="103834613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6"/>
          <p:cNvGrpSpPr/>
          <p:nvPr/>
        </p:nvGrpSpPr>
        <p:grpSpPr>
          <a:xfrm>
            <a:off x="0" y="5257800"/>
            <a:ext cx="9144000" cy="1600200"/>
            <a:chOff x="0" y="5257800"/>
            <a:chExt cx="9144000" cy="1600200"/>
          </a:xfrm>
        </p:grpSpPr>
        <p:sp>
          <p:nvSpPr>
            <p:cNvPr id="28" name="Right Triangle 27"/>
            <p:cNvSpPr/>
            <p:nvPr/>
          </p:nvSpPr>
          <p:spPr>
            <a:xfrm>
              <a:off x="0" y="5257800"/>
              <a:ext cx="9144000" cy="12192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9" name="Rectangle 28"/>
            <p:cNvSpPr/>
            <p:nvPr/>
          </p:nvSpPr>
          <p:spPr>
            <a:xfrm>
              <a:off x="0" y="6477000"/>
              <a:ext cx="9144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gr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307" y="1907704"/>
            <a:ext cx="6336704" cy="3350096"/>
          </a:xfrm>
          <a:prstGeom prst="rect">
            <a:avLst/>
          </a:prstGeom>
        </p:spPr>
      </p:pic>
      <p:graphicFrame>
        <p:nvGraphicFramePr>
          <p:cNvPr id="7" name="Таблица 6"/>
          <p:cNvGraphicFramePr>
            <a:graphicFrameLocks noGrp="1"/>
          </p:cNvGraphicFramePr>
          <p:nvPr>
            <p:extLst>
              <p:ext uri="{D42A27DB-BD31-4B8C-83A1-F6EECF244321}">
                <p14:modId xmlns:p14="http://schemas.microsoft.com/office/powerpoint/2010/main" val="3468979625"/>
              </p:ext>
            </p:extLst>
          </p:nvPr>
        </p:nvGraphicFramePr>
        <p:xfrm>
          <a:off x="6665926" y="2070057"/>
          <a:ext cx="2289543" cy="3131063"/>
        </p:xfrm>
        <a:graphic>
          <a:graphicData uri="http://schemas.openxmlformats.org/drawingml/2006/table">
            <a:tbl>
              <a:tblPr firstRow="1" firstCol="1" bandRow="1"/>
              <a:tblGrid>
                <a:gridCol w="1290604"/>
                <a:gridCol w="998939"/>
              </a:tblGrid>
              <a:tr h="467523">
                <a:tc>
                  <a:txBody>
                    <a:bodyPr/>
                    <a:lstStyle/>
                    <a:p>
                      <a:pPr algn="l">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Страна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ru-RU" sz="1600" b="1" dirty="0" smtClean="0">
                          <a:effectLst/>
                          <a:latin typeface="Calibri" panose="020F0502020204030204" pitchFamily="34" charset="0"/>
                          <a:ea typeface="Calibri" panose="020F0502020204030204" pitchFamily="34" charset="0"/>
                          <a:cs typeface="Times New Roman" panose="02020603050405020304" pitchFamily="18" charset="0"/>
                        </a:rPr>
                        <a:t>Кол-во ученых</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762">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Россия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1421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762">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Казахстан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762">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Германия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762">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Узбекистан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762">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Турция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762">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Сербия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762">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США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762">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Украина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762">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Франция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762">
                <a:tc>
                  <a:txBody>
                    <a:bodyPr/>
                    <a:lstStyle/>
                    <a:p>
                      <a:pPr algn="l">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Дания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Прямоугольник 7"/>
          <p:cNvSpPr/>
          <p:nvPr/>
        </p:nvSpPr>
        <p:spPr>
          <a:xfrm>
            <a:off x="-1005947" y="1097608"/>
            <a:ext cx="7454594" cy="584775"/>
          </a:xfrm>
          <a:prstGeom prst="rect">
            <a:avLst/>
          </a:prstGeom>
        </p:spPr>
        <p:txBody>
          <a:bodyPr wrap="square">
            <a:spAutoFit/>
          </a:bodyPr>
          <a:lstStyle/>
          <a:p>
            <a:pPr algn="ctr"/>
            <a:r>
              <a:rPr lang="ru-RU" sz="1600" b="1" dirty="0"/>
              <a:t>Г</a:t>
            </a:r>
            <a:r>
              <a:rPr lang="ru-RU" sz="1600" b="1" dirty="0" smtClean="0"/>
              <a:t>еография </a:t>
            </a:r>
            <a:r>
              <a:rPr lang="ru-RU" sz="1600" b="1" dirty="0"/>
              <a:t>авторов журнала Евразийского </a:t>
            </a:r>
            <a:r>
              <a:rPr lang="ru-RU" sz="1600" b="1" dirty="0" smtClean="0"/>
              <a:t>региона</a:t>
            </a:r>
          </a:p>
          <a:p>
            <a:pPr algn="ctr"/>
            <a:r>
              <a:rPr lang="ru-RU" sz="1600" dirty="0" smtClean="0"/>
              <a:t> </a:t>
            </a:r>
            <a:r>
              <a:rPr lang="ru-RU" sz="1600" dirty="0" smtClean="0">
                <a:latin typeface="Calibri" panose="020F0502020204030204" pitchFamily="34" charset="0"/>
                <a:ea typeface="Calibri" panose="020F0502020204030204" pitchFamily="34" charset="0"/>
                <a:cs typeface="Times New Roman" panose="02020603050405020304" pitchFamily="18" charset="0"/>
              </a:rPr>
              <a:t>(высота </a:t>
            </a:r>
            <a:r>
              <a:rPr lang="ru-RU" sz="1600" dirty="0">
                <a:latin typeface="Calibri" panose="020F0502020204030204" pitchFamily="34" charset="0"/>
                <a:ea typeface="Calibri" panose="020F0502020204030204" pitchFamily="34" charset="0"/>
                <a:cs typeface="Times New Roman" panose="02020603050405020304" pitchFamily="18" charset="0"/>
              </a:rPr>
              <a:t>столбца соответствует количеству ученых) </a:t>
            </a:r>
            <a:endParaRPr lang="ru-RU" sz="1600" dirty="0"/>
          </a:p>
        </p:txBody>
      </p:sp>
      <p:sp>
        <p:nvSpPr>
          <p:cNvPr id="9" name="Прямоугольник 8"/>
          <p:cNvSpPr/>
          <p:nvPr/>
        </p:nvSpPr>
        <p:spPr>
          <a:xfrm>
            <a:off x="6707265" y="1097608"/>
            <a:ext cx="1907895" cy="584775"/>
          </a:xfrm>
          <a:prstGeom prst="rect">
            <a:avLst/>
          </a:prstGeom>
        </p:spPr>
        <p:txBody>
          <a:bodyPr wrap="none">
            <a:spAutoFit/>
          </a:bodyPr>
          <a:lstStyle/>
          <a:p>
            <a:pPr algn="ctr"/>
            <a:r>
              <a:rPr lang="ru-RU" sz="1600" b="1" dirty="0">
                <a:latin typeface="Calibri" panose="020F0502020204030204" pitchFamily="34" charset="0"/>
                <a:ea typeface="Calibri" panose="020F0502020204030204" pitchFamily="34" charset="0"/>
                <a:cs typeface="Times New Roman" panose="02020603050405020304" pitchFamily="18" charset="0"/>
              </a:rPr>
              <a:t>Количество </a:t>
            </a:r>
            <a:r>
              <a:rPr lang="ru-RU" sz="1600" b="1" dirty="0" smtClean="0">
                <a:latin typeface="Calibri" panose="020F0502020204030204" pitchFamily="34" charset="0"/>
                <a:ea typeface="Calibri" panose="020F0502020204030204" pitchFamily="34" charset="0"/>
                <a:cs typeface="Times New Roman" panose="02020603050405020304" pitchFamily="18" charset="0"/>
              </a:rPr>
              <a:t>ученых</a:t>
            </a:r>
          </a:p>
          <a:p>
            <a:pPr algn="ctr"/>
            <a:r>
              <a:rPr lang="ru-RU" sz="1600" b="1" dirty="0" smtClean="0">
                <a:latin typeface="Calibri" panose="020F0502020204030204" pitchFamily="34" charset="0"/>
                <a:ea typeface="Calibri" panose="020F0502020204030204" pitchFamily="34" charset="0"/>
                <a:cs typeface="Times New Roman" panose="02020603050405020304" pitchFamily="18" charset="0"/>
              </a:rPr>
              <a:t> </a:t>
            </a:r>
            <a:r>
              <a:rPr lang="ru-RU" sz="1600" b="1" dirty="0">
                <a:latin typeface="Calibri" panose="020F0502020204030204" pitchFamily="34" charset="0"/>
                <a:ea typeface="Calibri" panose="020F0502020204030204" pitchFamily="34" charset="0"/>
                <a:cs typeface="Times New Roman" panose="02020603050405020304" pitchFamily="18" charset="0"/>
              </a:rPr>
              <a:t>по странам </a:t>
            </a:r>
            <a:endParaRPr lang="ru-RU" sz="1600" b="1" dirty="0"/>
          </a:p>
        </p:txBody>
      </p:sp>
      <p:pic>
        <p:nvPicPr>
          <p:cNvPr id="12" name="Рисунок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683" y="146417"/>
            <a:ext cx="971550" cy="790575"/>
          </a:xfrm>
          <a:prstGeom prst="rect">
            <a:avLst/>
          </a:prstGeom>
        </p:spPr>
      </p:pic>
      <p:sp>
        <p:nvSpPr>
          <p:cNvPr id="5" name="TextBox 4"/>
          <p:cNvSpPr txBox="1"/>
          <p:nvPr/>
        </p:nvSpPr>
        <p:spPr>
          <a:xfrm>
            <a:off x="2254034" y="259884"/>
            <a:ext cx="4176977" cy="677108"/>
          </a:xfrm>
          <a:prstGeom prst="rect">
            <a:avLst/>
          </a:prstGeom>
          <a:noFill/>
        </p:spPr>
        <p:txBody>
          <a:bodyPr wrap="none" rtlCol="0">
            <a:spAutoFit/>
          </a:bodyPr>
          <a:lstStyle/>
          <a:p>
            <a:r>
              <a:rPr lang="ru-RU" sz="3800" b="1" dirty="0" smtClean="0"/>
              <a:t>География авторов</a:t>
            </a:r>
            <a:endParaRPr lang="ru-RU" sz="3800" b="1" dirty="0"/>
          </a:p>
        </p:txBody>
      </p:sp>
    </p:spTree>
    <p:extLst>
      <p:ext uri="{BB962C8B-B14F-4D97-AF65-F5344CB8AC3E}">
        <p14:creationId xmlns:p14="http://schemas.microsoft.com/office/powerpoint/2010/main" val="36081114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ransparent_3-D_stairs_with_labels_TP1019192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079ED6A-ADC2-42C8-9DC0-99D1F474C9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Полупрозрачная объемная лестница с надписями</Template>
  <TotalTime>0</TotalTime>
  <Words>2090</Words>
  <Application>Microsoft Office PowerPoint</Application>
  <PresentationFormat>Экран (4:3)</PresentationFormat>
  <Paragraphs>657</Paragraphs>
  <Slides>21</Slides>
  <Notes>19</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21</vt:i4>
      </vt:variant>
    </vt:vector>
  </HeadingPairs>
  <TitlesOfParts>
    <vt:vector size="25" baseType="lpstr">
      <vt:lpstr>Arial</vt:lpstr>
      <vt:lpstr>Calibri</vt:lpstr>
      <vt:lpstr>Times New Roman</vt:lpstr>
      <vt:lpstr>Transparent_3-D_stairs_with_labels_TP101919216</vt:lpstr>
      <vt:lpstr>Презентация PowerPoint</vt:lpstr>
      <vt:lpstr>Презентация PowerPoint</vt:lpstr>
      <vt:lpstr>Презентация PowerPoint</vt:lpstr>
      <vt:lpstr>Презентация PowerPoint</vt:lpstr>
      <vt:lpstr>CERIF</vt:lpstr>
      <vt:lpstr>CERIF</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2014-11-24T09:41:59Z</dcterms:created>
  <dcterms:modified xsi:type="dcterms:W3CDTF">2014-12-03T07:16:08Z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TC019192259991</vt:lpwstr>
  </property>
</Properties>
</file>