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C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2B4A-C3E2-4E64-8D17-E60E7EE01E5F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3976-DF8A-4DF7-8F73-4041553AE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Опыт создания баз данных в Отделении ГПНТБ СО РАН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8568952" cy="1008112"/>
          </a:xfrm>
        </p:spPr>
        <p:txBody>
          <a:bodyPr>
            <a:noAutofit/>
          </a:bodyPr>
          <a:lstStyle/>
          <a:p>
            <a:pPr algn="just"/>
            <a:r>
              <a:rPr lang="ru-RU" sz="1550" dirty="0"/>
              <a:t>В докладе </a:t>
            </a:r>
            <a:r>
              <a:rPr lang="en-US" sz="1550" dirty="0" smtClean="0"/>
              <a:t> </a:t>
            </a:r>
            <a:r>
              <a:rPr lang="ru-RU" sz="1550" dirty="0" smtClean="0"/>
              <a:t>обсуждается опыт</a:t>
            </a:r>
            <a:r>
              <a:rPr lang="en-US" sz="1550" dirty="0" smtClean="0"/>
              <a:t> </a:t>
            </a:r>
            <a:r>
              <a:rPr lang="ru-RU" sz="1550" dirty="0" smtClean="0"/>
              <a:t>создания </a:t>
            </a:r>
            <a:r>
              <a:rPr lang="ru-RU" sz="1550" dirty="0"/>
              <a:t>каталогов и баз данных Отделения </a:t>
            </a:r>
            <a:r>
              <a:rPr lang="ru-RU" sz="1550" dirty="0" smtClean="0"/>
              <a:t>ГПНТБ СО РАН. </a:t>
            </a:r>
            <a:endParaRPr lang="ru-RU" sz="1550" dirty="0"/>
          </a:p>
          <a:p>
            <a:pPr algn="just"/>
            <a:r>
              <a:rPr lang="ru-RU" sz="1550" dirty="0"/>
              <a:t>Основное внимание уделяется разработке </a:t>
            </a:r>
            <a:r>
              <a:rPr lang="en-US" sz="1550" dirty="0" smtClean="0"/>
              <a:t> </a:t>
            </a:r>
            <a:r>
              <a:rPr lang="ru-RU" sz="1550" dirty="0" smtClean="0"/>
              <a:t>каталога, содержащего</a:t>
            </a:r>
            <a:r>
              <a:rPr lang="en-US" sz="1550" dirty="0" smtClean="0"/>
              <a:t> </a:t>
            </a:r>
            <a:r>
              <a:rPr lang="ru-RU" sz="1550" dirty="0" smtClean="0"/>
              <a:t>информацию </a:t>
            </a:r>
            <a:r>
              <a:rPr lang="ru-RU" sz="1550" dirty="0"/>
              <a:t>о научных </a:t>
            </a:r>
            <a:r>
              <a:rPr lang="ru-RU" sz="1550" dirty="0" smtClean="0"/>
              <a:t>журналах</a:t>
            </a:r>
            <a:r>
              <a:rPr lang="ru-RU" sz="1550" dirty="0"/>
              <a:t>, доступных в полнотекстовом виде с компьютеров ГПНТБ СО </a:t>
            </a:r>
            <a:r>
              <a:rPr lang="ru-RU" sz="1550" dirty="0" smtClean="0"/>
              <a:t>РАН.</a:t>
            </a:r>
            <a:endParaRPr lang="ru-RU" sz="155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3573016"/>
            <a:ext cx="662473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Васильева Н.В.,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Федотова О.А.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Пример поиска по названию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1532" r="1076" b="4306"/>
          <a:stretch>
            <a:fillRect/>
          </a:stretch>
        </p:blipFill>
        <p:spPr bwMode="auto">
          <a:xfrm>
            <a:off x="948861" y="1389778"/>
            <a:ext cx="7439563" cy="506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6131024" cy="5809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Базы данных на </a:t>
            </a:r>
            <a:r>
              <a:rPr lang="en-US" sz="3200" dirty="0" smtClean="0"/>
              <a:t>2010 </a:t>
            </a:r>
            <a:r>
              <a:rPr lang="ru-RU" sz="3200" dirty="0" smtClean="0"/>
              <a:t>год </a:t>
            </a:r>
            <a:br>
              <a:rPr lang="ru-RU" sz="3200" dirty="0" smtClean="0"/>
            </a:br>
            <a:r>
              <a:rPr lang="ru-RU" sz="3200" dirty="0" smtClean="0"/>
              <a:t>на сайте </a:t>
            </a:r>
            <a:r>
              <a:rPr lang="en-US" sz="3200" dirty="0" smtClean="0"/>
              <a:t>prometeus.nsc.ru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Проблема:  старое программное обеспечение,  разнообразие  систем управления БД:</a:t>
            </a:r>
          </a:p>
          <a:p>
            <a:r>
              <a:rPr lang="ru-RU" sz="2000" dirty="0" smtClean="0">
                <a:solidFill>
                  <a:srgbClr val="448C85"/>
                </a:solidFill>
                <a:cs typeface="Times New Roman" pitchFamily="18" charset="0"/>
              </a:rPr>
              <a:t>Система </a:t>
            </a:r>
            <a:r>
              <a:rPr lang="en-US" sz="2000" dirty="0" smtClean="0">
                <a:solidFill>
                  <a:srgbClr val="448C85"/>
                </a:solidFill>
                <a:cs typeface="Times New Roman" pitchFamily="18" charset="0"/>
              </a:rPr>
              <a:t>JISIS:</a:t>
            </a:r>
          </a:p>
          <a:p>
            <a:pPr lvl="1"/>
            <a:r>
              <a:rPr lang="en-US" sz="2000" dirty="0" smtClean="0">
                <a:solidFill>
                  <a:srgbClr val="448C85"/>
                </a:solidFill>
                <a:cs typeface="Times New Roman" pitchFamily="18" charset="0"/>
              </a:rPr>
              <a:t>ISIS, IBIS, Irbis32.</a:t>
            </a:r>
          </a:p>
          <a:p>
            <a:r>
              <a:rPr lang="en-US" sz="2000" dirty="0" err="1" smtClean="0">
                <a:solidFill>
                  <a:srgbClr val="448C85"/>
                </a:solidFill>
                <a:cs typeface="Times New Roman" pitchFamily="18" charset="0"/>
              </a:rPr>
              <a:t>Woda</a:t>
            </a:r>
            <a:r>
              <a:rPr lang="en-US" sz="2000" dirty="0" smtClean="0">
                <a:solidFill>
                  <a:srgbClr val="448C85"/>
                </a:solidFill>
                <a:cs typeface="Times New Roman" pitchFamily="18" charset="0"/>
              </a:rPr>
              <a:t>  – </a:t>
            </a:r>
            <a:r>
              <a:rPr lang="ru-RU" sz="2000" dirty="0" smtClean="0">
                <a:solidFill>
                  <a:srgbClr val="448C85"/>
                </a:solidFill>
                <a:cs typeface="Times New Roman" pitchFamily="18" charset="0"/>
              </a:rPr>
              <a:t>зарубежные периодические издания</a:t>
            </a:r>
            <a:r>
              <a:rPr lang="en-US" sz="2000" dirty="0" smtClean="0">
                <a:solidFill>
                  <a:srgbClr val="448C85"/>
                </a:solidFill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rgbClr val="448C85"/>
                </a:solidFill>
                <a:cs typeface="Times New Roman" pitchFamily="18" charset="0"/>
              </a:rPr>
              <a:t>Каталог Отделения ГПНТБ СО РАН</a:t>
            </a:r>
            <a:r>
              <a:rPr lang="en-US" sz="2000" dirty="0" smtClean="0">
                <a:solidFill>
                  <a:srgbClr val="448C85"/>
                </a:solidFill>
                <a:cs typeface="Times New Roman" pitchFamily="18" charset="0"/>
              </a:rPr>
              <a:t>).</a:t>
            </a:r>
          </a:p>
          <a:p>
            <a:r>
              <a:rPr lang="en-US" sz="2000" dirty="0" smtClean="0">
                <a:solidFill>
                  <a:srgbClr val="448C85"/>
                </a:solidFill>
                <a:cs typeface="Times New Roman" pitchFamily="18" charset="0"/>
              </a:rPr>
              <a:t>SCIDB – </a:t>
            </a:r>
            <a:r>
              <a:rPr lang="ru-RU" sz="2000" dirty="0" smtClean="0">
                <a:solidFill>
                  <a:srgbClr val="448C85"/>
                </a:solidFill>
                <a:cs typeface="Times New Roman" pitchFamily="18" charset="0"/>
              </a:rPr>
              <a:t>Научный потенциал НСО  (</a:t>
            </a:r>
            <a:r>
              <a:rPr lang="en-US" sz="2000" dirty="0" smtClean="0">
                <a:solidFill>
                  <a:srgbClr val="448C85"/>
                </a:solidFill>
                <a:cs typeface="Times New Roman" pitchFamily="18" charset="0"/>
              </a:rPr>
              <a:t>Parser, Apache, SQL</a:t>
            </a:r>
            <a:r>
              <a:rPr lang="ru-RU" sz="2000" dirty="0" smtClean="0">
                <a:solidFill>
                  <a:srgbClr val="448C85"/>
                </a:solidFill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rgbClr val="448C85"/>
                </a:solidFill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Решение: все библиографические БД перенести в одну  АБИС: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cs typeface="Times New Roman" pitchFamily="18" charset="0"/>
              </a:rPr>
              <a:t>Irbis64 </a:t>
            </a:r>
            <a:r>
              <a:rPr lang="ru-RU" sz="2000" dirty="0" smtClean="0">
                <a:cs typeface="Times New Roman" pitchFamily="18" charset="0"/>
              </a:rPr>
              <a:t>и доступ к базам с помощью  шлюза </a:t>
            </a:r>
            <a:r>
              <a:rPr lang="en-US" sz="2000" dirty="0" err="1" smtClean="0">
                <a:cs typeface="Times New Roman" pitchFamily="18" charset="0"/>
              </a:rPr>
              <a:t>WebIrbis</a:t>
            </a:r>
            <a:r>
              <a:rPr lang="ru-RU" sz="2000" dirty="0" smtClean="0">
                <a:cs typeface="Times New Roman" pitchFamily="18" charset="0"/>
              </a:rPr>
              <a:t>.</a:t>
            </a:r>
            <a:endParaRPr lang="en-US" sz="2000" dirty="0" smtClean="0"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668344" cy="62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 </a:t>
            </a:r>
            <a:r>
              <a:rPr lang="en-US" sz="3200" dirty="0" smtClean="0"/>
              <a:t>JISIS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700808"/>
            <a:ext cx="789318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668344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Шлюз </a:t>
            </a:r>
            <a:r>
              <a:rPr lang="en-US" sz="3200" dirty="0" err="1" smtClean="0"/>
              <a:t>WebIrbis</a:t>
            </a:r>
            <a:r>
              <a:rPr lang="ru-RU" sz="3200" smtClean="0"/>
              <a:t>64 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297" r="32667" b="17487"/>
          <a:stretch>
            <a:fillRect/>
          </a:stretch>
        </p:blipFill>
        <p:spPr bwMode="auto">
          <a:xfrm>
            <a:off x="539552" y="1268760"/>
            <a:ext cx="800546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7740352" cy="1008112"/>
          </a:xfrm>
        </p:spPr>
        <p:txBody>
          <a:bodyPr>
            <a:noAutofit/>
          </a:bodyPr>
          <a:lstStyle/>
          <a:p>
            <a:r>
              <a:rPr lang="ru-RU" sz="3200" kern="1000" dirty="0" smtClean="0"/>
              <a:t>Зарубежные журналы,  доступные в полнотекстовом виде</a:t>
            </a:r>
            <a:endParaRPr lang="ru-RU" sz="3200" kern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772816"/>
            <a:ext cx="50045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636912"/>
            <a:ext cx="49685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771800" y="3933056"/>
            <a:ext cx="720080" cy="14401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3635896" y="4005064"/>
            <a:ext cx="864096" cy="288032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Структура БД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1861402" cy="14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068960"/>
            <a:ext cx="1872208" cy="146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1872207" cy="146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1944215" cy="3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5292080" y="2708920"/>
            <a:ext cx="288032" cy="432048"/>
          </a:xfrm>
          <a:prstGeom prst="straightConnector1">
            <a:avLst/>
          </a:prstGeom>
          <a:ln>
            <a:solidFill>
              <a:srgbClr val="448C8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27784" y="3861048"/>
            <a:ext cx="1584176" cy="936104"/>
          </a:xfrm>
          <a:prstGeom prst="straightConnector1">
            <a:avLst/>
          </a:prstGeom>
          <a:ln>
            <a:solidFill>
              <a:srgbClr val="448C8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627784" y="1844824"/>
            <a:ext cx="1872208" cy="1080120"/>
          </a:xfrm>
          <a:prstGeom prst="straightConnector1">
            <a:avLst/>
          </a:prstGeom>
          <a:ln>
            <a:solidFill>
              <a:srgbClr val="448C8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54" idx="3"/>
            <a:endCxn id="2051" idx="1"/>
          </p:cNvCxnSpPr>
          <p:nvPr/>
        </p:nvCxnSpPr>
        <p:spPr>
          <a:xfrm>
            <a:off x="2627783" y="3289679"/>
            <a:ext cx="2880321" cy="511601"/>
          </a:xfrm>
          <a:prstGeom prst="straightConnector1">
            <a:avLst/>
          </a:prstGeom>
          <a:ln>
            <a:solidFill>
              <a:srgbClr val="448C8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Интерфейс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659" r="1869" b="4229"/>
          <a:stretch>
            <a:fillRect/>
          </a:stretch>
        </p:blipFill>
        <p:spPr bwMode="auto">
          <a:xfrm>
            <a:off x="827584" y="1412776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Список журналов по издательству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641" r="1980" b="4201"/>
          <a:stretch>
            <a:fillRect/>
          </a:stretch>
        </p:blipFill>
        <p:spPr bwMode="auto">
          <a:xfrm>
            <a:off x="971600" y="1538608"/>
            <a:ext cx="7344816" cy="50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Список журналов по тематическому рубрикатору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2255" r="980" b="4412"/>
          <a:stretch>
            <a:fillRect/>
          </a:stretch>
        </p:blipFill>
        <p:spPr bwMode="auto">
          <a:xfrm>
            <a:off x="971600" y="1700808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673</TotalTime>
  <Words>143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Опыт создания баз данных в Отделении ГПНТБ СО РАН </vt:lpstr>
      <vt:lpstr>Базы данных на 2010 год  на сайте prometeus.nsc.ru</vt:lpstr>
      <vt:lpstr>Система JISIS</vt:lpstr>
      <vt:lpstr>Шлюз WebIrbis64 </vt:lpstr>
      <vt:lpstr>Зарубежные журналы,  доступные в полнотекстовом виде</vt:lpstr>
      <vt:lpstr>Структура БД</vt:lpstr>
      <vt:lpstr>Интерфейс</vt:lpstr>
      <vt:lpstr>Список журналов по издательству</vt:lpstr>
      <vt:lpstr>Список журналов по тематическому рубрикатору</vt:lpstr>
      <vt:lpstr>Пример поиска по названию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nataly</cp:lastModifiedBy>
  <cp:revision>76</cp:revision>
  <dcterms:created xsi:type="dcterms:W3CDTF">2014-12-01T04:19:01Z</dcterms:created>
  <dcterms:modified xsi:type="dcterms:W3CDTF">2014-12-02T10:45:30Z</dcterms:modified>
</cp:coreProperties>
</file>