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1" r:id="rId3"/>
    <p:sldId id="265" r:id="rId4"/>
    <p:sldId id="276" r:id="rId5"/>
    <p:sldId id="259" r:id="rId6"/>
    <p:sldId id="263" r:id="rId7"/>
    <p:sldId id="266" r:id="rId8"/>
    <p:sldId id="267" r:id="rId9"/>
    <p:sldId id="268" r:id="rId10"/>
    <p:sldId id="269" r:id="rId11"/>
    <p:sldId id="278" r:id="rId12"/>
    <p:sldId id="277" r:id="rId13"/>
    <p:sldId id="270" r:id="rId14"/>
    <p:sldId id="272" r:id="rId15"/>
    <p:sldId id="275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5A9A8-7681-4BD9-B916-B4503795A72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3D75-9FCC-4C09-854A-597600E07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209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53D75-9FCC-4C09-854A-597600E07D2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766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0E83-DE76-4C55-823D-29F301AD204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7327-D8D6-4F0C-BD7E-4AD213076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ИСПОЛЬЗОВАНИЕ ОЧЕРЕДЕЙ СООБЩЕНИЙ В МОБИЛЬНЫХ ПРИЛОЖЕНИЯХ ДЛЯ РЕШЕНИЯ ЗАДАЧ ИНТЕГРАЦИИ ДАННЫХ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7313466" cy="120168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algn="r"/>
            <a:r>
              <a:rPr lang="ru-RU" dirty="0" smtClean="0"/>
              <a:t> </a:t>
            </a:r>
            <a:r>
              <a:rPr lang="ru-RU" dirty="0"/>
              <a:t>Демиш Всеволод Олегович, кафедра КС ФИТ </a:t>
            </a:r>
            <a:r>
              <a:rPr lang="ru-RU" dirty="0" smtClean="0"/>
              <a:t>НГУ, КТИ ВТ СО РАН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научн</a:t>
            </a:r>
            <a:r>
              <a:rPr lang="ru-RU" dirty="0" smtClean="0"/>
              <a:t>. </a:t>
            </a:r>
            <a:r>
              <a:rPr lang="ru-RU" dirty="0"/>
              <a:t>руководитель: Федотов Анатолий Михайлович,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член-корреспондент </a:t>
            </a:r>
            <a:r>
              <a:rPr lang="ru-RU" dirty="0"/>
              <a:t>РАН</a:t>
            </a:r>
            <a:r>
              <a:rPr lang="ru-RU" dirty="0" smtClean="0"/>
              <a:t>, доктор </a:t>
            </a:r>
            <a:r>
              <a:rPr lang="ru-RU" dirty="0"/>
              <a:t>физ.-мат. наук, </a:t>
            </a:r>
            <a:r>
              <a:rPr lang="ru-RU" dirty="0" smtClean="0"/>
              <a:t>профессор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Параметры очереди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Идентификатор очереди</a:t>
            </a:r>
          </a:p>
          <a:p>
            <a:pPr lvl="0"/>
            <a:r>
              <a:rPr lang="ru-RU" sz="2800" dirty="0" smtClean="0"/>
              <a:t>Количество дополнительных ключей– </a:t>
            </a:r>
            <a:r>
              <a:rPr lang="en-US" sz="2800" b="1" dirty="0" smtClean="0"/>
              <a:t>N</a:t>
            </a:r>
            <a:r>
              <a:rPr lang="ru-RU" sz="2800" dirty="0" smtClean="0"/>
              <a:t>;</a:t>
            </a:r>
            <a:r>
              <a:rPr lang="ru-RU" sz="2800" b="1" dirty="0" smtClean="0"/>
              <a:t> 	</a:t>
            </a:r>
            <a:r>
              <a:rPr lang="ru-RU" sz="2400" i="1" dirty="0" smtClean="0"/>
              <a:t>каждому значению (целочисленному</a:t>
            </a:r>
            <a:r>
              <a:rPr lang="en-US" sz="2400" i="1" dirty="0" smtClean="0"/>
              <a:t> </a:t>
            </a:r>
            <a:r>
              <a:rPr lang="ru-RU" sz="2400" i="1" dirty="0" smtClean="0"/>
              <a:t>	неотрицательному) ключа в сообщении 	соответствует приоритет (0-255)</a:t>
            </a:r>
          </a:p>
          <a:p>
            <a:pPr lvl="0"/>
            <a:r>
              <a:rPr lang="ru-RU" sz="2800" dirty="0" smtClean="0"/>
              <a:t>Порядок вытеснения сообщений :</a:t>
            </a:r>
          </a:p>
          <a:p>
            <a:pPr lvl="1"/>
            <a:r>
              <a:rPr lang="ru-RU" i="1" dirty="0" smtClean="0"/>
              <a:t>без вытеснения</a:t>
            </a:r>
            <a:endParaRPr lang="ru-RU" dirty="0" smtClean="0"/>
          </a:p>
          <a:p>
            <a:pPr lvl="1"/>
            <a:r>
              <a:rPr lang="ru-RU" i="1" dirty="0" smtClean="0"/>
              <a:t>частичное вытеснение</a:t>
            </a:r>
            <a:endParaRPr lang="ru-RU" dirty="0" smtClean="0"/>
          </a:p>
          <a:p>
            <a:pPr lvl="1"/>
            <a:r>
              <a:rPr lang="ru-RU" i="1" dirty="0" smtClean="0"/>
              <a:t>полное вытеснение</a:t>
            </a:r>
          </a:p>
          <a:p>
            <a:r>
              <a:rPr lang="ru-RU" dirty="0" smtClean="0"/>
              <a:t>Циклическое вытеснение </a:t>
            </a:r>
            <a:r>
              <a:rPr lang="en-US" dirty="0" smtClean="0"/>
              <a:t>(</a:t>
            </a:r>
            <a:r>
              <a:rPr lang="ru-RU" dirty="0" smtClean="0"/>
              <a:t>да / нет)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Отбор вытесняемых сообщений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Интуитивное описание алгоритма:</a:t>
            </a:r>
          </a:p>
          <a:p>
            <a:pPr lvl="1"/>
            <a:r>
              <a:rPr lang="ru-RU" dirty="0" smtClean="0"/>
              <a:t>Одинаковые значения ключей говорят о связанности сообщений, ключи слева – старше; аналогия - иерархия</a:t>
            </a:r>
          </a:p>
          <a:p>
            <a:pPr lvl="1"/>
            <a:r>
              <a:rPr lang="ru-RU" dirty="0" smtClean="0"/>
              <a:t>Сообщения вытесняются исходя из значений приоритетов</a:t>
            </a:r>
          </a:p>
          <a:p>
            <a:pPr lvl="1"/>
            <a:r>
              <a:rPr lang="ru-RU" dirty="0" smtClean="0"/>
              <a:t>При добавлении нового сообщения в очередь осуществляется поиск связанных сообщений и, если необходимо – вытеснение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737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Отбор вытесняемых сообщений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880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Вход: </a:t>
            </a:r>
            <a:endParaRPr lang="en-US" dirty="0" smtClean="0"/>
          </a:p>
          <a:p>
            <a:pPr lvl="1"/>
            <a:r>
              <a:rPr lang="en-US" b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…,  </a:t>
            </a:r>
            <a:r>
              <a:rPr lang="en-US" i="1" dirty="0" err="1" smtClean="0"/>
              <a:t>k</a:t>
            </a:r>
            <a:r>
              <a:rPr lang="en-US" i="1" baseline="-25000" dirty="0" err="1"/>
              <a:t>n</a:t>
            </a:r>
            <a:r>
              <a:rPr lang="en-US" i="1" dirty="0" smtClean="0"/>
              <a:t>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) , </a:t>
            </a:r>
            <a:r>
              <a:rPr lang="en-US" b="1" dirty="0" smtClean="0"/>
              <a:t>Queue</a:t>
            </a:r>
            <a:r>
              <a:rPr lang="en-US" dirty="0" smtClean="0"/>
              <a:t> = {</a:t>
            </a:r>
            <a:r>
              <a:rPr lang="en-US" b="1" dirty="0" smtClean="0"/>
              <a:t>m</a:t>
            </a:r>
            <a:r>
              <a:rPr lang="en-US" b="1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i="1" baseline="-25000" dirty="0" smtClean="0"/>
              <a:t>i1</a:t>
            </a:r>
            <a:r>
              <a:rPr lang="en-US" i="1" dirty="0" smtClean="0"/>
              <a:t>, p</a:t>
            </a:r>
            <a:r>
              <a:rPr lang="en-US" i="1" baseline="-25000" dirty="0" smtClean="0"/>
              <a:t>i1</a:t>
            </a:r>
            <a:r>
              <a:rPr lang="en-US" i="1" dirty="0" smtClean="0"/>
              <a:t>, </a:t>
            </a:r>
            <a:r>
              <a:rPr lang="en-US" i="1" dirty="0"/>
              <a:t>…,  </a:t>
            </a:r>
            <a:r>
              <a:rPr lang="en-US" i="1" dirty="0" smtClean="0"/>
              <a:t>k</a:t>
            </a:r>
            <a:r>
              <a:rPr lang="en-US" i="1" baseline="-25000" dirty="0"/>
              <a:t>i</a:t>
            </a:r>
            <a:r>
              <a:rPr lang="en-US" i="1" baseline="-25000" dirty="0" smtClean="0"/>
              <a:t>n</a:t>
            </a:r>
            <a:r>
              <a:rPr lang="en-US" i="1" dirty="0" smtClean="0"/>
              <a:t>, p</a:t>
            </a:r>
            <a:r>
              <a:rPr lang="en-US" i="1" baseline="-25000" dirty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), …, </a:t>
            </a:r>
            <a:r>
              <a:rPr lang="en-US" b="1" dirty="0" err="1" smtClean="0"/>
              <a:t>m</a:t>
            </a:r>
            <a:r>
              <a:rPr lang="en-US" b="1" baseline="-25000" dirty="0" err="1"/>
              <a:t>q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i="1" baseline="-25000" dirty="0" smtClean="0"/>
              <a:t>q1</a:t>
            </a:r>
            <a:r>
              <a:rPr lang="en-US" i="1" dirty="0" smtClean="0"/>
              <a:t>, p</a:t>
            </a:r>
            <a:r>
              <a:rPr lang="en-US" i="1" baseline="-25000" dirty="0" smtClean="0"/>
              <a:t>q1</a:t>
            </a:r>
            <a:r>
              <a:rPr lang="en-US" i="1" dirty="0" smtClean="0"/>
              <a:t>, </a:t>
            </a:r>
            <a:r>
              <a:rPr lang="en-US" i="1" dirty="0"/>
              <a:t>…, 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qn</a:t>
            </a:r>
            <a:r>
              <a:rPr lang="en-US" i="1" dirty="0"/>
              <a:t>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qn</a:t>
            </a:r>
            <a:r>
              <a:rPr lang="en-US" dirty="0" smtClean="0"/>
              <a:t>)</a:t>
            </a:r>
          </a:p>
          <a:p>
            <a:r>
              <a:rPr lang="ru-RU" dirty="0" smtClean="0"/>
              <a:t>Шаги алгоритма</a:t>
            </a:r>
            <a:endParaRPr lang="en-US" dirty="0" smtClean="0"/>
          </a:p>
          <a:p>
            <a:pPr lvl="1"/>
            <a:r>
              <a:rPr lang="ru-RU" dirty="0" smtClean="0"/>
              <a:t>Отбор первых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ненулевых</a:t>
            </a:r>
            <a:r>
              <a:rPr lang="en-US" dirty="0" smtClean="0"/>
              <a:t> </a:t>
            </a:r>
            <a:r>
              <a:rPr lang="ru-RU" dirty="0" smtClean="0"/>
              <a:t>значений среди </a:t>
            </a:r>
            <a:r>
              <a:rPr lang="en-US" i="1" dirty="0"/>
              <a:t>k</a:t>
            </a:r>
            <a:r>
              <a:rPr lang="en-US" i="1" baseline="-25000" dirty="0"/>
              <a:t>1</a:t>
            </a:r>
            <a:r>
              <a:rPr lang="en-US" i="1" dirty="0"/>
              <a:t>, </a:t>
            </a:r>
            <a:r>
              <a:rPr lang="en-US" i="1" dirty="0" smtClean="0"/>
              <a:t>…, 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N</a:t>
            </a:r>
            <a:endParaRPr lang="ru-RU" i="1" baseline="-25000" dirty="0" smtClean="0"/>
          </a:p>
          <a:p>
            <a:pPr lvl="1"/>
            <a:r>
              <a:rPr lang="ru-RU" dirty="0" smtClean="0"/>
              <a:t>Отбор сообщений в </a:t>
            </a:r>
            <a:r>
              <a:rPr lang="en-US" b="1" dirty="0" smtClean="0"/>
              <a:t>Queue</a:t>
            </a:r>
            <a:r>
              <a:rPr lang="en-US" dirty="0" smtClean="0"/>
              <a:t> </a:t>
            </a:r>
            <a:r>
              <a:rPr lang="ru-RU" dirty="0" smtClean="0"/>
              <a:t>по равенству </a:t>
            </a:r>
            <a:r>
              <a:rPr lang="en-US" i="1" dirty="0" smtClean="0"/>
              <a:t>k</a:t>
            </a:r>
            <a:r>
              <a:rPr lang="en-US" i="1" baseline="-25000" dirty="0" smtClean="0"/>
              <a:t>1</a:t>
            </a:r>
            <a:r>
              <a:rPr lang="ru-RU" i="1" dirty="0" smtClean="0"/>
              <a:t>=</a:t>
            </a:r>
            <a:r>
              <a:rPr lang="en-US" i="1" dirty="0"/>
              <a:t> </a:t>
            </a:r>
            <a:r>
              <a:rPr lang="en-US" i="1" dirty="0" smtClean="0"/>
              <a:t>k</a:t>
            </a:r>
            <a:r>
              <a:rPr lang="en-US" i="1" baseline="-25000" dirty="0" smtClean="0"/>
              <a:t>i1</a:t>
            </a:r>
            <a:r>
              <a:rPr lang="en-US" i="1" dirty="0" smtClean="0"/>
              <a:t> ,…,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=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ij</a:t>
            </a:r>
            <a:endParaRPr lang="en-US" i="1" baseline="-25000" dirty="0" smtClean="0"/>
          </a:p>
          <a:p>
            <a:pPr lvl="2"/>
            <a:r>
              <a:rPr lang="ru-RU" dirty="0" smtClean="0"/>
              <a:t>Если циклическое вытеснение</a:t>
            </a:r>
          </a:p>
          <a:p>
            <a:pPr lvl="3"/>
            <a:r>
              <a:rPr lang="ru-RU" dirty="0" smtClean="0"/>
              <a:t>Если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/>
              <a:t>= 255 </a:t>
            </a:r>
            <a:r>
              <a:rPr lang="ru-RU" dirty="0" smtClean="0"/>
              <a:t>и отобрано сообщение с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</a:t>
            </a:r>
            <a:r>
              <a:rPr lang="en-US" dirty="0" smtClean="0"/>
              <a:t>= 0</a:t>
            </a:r>
            <a:r>
              <a:rPr lang="ru-RU" dirty="0" smtClean="0"/>
              <a:t> </a:t>
            </a:r>
            <a:r>
              <a:rPr lang="en-US" dirty="0" smtClean="0"/>
              <a:t>=&gt; </a:t>
            </a:r>
            <a:r>
              <a:rPr lang="en-US" b="1" dirty="0" smtClean="0"/>
              <a:t>Cycled = TRUE</a:t>
            </a:r>
            <a:endParaRPr lang="ru-RU" b="1" dirty="0" smtClean="0"/>
          </a:p>
          <a:p>
            <a:pPr lvl="1"/>
            <a:r>
              <a:rPr lang="ru-RU" dirty="0" smtClean="0"/>
              <a:t>Фильтр отобранных сообщений по значениям приоритетов: с </a:t>
            </a:r>
            <a:r>
              <a:rPr lang="ru-RU" i="1" dirty="0" smtClean="0"/>
              <a:t>меньшим</a:t>
            </a:r>
            <a:r>
              <a:rPr lang="ru-RU" dirty="0" smtClean="0"/>
              <a:t> приоритетом удаляются, с </a:t>
            </a:r>
            <a:r>
              <a:rPr lang="ru-RU" i="1" dirty="0" smtClean="0"/>
              <a:t>равным</a:t>
            </a:r>
            <a:r>
              <a:rPr lang="ru-RU" dirty="0" smtClean="0"/>
              <a:t> удаляются в случае полного вытеснения; порядок у приоритетов – лексикографический;</a:t>
            </a:r>
          </a:p>
          <a:p>
            <a:pPr lvl="1"/>
            <a:r>
              <a:rPr lang="ru-RU" dirty="0" smtClean="0"/>
              <a:t>Если не </a:t>
            </a:r>
            <a:r>
              <a:rPr lang="en-US" b="1" dirty="0" smtClean="0"/>
              <a:t>Cycled</a:t>
            </a:r>
            <a:r>
              <a:rPr lang="en-US" dirty="0" smtClean="0"/>
              <a:t> =&gt; </a:t>
            </a:r>
            <a:r>
              <a:rPr lang="ru-RU" dirty="0" smtClean="0"/>
              <a:t>записываем сообщение </a:t>
            </a:r>
            <a:r>
              <a:rPr lang="en-US" b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в очередь</a:t>
            </a:r>
            <a:endParaRPr lang="ru-RU" dirty="0"/>
          </a:p>
          <a:p>
            <a:r>
              <a:rPr lang="ru-RU" dirty="0" smtClean="0"/>
              <a:t>Результат – эквивалентная очередь с количеством сообщений не более </a:t>
            </a:r>
            <a:r>
              <a:rPr lang="en-US" b="1" dirty="0" smtClean="0"/>
              <a:t>q+1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 заказы в магазин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4112963"/>
              </p:ext>
            </p:extLst>
          </p:nvPr>
        </p:nvGraphicFramePr>
        <p:xfrm>
          <a:off x="457200" y="1600200"/>
          <a:ext cx="8229600" cy="36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25092">
                <a:tc>
                  <a:txBody>
                    <a:bodyPr/>
                    <a:lstStyle/>
                    <a:p>
                      <a:r>
                        <a:rPr kumimoji="0"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Message_key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k1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k2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p1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p2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body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новый заказ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5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новый заказ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2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товар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10 в </a:t>
                      </a: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заказ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2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товар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11 в заказ 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2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товар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15 в заказ 101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2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товар 10 в заказ 100</a:t>
                      </a:r>
                      <a:r>
                        <a:rPr kumimoji="0"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kumimoji="0" lang="ru-RU" sz="12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кол.-ва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kumimoji="0" lang="ru-RU" sz="12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5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Calibri"/>
                          <a:cs typeface="Times New Roman"/>
                        </a:rPr>
                        <a:t>255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отмена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заказа 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5715016"/>
            <a:ext cx="5255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N=2; </a:t>
            </a:r>
            <a:r>
              <a:rPr lang="ru-RU" sz="2400" dirty="0" smtClean="0"/>
              <a:t>порядок вытеснения – полный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ru-RU" sz="2400" dirty="0" smtClean="0"/>
              <a:t>циклическое замещение +;</a:t>
            </a:r>
            <a:endParaRPr lang="ru-RU" dirty="0"/>
          </a:p>
        </p:txBody>
      </p:sp>
      <p:sp>
        <p:nvSpPr>
          <p:cNvPr id="13" name="Выгнутая влево стрелка 12"/>
          <p:cNvSpPr/>
          <p:nvPr/>
        </p:nvSpPr>
        <p:spPr>
          <a:xfrm flipV="1">
            <a:off x="71406" y="3068960"/>
            <a:ext cx="357158" cy="1431610"/>
          </a:xfrm>
          <a:prstGeom prst="curvedRightArrow">
            <a:avLst>
              <a:gd name="adj1" fmla="val 25000"/>
              <a:gd name="adj2" fmla="val 50000"/>
              <a:gd name="adj3" fmla="val 55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 flipH="1" flipV="1">
            <a:off x="8715404" y="3571876"/>
            <a:ext cx="285752" cy="1357322"/>
          </a:xfrm>
          <a:prstGeom prst="curvedRightArrow">
            <a:avLst>
              <a:gd name="adj1" fmla="val 25000"/>
              <a:gd name="adj2" fmla="val 50000"/>
              <a:gd name="adj3" fmla="val 55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 flipH="1" flipV="1">
            <a:off x="8715404" y="2204864"/>
            <a:ext cx="357190" cy="2724334"/>
          </a:xfrm>
          <a:prstGeom prst="curvedRightArrow">
            <a:avLst>
              <a:gd name="adj1" fmla="val 25000"/>
              <a:gd name="adj2" fmla="val 50000"/>
              <a:gd name="adj3" fmla="val 55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 flipV="1">
            <a:off x="142844" y="4429132"/>
            <a:ext cx="285752" cy="500066"/>
          </a:xfrm>
          <a:prstGeom prst="curvedRightArrow">
            <a:avLst>
              <a:gd name="adj1" fmla="val 25000"/>
              <a:gd name="adj2" fmla="val 50000"/>
              <a:gd name="adj3" fmla="val 51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Библиотека для ОС </a:t>
            </a:r>
            <a:r>
              <a:rPr lang="en-US" dirty="0" smtClean="0"/>
              <a:t>Android:</a:t>
            </a:r>
            <a:endParaRPr lang="ru-RU" dirty="0" smtClean="0"/>
          </a:p>
          <a:p>
            <a:pPr lvl="1"/>
            <a:r>
              <a:rPr lang="ru-RU" dirty="0" smtClean="0"/>
              <a:t>Интерфейсы для взаимодействия с сервером, динамического создания сообщений</a:t>
            </a:r>
          </a:p>
          <a:p>
            <a:pPr lvl="1"/>
            <a:r>
              <a:rPr lang="ru-RU" dirty="0" smtClean="0"/>
              <a:t>Классы для работы с очередями</a:t>
            </a:r>
          </a:p>
          <a:p>
            <a:pPr lvl="1"/>
            <a:r>
              <a:rPr lang="ru-RU" dirty="0" smtClean="0"/>
              <a:t>Реализации взаимодействия с сервером для распространенных вариантов </a:t>
            </a:r>
            <a:r>
              <a:rPr lang="en-US" dirty="0" smtClean="0"/>
              <a:t>API (REST) </a:t>
            </a:r>
            <a:r>
              <a:rPr lang="ru-RU" dirty="0" smtClean="0"/>
              <a:t>и систем обмена сообщениями (</a:t>
            </a:r>
            <a:r>
              <a:rPr lang="en-US" dirty="0" smtClean="0"/>
              <a:t>AMQP)</a:t>
            </a:r>
            <a:endParaRPr lang="ru-RU" dirty="0" smtClean="0"/>
          </a:p>
          <a:p>
            <a:pPr lvl="1"/>
            <a:r>
              <a:rPr lang="ru-RU" dirty="0" smtClean="0"/>
              <a:t>Сервис для фоновой работы с очередью сообщений и взаимодействия с сервисом</a:t>
            </a:r>
            <a:endParaRPr lang="en-US" dirty="0" smtClean="0"/>
          </a:p>
          <a:p>
            <a:r>
              <a:rPr lang="ru-RU" dirty="0" smtClean="0"/>
              <a:t>Инструменты для проектирования очередей сообщений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Сравнение с другими подходами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285860"/>
          <a:ext cx="8358246" cy="448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865"/>
                <a:gridCol w="2623560"/>
                <a:gridCol w="2971821"/>
              </a:tblGrid>
              <a:tr h="3859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Достоинства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</a:tr>
              <a:tr h="15436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Синхронизация данных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Наличие готовых алгоритмов, библиотек</a:t>
                      </a:r>
                      <a:r>
                        <a:rPr lang="ru-RU" baseline="0" dirty="0" smtClean="0"/>
                        <a:t> и сервисов для реализации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Близкие структуры данных на сервере и клиенте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  <a:tr h="10903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Мобильная</a:t>
                      </a:r>
                      <a:r>
                        <a:rPr lang="ru-RU" b="1" baseline="0" dirty="0" smtClean="0"/>
                        <a:t> версия </a:t>
                      </a:r>
                      <a:r>
                        <a:rPr lang="ru-RU" b="1" baseline="0" dirty="0" err="1" smtClean="0"/>
                        <a:t>веб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u-RU" b="1" baseline="0" dirty="0" smtClean="0"/>
                        <a:t>–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u-RU" b="1" baseline="0" dirty="0" smtClean="0"/>
                        <a:t>решения (</a:t>
                      </a:r>
                      <a:r>
                        <a:rPr lang="en-US" b="1" baseline="0" dirty="0" smtClean="0"/>
                        <a:t>online)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Относительно</a:t>
                      </a:r>
                      <a:r>
                        <a:rPr lang="ru-RU" baseline="0" dirty="0" smtClean="0"/>
                        <a:t> простая реализация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Отсутствие возможности работы в </a:t>
                      </a:r>
                      <a:r>
                        <a:rPr lang="en-US" dirty="0" smtClean="0"/>
                        <a:t>Offline</a:t>
                      </a:r>
                      <a:endParaRPr lang="ru-RU" dirty="0"/>
                    </a:p>
                  </a:txBody>
                  <a:tcPr/>
                </a:tc>
              </a:tr>
              <a:tr h="108386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Предложенный</a:t>
                      </a:r>
                      <a:r>
                        <a:rPr lang="ru-RU" b="1" baseline="0" dirty="0" smtClean="0"/>
                        <a:t> вариант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Поддержка</a:t>
                      </a:r>
                      <a:r>
                        <a:rPr lang="ru-RU" baseline="0" dirty="0" smtClean="0"/>
                        <a:t> различных структура данных на сервере и клиенте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800" b="0" i="0" dirty="0" smtClean="0"/>
                        <a:t> </a:t>
                      </a:r>
                      <a:r>
                        <a:rPr lang="ru-RU" sz="1800" b="0" i="0" dirty="0" smtClean="0"/>
                        <a:t>Сложный</a:t>
                      </a:r>
                      <a:r>
                        <a:rPr lang="ru-RU" sz="1800" b="0" i="0" baseline="0" dirty="0" smtClean="0"/>
                        <a:t> этап проектирования мобильных очередей и необходимость заполнения метаданных сообщений</a:t>
                      </a:r>
                      <a:endParaRPr lang="ru-RU" sz="2000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5786454"/>
            <a:ext cx="8310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Область применения</a:t>
            </a:r>
            <a:r>
              <a:rPr lang="ru-RU" dirty="0" smtClean="0"/>
              <a:t>: задачи с существенными отличиями в структурах данных на</a:t>
            </a:r>
            <a:br>
              <a:rPr lang="ru-RU" dirty="0" smtClean="0"/>
            </a:br>
            <a:r>
              <a:rPr lang="ru-RU" dirty="0" smtClean="0"/>
              <a:t>сервере и клиенте + поддержка работы в режиме </a:t>
            </a:r>
            <a:r>
              <a:rPr lang="en-US" dirty="0" smtClean="0"/>
              <a:t>Offline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36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Предложено решение интеграции мобильных приложений с другими информационными системами посредством удаленного вызова процедур и/или использования систем обмена сообщениями</a:t>
            </a:r>
            <a:endParaRPr lang="en-US" dirty="0" smtClean="0"/>
          </a:p>
          <a:p>
            <a:r>
              <a:rPr lang="ru-RU" dirty="0" smtClean="0"/>
              <a:t>Решение учитывает ограничения мобильных устройств</a:t>
            </a:r>
            <a:endParaRPr lang="en-US" dirty="0" smtClean="0"/>
          </a:p>
          <a:p>
            <a:r>
              <a:rPr lang="ru-RU" dirty="0" smtClean="0"/>
              <a:t>Определена область применения</a:t>
            </a:r>
          </a:p>
          <a:p>
            <a:r>
              <a:rPr lang="ru-RU" dirty="0" smtClean="0"/>
              <a:t>Ведется практическая реализация предложенного решения для ОС </a:t>
            </a:r>
            <a:r>
              <a:rPr lang="en-US" dirty="0" smtClean="0"/>
              <a:t>Android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ru-RU" sz="4800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2651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ru-RU" b="1" dirty="0" smtClean="0"/>
              <a:t>Имеется:</a:t>
            </a:r>
          </a:p>
          <a:p>
            <a:pPr>
              <a:buNone/>
            </a:pPr>
            <a:r>
              <a:rPr lang="ru-RU" dirty="0" smtClean="0"/>
              <a:t>	Ряд</a:t>
            </a:r>
            <a:r>
              <a:rPr lang="en-US" dirty="0" smtClean="0"/>
              <a:t> </a:t>
            </a:r>
            <a:r>
              <a:rPr lang="ru-RU" dirty="0" smtClean="0"/>
              <a:t>связанных информационных систем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2651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ru-RU" b="1" dirty="0" smtClean="0"/>
              <a:t>Требуется:</a:t>
            </a:r>
          </a:p>
          <a:p>
            <a:pPr>
              <a:buNone/>
            </a:pPr>
            <a:r>
              <a:rPr lang="ru-RU" dirty="0" smtClean="0"/>
              <a:t>	Добавить мобильное приложение</a:t>
            </a:r>
            <a:r>
              <a:rPr lang="en-US" dirty="0" smtClean="0"/>
              <a:t> </a:t>
            </a:r>
            <a:r>
              <a:rPr lang="ru-RU" dirty="0" smtClean="0"/>
              <a:t>в качестве очередного компонента общего решения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Мобильное приложение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8937" y="1628800"/>
            <a:ext cx="388503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Частое нахождение мобильных устройств в режиме </a:t>
            </a:r>
            <a:r>
              <a:rPr lang="en-US" sz="2800" dirty="0"/>
              <a:t>Offline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7" y="3573015"/>
            <a:ext cx="3888431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Ограниченность вычислительных возможностей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Ограниченность заряда батареи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525" y="1607064"/>
            <a:ext cx="389864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Необходимо сохранять изменения в режиме </a:t>
            </a:r>
            <a:r>
              <a:rPr lang="en-US" sz="2800" dirty="0" smtClean="0"/>
              <a:t>Offline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49" y="3573015"/>
            <a:ext cx="389864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Желательно избегать ресурсоемких алгоритмов</a:t>
            </a:r>
            <a:endParaRPr lang="ru-RU" sz="32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283968" y="2078981"/>
            <a:ext cx="6440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3968" y="4041448"/>
            <a:ext cx="6440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 к решению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Алгоритмы синхронизации данных</a:t>
            </a:r>
          </a:p>
          <a:p>
            <a:pPr lvl="1"/>
            <a:r>
              <a:rPr lang="ru-RU" dirty="0" smtClean="0"/>
              <a:t>Синхронизация контактов, календарей и другой персональной информации</a:t>
            </a:r>
            <a:r>
              <a:rPr lang="en-US" dirty="0" smtClean="0"/>
              <a:t> – </a:t>
            </a:r>
            <a:r>
              <a:rPr lang="ru-RU" dirty="0" smtClean="0"/>
              <a:t>стандарт </a:t>
            </a:r>
            <a:r>
              <a:rPr lang="en-US" dirty="0" err="1" smtClean="0"/>
              <a:t>SyncML</a:t>
            </a:r>
            <a:r>
              <a:rPr lang="en-US" dirty="0" smtClean="0"/>
              <a:t>, http://www.funambol.com/</a:t>
            </a:r>
            <a:endParaRPr lang="ru-RU" dirty="0" smtClean="0"/>
          </a:p>
          <a:p>
            <a:pPr lvl="1"/>
            <a:r>
              <a:rPr lang="ru-RU" dirty="0" smtClean="0"/>
              <a:t>Синхронизация заметок – </a:t>
            </a:r>
            <a:r>
              <a:rPr lang="en-US" dirty="0" err="1" smtClean="0"/>
              <a:t>Evernote</a:t>
            </a:r>
            <a:endParaRPr lang="en-US" dirty="0" smtClean="0"/>
          </a:p>
          <a:p>
            <a:pPr lvl="1"/>
            <a:r>
              <a:rPr lang="ru-RU" dirty="0" smtClean="0"/>
              <a:t>Инструменты для построения своих приложений - </a:t>
            </a:r>
            <a:r>
              <a:rPr lang="en-US" dirty="0" smtClean="0"/>
              <a:t>http://www.mobeelizer.com/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Интеграция данных</a:t>
            </a:r>
          </a:p>
          <a:p>
            <a:pPr lvl="1"/>
            <a:r>
              <a:rPr lang="ru-RU" dirty="0" smtClean="0"/>
              <a:t>Мобильные</a:t>
            </a:r>
            <a:r>
              <a:rPr lang="en-US" dirty="0" smtClean="0"/>
              <a:t> </a:t>
            </a:r>
            <a:r>
              <a:rPr lang="ru-RU" dirty="0" smtClean="0"/>
              <a:t>приложения для </a:t>
            </a:r>
            <a:r>
              <a:rPr lang="ru-RU" dirty="0" err="1" smtClean="0"/>
              <a:t>веб-проектов</a:t>
            </a:r>
            <a:r>
              <a:rPr lang="ru-RU" dirty="0" smtClean="0"/>
              <a:t>:  </a:t>
            </a:r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ru-RU" dirty="0" smtClean="0"/>
              <a:t>1С-Битрикс: Мобильное приложение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Интеграция данных *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50908"/>
          </a:xfrm>
        </p:spPr>
        <p:txBody>
          <a:bodyPr>
            <a:normAutofit/>
          </a:bodyPr>
          <a:lstStyle/>
          <a:p>
            <a:r>
              <a:rPr lang="ru-RU" dirty="0" smtClean="0"/>
              <a:t>Файловый обмен</a:t>
            </a:r>
            <a:endParaRPr lang="en-US" dirty="0" smtClean="0"/>
          </a:p>
          <a:p>
            <a:r>
              <a:rPr lang="ru-RU" dirty="0" smtClean="0"/>
              <a:t>Общая база данных</a:t>
            </a:r>
          </a:p>
          <a:p>
            <a:r>
              <a:rPr lang="ru-RU" b="1" dirty="0" smtClean="0"/>
              <a:t>Удаленный вызов процедур (</a:t>
            </a:r>
            <a:r>
              <a:rPr lang="en-US" b="1" dirty="0" smtClean="0"/>
              <a:t>RPC)</a:t>
            </a:r>
          </a:p>
          <a:p>
            <a:r>
              <a:rPr lang="ru-RU" b="1" dirty="0" smtClean="0"/>
              <a:t>Обмен сообщениями (</a:t>
            </a:r>
            <a:r>
              <a:rPr lang="en-US" b="1" dirty="0" smtClean="0"/>
              <a:t>Messaging)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7" y="5715016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* </a:t>
            </a:r>
            <a:r>
              <a:rPr lang="en-US" dirty="0" smtClean="0"/>
              <a:t>Gregor </a:t>
            </a:r>
            <a:r>
              <a:rPr lang="en-US" dirty="0"/>
              <a:t>Hohpe, Bobby Woolf: </a:t>
            </a:r>
            <a:r>
              <a:rPr lang="en-US" i="1" dirty="0"/>
              <a:t>Enterprise Integration Patterns: Designing,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smtClean="0"/>
              <a:t>Building</a:t>
            </a:r>
            <a:r>
              <a:rPr lang="en-US" i="1" dirty="0"/>
              <a:t>, and Deploying Messaging Solutions</a:t>
            </a:r>
            <a:r>
              <a:rPr lang="en-US" dirty="0"/>
              <a:t>, 2003 </a:t>
            </a:r>
            <a:r>
              <a:rPr lang="ru-RU" dirty="0"/>
              <a:t>г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задачи</a:t>
            </a:r>
            <a:endParaRPr lang="ru-RU" dirty="0"/>
          </a:p>
        </p:txBody>
      </p:sp>
      <p:pic>
        <p:nvPicPr>
          <p:cNvPr id="4" name="Содержимое 3" descr="Обобщенная постановка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507" y="2015562"/>
            <a:ext cx="7326985" cy="3695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Сохранение всех изменений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Режим </a:t>
            </a:r>
            <a:r>
              <a:rPr lang="en-US" dirty="0" smtClean="0"/>
              <a:t>Offline =&gt; </a:t>
            </a:r>
            <a:r>
              <a:rPr lang="ru-RU" dirty="0" smtClean="0"/>
              <a:t>сохраняем сообщение в очереди</a:t>
            </a:r>
          </a:p>
          <a:p>
            <a:r>
              <a:rPr lang="ru-RU" dirty="0" smtClean="0"/>
              <a:t>Режим </a:t>
            </a:r>
            <a:r>
              <a:rPr lang="en-US" dirty="0" smtClean="0"/>
              <a:t>Online =&gt; </a:t>
            </a:r>
            <a:r>
              <a:rPr lang="ru-RU" dirty="0" smtClean="0"/>
              <a:t>отправляем сообщения из очереди</a:t>
            </a:r>
          </a:p>
          <a:p>
            <a:r>
              <a:rPr lang="ru-RU" dirty="0" smtClean="0"/>
              <a:t>Сообщение = Обращение к </a:t>
            </a:r>
            <a:r>
              <a:rPr lang="en-US" dirty="0" smtClean="0"/>
              <a:t>API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Проблема</a:t>
            </a:r>
            <a:r>
              <a:rPr lang="ru-RU" dirty="0" smtClean="0"/>
              <a:t> – неограниченный рост очереди сообщений на мобильном устройстве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Возможные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Ограничение на объем очереди</a:t>
            </a:r>
          </a:p>
          <a:p>
            <a:r>
              <a:rPr lang="ru-RU" dirty="0" smtClean="0"/>
              <a:t>Преобразования тел сообщений (уменьшение качества изображений, видео)</a:t>
            </a:r>
            <a:endParaRPr lang="en-US" dirty="0" smtClean="0"/>
          </a:p>
          <a:p>
            <a:r>
              <a:rPr lang="ru-RU" dirty="0"/>
              <a:t>Динамическая генерация тел сообщений</a:t>
            </a:r>
          </a:p>
          <a:p>
            <a:r>
              <a:rPr lang="ru-RU" dirty="0" smtClean="0"/>
              <a:t>Оптимизация размещения сообщений в очереди – преобразование в </a:t>
            </a:r>
            <a:r>
              <a:rPr lang="ru-RU" i="1" dirty="0" smtClean="0"/>
              <a:t>эквивалентную</a:t>
            </a:r>
            <a:r>
              <a:rPr lang="ru-RU" dirty="0" smtClean="0"/>
              <a:t> очередь меньшего объема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размещения</a:t>
            </a:r>
            <a:endParaRPr lang="ru-RU" dirty="0"/>
          </a:p>
        </p:txBody>
      </p:sp>
      <p:pic>
        <p:nvPicPr>
          <p:cNvPr id="4" name="Содержимое 3" descr="Представление очеред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154" y="1600200"/>
            <a:ext cx="661969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636</Words>
  <Application>Microsoft Office PowerPoint</Application>
  <PresentationFormat>Экран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ИСПОЛЬЗОВАНИЕ ОЧЕРЕДЕЙ СООБЩЕНИЙ В МОБИЛЬНЫХ ПРИЛОЖЕНИЯХ ДЛЯ РЕШЕНИЯ ЗАДАЧ ИНТЕГРАЦИИ ДАННЫХ </vt:lpstr>
      <vt:lpstr>Постановка задачи</vt:lpstr>
      <vt:lpstr>Мобильное приложение</vt:lpstr>
      <vt:lpstr>Подходы к решению задачи</vt:lpstr>
      <vt:lpstr>Интеграция данных * </vt:lpstr>
      <vt:lpstr>Представление задачи</vt:lpstr>
      <vt:lpstr>Сохранение всех изменений</vt:lpstr>
      <vt:lpstr>Возможные решения</vt:lpstr>
      <vt:lpstr>Оптимизация размещения</vt:lpstr>
      <vt:lpstr>Параметры очереди</vt:lpstr>
      <vt:lpstr>Отбор вытесняемых сообщений</vt:lpstr>
      <vt:lpstr>Отбор вытесняемых сообщений</vt:lpstr>
      <vt:lpstr>Пример: заказы в магазин</vt:lpstr>
      <vt:lpstr>Практическая реализация</vt:lpstr>
      <vt:lpstr>Сравнение с другими подходами</vt:lpstr>
      <vt:lpstr>Результаты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информационных систем и мобильных приложений</dc:title>
  <dc:creator>Anarchy</dc:creator>
  <cp:lastModifiedBy>Anarchy</cp:lastModifiedBy>
  <cp:revision>279</cp:revision>
  <dcterms:created xsi:type="dcterms:W3CDTF">2014-10-26T09:59:26Z</dcterms:created>
  <dcterms:modified xsi:type="dcterms:W3CDTF">2014-12-02T07:20:50Z</dcterms:modified>
</cp:coreProperties>
</file>