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_GnoM_\Desktop\cm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_GnoM_\Desktop\cm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224401483102125E-2"/>
          <c:y val="7.4548702245552628E-2"/>
          <c:w val="0.70118519982387562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Лист1!$E$1</c:f>
              <c:strCache>
                <c:ptCount val="1"/>
                <c:pt idx="0">
                  <c:v>Computer capacity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pentium</c:v>
                </c:pt>
                <c:pt idx="1">
                  <c:v>pentium mmx</c:v>
                </c:pt>
                <c:pt idx="2">
                  <c:v>pentium pro</c:v>
                </c:pt>
                <c:pt idx="3">
                  <c:v>pentium II</c:v>
                </c:pt>
                <c:pt idx="4">
                  <c:v>pentium III</c:v>
                </c:pt>
              </c:strCache>
            </c:strRef>
          </c:cat>
          <c:val>
            <c:numRef>
              <c:f>Лист1!$J$2:$J$6</c:f>
              <c:numCache>
                <c:formatCode>Основной</c:formatCode>
                <c:ptCount val="5"/>
                <c:pt idx="0">
                  <c:v>1</c:v>
                </c:pt>
                <c:pt idx="1">
                  <c:v>1.4788732394366197</c:v>
                </c:pt>
                <c:pt idx="2">
                  <c:v>1.9101919429431351</c:v>
                </c:pt>
                <c:pt idx="3">
                  <c:v>3.932328225386625</c:v>
                </c:pt>
                <c:pt idx="4">
                  <c:v>5.4802218944060384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Лист1!$F$1</c:f>
              <c:strCache>
                <c:ptCount val="1"/>
                <c:pt idx="0">
                  <c:v>ICOMP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pentium</c:v>
                </c:pt>
                <c:pt idx="1">
                  <c:v>pentium mmx</c:v>
                </c:pt>
                <c:pt idx="2">
                  <c:v>pentium pro</c:v>
                </c:pt>
                <c:pt idx="3">
                  <c:v>pentium II</c:v>
                </c:pt>
                <c:pt idx="4">
                  <c:v>pentium III</c:v>
                </c:pt>
              </c:strCache>
            </c:strRef>
          </c:cat>
          <c:val>
            <c:numRef>
              <c:f>Лист1!$K$2:$K$6</c:f>
              <c:numCache>
                <c:formatCode>Основной</c:formatCode>
                <c:ptCount val="5"/>
                <c:pt idx="0">
                  <c:v>1</c:v>
                </c:pt>
                <c:pt idx="1">
                  <c:v>1.5964912280701755</c:v>
                </c:pt>
                <c:pt idx="2">
                  <c:v>1.9298245614035088</c:v>
                </c:pt>
                <c:pt idx="3">
                  <c:v>3.8596491228070176</c:v>
                </c:pt>
                <c:pt idx="4">
                  <c:v>5.6491228070175437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Лист1!$G$1</c:f>
              <c:strCache>
                <c:ptCount val="1"/>
                <c:pt idx="0">
                  <c:v>SPECint95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pentium</c:v>
                </c:pt>
                <c:pt idx="1">
                  <c:v>pentium mmx</c:v>
                </c:pt>
                <c:pt idx="2">
                  <c:v>pentium pro</c:v>
                </c:pt>
                <c:pt idx="3">
                  <c:v>pentium II</c:v>
                </c:pt>
                <c:pt idx="4">
                  <c:v>pentium III</c:v>
                </c:pt>
              </c:strCache>
            </c:strRef>
          </c:cat>
          <c:val>
            <c:numRef>
              <c:f>Лист1!$L$2:$L$6</c:f>
              <c:numCache>
                <c:formatCode>Основной</c:formatCode>
                <c:ptCount val="5"/>
                <c:pt idx="0">
                  <c:v>1</c:v>
                </c:pt>
                <c:pt idx="1">
                  <c:v>1.5423728813559323</c:v>
                </c:pt>
                <c:pt idx="2">
                  <c:v>2.079903147699758</c:v>
                </c:pt>
                <c:pt idx="3">
                  <c:v>3.7772397094430992</c:v>
                </c:pt>
                <c:pt idx="4">
                  <c:v>5.2300242130750609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Лист1!$H$1</c:f>
              <c:strCache>
                <c:ptCount val="1"/>
                <c:pt idx="0">
                  <c:v>SPECfp95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pentium</c:v>
                </c:pt>
                <c:pt idx="1">
                  <c:v>pentium mmx</c:v>
                </c:pt>
                <c:pt idx="2">
                  <c:v>pentium pro</c:v>
                </c:pt>
                <c:pt idx="3">
                  <c:v>pentium II</c:v>
                </c:pt>
                <c:pt idx="4">
                  <c:v>pentium III</c:v>
                </c:pt>
              </c:strCache>
            </c:strRef>
          </c:cat>
          <c:val>
            <c:numRef>
              <c:f>Лист1!$M$2:$M$6</c:f>
              <c:numCache>
                <c:formatCode>Основной</c:formatCode>
                <c:ptCount val="5"/>
                <c:pt idx="0">
                  <c:v>1</c:v>
                </c:pt>
                <c:pt idx="1">
                  <c:v>1.3603351955307263</c:v>
                </c:pt>
                <c:pt idx="2">
                  <c:v>1.770949720670391</c:v>
                </c:pt>
                <c:pt idx="3">
                  <c:v>3.6033519553072626</c:v>
                </c:pt>
                <c:pt idx="4">
                  <c:v>4.5251396648044686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90464"/>
        <c:axId val="75268096"/>
      </c:lineChart>
      <c:catAx>
        <c:axId val="40190464"/>
        <c:scaling>
          <c:orientation val="minMax"/>
        </c:scaling>
        <c:delete val="0"/>
        <c:axPos val="b"/>
        <c:majorTickMark val="out"/>
        <c:minorTickMark val="none"/>
        <c:tickLblPos val="nextTo"/>
        <c:crossAx val="75268096"/>
        <c:crosses val="autoZero"/>
        <c:auto val="1"/>
        <c:lblAlgn val="ctr"/>
        <c:lblOffset val="100"/>
        <c:noMultiLvlLbl val="0"/>
      </c:catAx>
      <c:valAx>
        <c:axId val="75268096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40190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36351706036745"/>
          <c:y val="5.1400554097404488E-2"/>
          <c:w val="0.644316833007339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Лист1!$E$1</c:f>
              <c:strCache>
                <c:ptCount val="1"/>
                <c:pt idx="0">
                  <c:v>Computer capacity</c:v>
                </c:pt>
              </c:strCache>
            </c:strRef>
          </c:tx>
          <c:invertIfNegative val="0"/>
          <c:cat>
            <c:strRef>
              <c:f>Лист1!$A$8:$A$11</c:f>
              <c:strCache>
                <c:ptCount val="4"/>
                <c:pt idx="0">
                  <c:v>pmmx/p1</c:v>
                </c:pt>
                <c:pt idx="1">
                  <c:v>ppro/pmmx</c:v>
                </c:pt>
                <c:pt idx="2">
                  <c:v>p2/ppro</c:v>
                </c:pt>
                <c:pt idx="3">
                  <c:v>p3/p2</c:v>
                </c:pt>
              </c:strCache>
            </c:strRef>
          </c:cat>
          <c:val>
            <c:numRef>
              <c:f>Лист1!$B$8:$B$11</c:f>
              <c:numCache>
                <c:formatCode>Основной</c:formatCode>
                <c:ptCount val="4"/>
                <c:pt idx="0">
                  <c:v>1.4788732394366197</c:v>
                </c:pt>
                <c:pt idx="1">
                  <c:v>1.2916535995139293</c:v>
                </c:pt>
                <c:pt idx="2">
                  <c:v>2.0586037125294729</c:v>
                </c:pt>
                <c:pt idx="3">
                  <c:v>1.3936328760723489</c:v>
                </c:pt>
              </c:numCache>
            </c:numRef>
          </c:val>
        </c:ser>
        <c:ser>
          <c:idx val="1"/>
          <c:order val="1"/>
          <c:tx>
            <c:strRef>
              <c:f>Лист1!$F$1</c:f>
              <c:strCache>
                <c:ptCount val="1"/>
                <c:pt idx="0">
                  <c:v>ICOMP</c:v>
                </c:pt>
              </c:strCache>
            </c:strRef>
          </c:tx>
          <c:invertIfNegative val="0"/>
          <c:cat>
            <c:strRef>
              <c:f>Лист1!$A$8:$A$11</c:f>
              <c:strCache>
                <c:ptCount val="4"/>
                <c:pt idx="0">
                  <c:v>pmmx/p1</c:v>
                </c:pt>
                <c:pt idx="1">
                  <c:v>ppro/pmmx</c:v>
                </c:pt>
                <c:pt idx="2">
                  <c:v>p2/ppro</c:v>
                </c:pt>
                <c:pt idx="3">
                  <c:v>p3/p2</c:v>
                </c:pt>
              </c:strCache>
            </c:strRef>
          </c:cat>
          <c:val>
            <c:numRef>
              <c:f>Лист1!$C$8:$C$11</c:f>
              <c:numCache>
                <c:formatCode>Основной</c:formatCode>
                <c:ptCount val="4"/>
                <c:pt idx="0">
                  <c:v>1.5964912280701755</c:v>
                </c:pt>
                <c:pt idx="1">
                  <c:v>1.2087912087912087</c:v>
                </c:pt>
                <c:pt idx="2">
                  <c:v>2</c:v>
                </c:pt>
                <c:pt idx="3">
                  <c:v>1.4636363636363636</c:v>
                </c:pt>
              </c:numCache>
            </c:numRef>
          </c:val>
        </c:ser>
        <c:ser>
          <c:idx val="2"/>
          <c:order val="2"/>
          <c:tx>
            <c:strRef>
              <c:f>Лист1!$G$1</c:f>
              <c:strCache>
                <c:ptCount val="1"/>
                <c:pt idx="0">
                  <c:v>SPECint95</c:v>
                </c:pt>
              </c:strCache>
            </c:strRef>
          </c:tx>
          <c:invertIfNegative val="0"/>
          <c:cat>
            <c:strRef>
              <c:f>Лист1!$A$8:$A$11</c:f>
              <c:strCache>
                <c:ptCount val="4"/>
                <c:pt idx="0">
                  <c:v>pmmx/p1</c:v>
                </c:pt>
                <c:pt idx="1">
                  <c:v>ppro/pmmx</c:v>
                </c:pt>
                <c:pt idx="2">
                  <c:v>p2/ppro</c:v>
                </c:pt>
                <c:pt idx="3">
                  <c:v>p3/p2</c:v>
                </c:pt>
              </c:strCache>
            </c:strRef>
          </c:cat>
          <c:val>
            <c:numRef>
              <c:f>Лист1!$D$8:$D$11</c:f>
              <c:numCache>
                <c:formatCode>Основной</c:formatCode>
                <c:ptCount val="4"/>
                <c:pt idx="0">
                  <c:v>1.5423728813559323</c:v>
                </c:pt>
                <c:pt idx="1">
                  <c:v>1.34850863422292</c:v>
                </c:pt>
                <c:pt idx="2">
                  <c:v>1.8160651920838184</c:v>
                </c:pt>
                <c:pt idx="3">
                  <c:v>1.3846153846153848</c:v>
                </c:pt>
              </c:numCache>
            </c:numRef>
          </c:val>
        </c:ser>
        <c:ser>
          <c:idx val="3"/>
          <c:order val="3"/>
          <c:tx>
            <c:strRef>
              <c:f>Лист1!$H$1</c:f>
              <c:strCache>
                <c:ptCount val="1"/>
                <c:pt idx="0">
                  <c:v>SPECfp95</c:v>
                </c:pt>
              </c:strCache>
            </c:strRef>
          </c:tx>
          <c:invertIfNegative val="0"/>
          <c:cat>
            <c:strRef>
              <c:f>Лист1!$A$8:$A$11</c:f>
              <c:strCache>
                <c:ptCount val="4"/>
                <c:pt idx="0">
                  <c:v>pmmx/p1</c:v>
                </c:pt>
                <c:pt idx="1">
                  <c:v>ppro/pmmx</c:v>
                </c:pt>
                <c:pt idx="2">
                  <c:v>p2/ppro</c:v>
                </c:pt>
                <c:pt idx="3">
                  <c:v>p3/p2</c:v>
                </c:pt>
              </c:strCache>
            </c:strRef>
          </c:cat>
          <c:val>
            <c:numRef>
              <c:f>Лист1!$E$8:$E$11</c:f>
              <c:numCache>
                <c:formatCode>Основной</c:formatCode>
                <c:ptCount val="4"/>
                <c:pt idx="0">
                  <c:v>1.3603351955307263</c:v>
                </c:pt>
                <c:pt idx="1">
                  <c:v>1.301848049281314</c:v>
                </c:pt>
                <c:pt idx="2">
                  <c:v>2.0347003154574135</c:v>
                </c:pt>
                <c:pt idx="3">
                  <c:v>1.2558139534883721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19168"/>
        <c:axId val="37363712"/>
      </c:barChart>
      <c:catAx>
        <c:axId val="40519168"/>
        <c:scaling>
          <c:orientation val="minMax"/>
        </c:scaling>
        <c:delete val="0"/>
        <c:axPos val="b"/>
        <c:majorTickMark val="out"/>
        <c:minorTickMark val="none"/>
        <c:tickLblPos val="nextTo"/>
        <c:crossAx val="37363712"/>
        <c:crosses val="autoZero"/>
        <c:auto val="1"/>
        <c:lblAlgn val="ctr"/>
        <c:lblOffset val="100"/>
        <c:noMultiLvlLbl val="0"/>
      </c:catAx>
      <c:valAx>
        <c:axId val="37363712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40519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9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4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0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7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0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71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78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6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5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51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5385D-93AF-4DBB-8B64-7BB970F4ECC7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2430-5A4F-4D2D-B237-C620741A3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1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Определение вычислительной способности процессоров </a:t>
            </a:r>
            <a:r>
              <a:rPr lang="en-US" b="1" dirty="0"/>
              <a:t>Intel</a:t>
            </a:r>
            <a:r>
              <a:rPr lang="ru-RU" b="1" dirty="0"/>
              <a:t> семейств </a:t>
            </a:r>
            <a:r>
              <a:rPr lang="en-US" b="1" dirty="0"/>
              <a:t>P</a:t>
            </a:r>
            <a:r>
              <a:rPr lang="ru-RU" b="1" dirty="0"/>
              <a:t>5 и </a:t>
            </a:r>
            <a:r>
              <a:rPr lang="en-US" b="1" dirty="0"/>
              <a:t>P</a:t>
            </a:r>
            <a:r>
              <a:rPr lang="ru-RU" b="1" dirty="0"/>
              <a:t>6 и сравнение с данными </a:t>
            </a:r>
            <a:r>
              <a:rPr lang="ru-RU" b="1" dirty="0" err="1"/>
              <a:t>бенчмарков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251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Ракитский</a:t>
            </a:r>
            <a:r>
              <a:rPr lang="ru-RU" sz="2400" dirty="0" smtClean="0">
                <a:solidFill>
                  <a:schemeClr val="tx1"/>
                </a:solidFill>
              </a:rPr>
              <a:t> Антон,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ФГОБУ ВПО «</a:t>
            </a:r>
            <a:r>
              <a:rPr lang="ru-RU" sz="2400" dirty="0" err="1" smtClean="0">
                <a:solidFill>
                  <a:schemeClr val="tx1"/>
                </a:solidFill>
              </a:rPr>
              <a:t>СибГУТИ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7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16624"/>
          </a:xfrm>
        </p:spPr>
        <p:txBody>
          <a:bodyPr/>
          <a:lstStyle/>
          <a:p>
            <a:r>
              <a:rPr lang="ru-RU" dirty="0" smtClean="0"/>
              <a:t>Оценить </a:t>
            </a:r>
            <a:r>
              <a:rPr lang="ru-RU" dirty="0"/>
              <a:t>вычислительную способность (4) можно при помощи метода, предложенного Шенноном, который показал, что </a:t>
            </a:r>
            <a:r>
              <a:rPr lang="ru-RU" dirty="0" smtClean="0"/>
              <a:t>         равна </a:t>
            </a:r>
            <a:r>
              <a:rPr lang="ru-RU" dirty="0"/>
              <a:t>логарифму от наибольшего действительного решения </a:t>
            </a:r>
            <a:r>
              <a:rPr lang="ru-RU" dirty="0" smtClean="0"/>
              <a:t> </a:t>
            </a:r>
            <a:r>
              <a:rPr lang="ru-RU" dirty="0"/>
              <a:t>следующего уравнения:</a:t>
            </a:r>
          </a:p>
          <a:p>
            <a:r>
              <a:rPr lang="ru-RU" dirty="0"/>
              <a:t>	</a:t>
            </a:r>
            <a:r>
              <a:rPr lang="en-US" dirty="0"/>
              <a:t> </a:t>
            </a:r>
            <a:endParaRPr lang="ru-RU" dirty="0" smtClean="0"/>
          </a:p>
          <a:p>
            <a:r>
              <a:rPr lang="ru-RU" dirty="0" smtClean="0"/>
              <a:t>где 		   . </a:t>
            </a:r>
          </a:p>
          <a:p>
            <a:r>
              <a:rPr lang="ru-RU" dirty="0" smtClean="0"/>
              <a:t>Иными словами:</a:t>
            </a:r>
            <a:endParaRPr lang="ru-RU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800118"/>
              </p:ext>
            </p:extLst>
          </p:nvPr>
        </p:nvGraphicFramePr>
        <p:xfrm>
          <a:off x="1475656" y="4077072"/>
          <a:ext cx="2131107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3" imgW="939800" imgH="228600" progId="Equation.3">
                  <p:embed/>
                </p:oleObj>
              </mc:Choice>
              <mc:Fallback>
                <p:oleObj name="Формула" r:id="rId3" imgW="939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077072"/>
                        <a:ext cx="2131107" cy="516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513973"/>
              </p:ext>
            </p:extLst>
          </p:nvPr>
        </p:nvGraphicFramePr>
        <p:xfrm>
          <a:off x="3059832" y="1988840"/>
          <a:ext cx="72008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Формула" r:id="rId5" imgW="330057" imgH="203112" progId="Equation.3">
                  <p:embed/>
                </p:oleObj>
              </mc:Choice>
              <mc:Fallback>
                <p:oleObj name="Формула" r:id="rId5" imgW="330057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988840"/>
                        <a:ext cx="720081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361662"/>
              </p:ext>
            </p:extLst>
          </p:nvPr>
        </p:nvGraphicFramePr>
        <p:xfrm>
          <a:off x="7812360" y="2420888"/>
          <a:ext cx="483054" cy="50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Формула" r:id="rId7" imgW="215806" imgH="228501" progId="Equation.3">
                  <p:embed/>
                </p:oleObj>
              </mc:Choice>
              <mc:Fallback>
                <p:oleObj name="Формула" r:id="rId7" imgW="215806" imgH="22850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2420888"/>
                        <a:ext cx="483054" cy="504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500315"/>
              </p:ext>
            </p:extLst>
          </p:nvPr>
        </p:nvGraphicFramePr>
        <p:xfrm>
          <a:off x="899592" y="3429000"/>
          <a:ext cx="568863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Формула" r:id="rId9" imgW="2260600" imgH="279400" progId="Equation.3">
                  <p:embed/>
                </p:oleObj>
              </mc:Choice>
              <mc:Fallback>
                <p:oleObj name="Формула" r:id="rId9" imgW="2260600" imgH="279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429000"/>
                        <a:ext cx="5688632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580539"/>
              </p:ext>
            </p:extLst>
          </p:nvPr>
        </p:nvGraphicFramePr>
        <p:xfrm>
          <a:off x="3923928" y="4653136"/>
          <a:ext cx="2016224" cy="525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Формула" r:id="rId11" imgW="876300" imgH="228600" progId="Equation.3">
                  <p:embed/>
                </p:oleObj>
              </mc:Choice>
              <mc:Fallback>
                <p:oleObj name="Формула" r:id="rId11" imgW="8763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653136"/>
                        <a:ext cx="2016224" cy="5259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20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Таблица сравнения вычислительной способности и данных </a:t>
            </a:r>
            <a:r>
              <a:rPr lang="ru-RU" dirty="0" err="1" smtClean="0"/>
              <a:t>бенчмарков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14408"/>
              </p:ext>
            </p:extLst>
          </p:nvPr>
        </p:nvGraphicFramePr>
        <p:xfrm>
          <a:off x="683568" y="1628802"/>
          <a:ext cx="8136905" cy="4824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1827"/>
                <a:gridCol w="885194"/>
                <a:gridCol w="959798"/>
                <a:gridCol w="1622854"/>
                <a:gridCol w="822325"/>
                <a:gridCol w="1079667"/>
                <a:gridCol w="1035240"/>
              </a:tblGrid>
              <a:tr h="1967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процессора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C(I)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Тактовая частота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Вычислительная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способность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ru-RU" sz="1600" dirty="0">
                          <a:effectLst/>
                        </a:rPr>
                        <a:t>Мбит/такт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ICOMP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SPECint95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SPECfp95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Pentium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25,56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4,13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3,58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1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Pentium MMX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28,35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6,37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4,87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1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Pentium Pro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36,62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732</a:t>
                      </a: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1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</a:t>
                      </a:r>
                      <a:r>
                        <a:rPr lang="ru-RU" sz="1600">
                          <a:effectLst/>
                        </a:rPr>
                        <a:t>entium II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37,69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15076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1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Pentium III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42,02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2101</a:t>
                      </a:r>
                      <a:r>
                        <a:rPr lang="en-US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01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Сравнительный график производительности процессоров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894905"/>
              </p:ext>
            </p:extLst>
          </p:nvPr>
        </p:nvGraphicFramePr>
        <p:xfrm>
          <a:off x="179512" y="1484784"/>
          <a:ext cx="87849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392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Сравнительная характеристика изменения производительности процессоров при переходе к более новой модели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461224"/>
              </p:ext>
            </p:extLst>
          </p:nvPr>
        </p:nvGraphicFramePr>
        <p:xfrm>
          <a:off x="107504" y="1600200"/>
          <a:ext cx="892899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113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572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Microsoft Equation 3.0</vt:lpstr>
      <vt:lpstr>Определение вычислительной способности процессоров Intel семейств P5 и P6 и сравнение с данными бенчмарков </vt:lpstr>
      <vt:lpstr>Презентация PowerPoint</vt:lpstr>
      <vt:lpstr>Таблица сравнения вычислительной способности и данных бенчмарков</vt:lpstr>
      <vt:lpstr>Сравнительный график производительности процессоров</vt:lpstr>
      <vt:lpstr>Сравнительная характеристика изменения производительности процессоров при переходе к более новой модели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вычислительной способности процессоров Intel семейств P5 и P6 и сравнение с данными бенчмарков</dc:title>
  <dc:creator>_GnoM_</dc:creator>
  <cp:lastModifiedBy>_GnoM_</cp:lastModifiedBy>
  <cp:revision>6</cp:revision>
  <dcterms:created xsi:type="dcterms:W3CDTF">2012-10-31T12:05:18Z</dcterms:created>
  <dcterms:modified xsi:type="dcterms:W3CDTF">2012-10-31T12:20:47Z</dcterms:modified>
</cp:coreProperties>
</file>