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EA2DF-BDD2-4F52-A30C-5BFA9CBFB439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A33C-080F-4DE8-B574-6491D720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2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848600" cy="2534121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B43E2A"/>
                </a:solidFill>
              </a:rPr>
              <a:t>Правоотношения </a:t>
            </a:r>
            <a:r>
              <a:rPr lang="ru-RU" sz="2800" b="1" dirty="0">
                <a:solidFill>
                  <a:srgbClr val="B43E2A"/>
                </a:solidFill>
              </a:rPr>
              <a:t>в библиографическом описании </a:t>
            </a:r>
            <a:br>
              <a:rPr lang="ru-RU" sz="2800" b="1" dirty="0">
                <a:solidFill>
                  <a:srgbClr val="B43E2A"/>
                </a:solidFill>
              </a:rPr>
            </a:br>
            <a:r>
              <a:rPr lang="ru-RU" sz="2800" b="1" dirty="0">
                <a:solidFill>
                  <a:srgbClr val="B43E2A"/>
                </a:solidFill>
              </a:rPr>
              <a:t>(в сведениях об ответственности</a:t>
            </a:r>
            <a:r>
              <a:rPr lang="ru-RU" sz="2800" b="1" dirty="0" smtClean="0">
                <a:solidFill>
                  <a:srgbClr val="B43E2A"/>
                </a:solidFill>
              </a:rPr>
              <a:t>)</a:t>
            </a:r>
            <a:br>
              <a:rPr lang="ru-RU" sz="2800" b="1" dirty="0" smtClean="0">
                <a:solidFill>
                  <a:srgbClr val="B43E2A"/>
                </a:solidFill>
              </a:rPr>
            </a:br>
            <a:r>
              <a:rPr lang="ru-RU" sz="2800" b="1" dirty="0" smtClean="0">
                <a:solidFill>
                  <a:srgbClr val="B43E2A"/>
                </a:solidFill>
              </a:rPr>
              <a:t>и </a:t>
            </a:r>
            <a:r>
              <a:rPr lang="ru-RU" sz="2800" b="1" dirty="0">
                <a:solidFill>
                  <a:srgbClr val="B43E2A"/>
                </a:solidFill>
              </a:rPr>
              <a:t>качество </a:t>
            </a:r>
            <a:r>
              <a:rPr lang="ru-RU" sz="2800" b="1" dirty="0" smtClean="0">
                <a:solidFill>
                  <a:srgbClr val="B43E2A"/>
                </a:solidFill>
              </a:rPr>
              <a:t>метаданных</a:t>
            </a:r>
            <a:endParaRPr lang="ru-RU" dirty="0">
              <a:solidFill>
                <a:srgbClr val="B43E2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Доклад </a:t>
            </a:r>
          </a:p>
          <a:p>
            <a:r>
              <a:rPr lang="ru-RU" b="1" dirty="0" err="1" smtClean="0"/>
              <a:t>Багаутдиновой</a:t>
            </a:r>
            <a:r>
              <a:rPr lang="ru-RU" b="1" dirty="0" smtClean="0"/>
              <a:t> Раисы </a:t>
            </a:r>
            <a:r>
              <a:rPr lang="ru-RU" b="1" dirty="0" err="1" smtClean="0"/>
              <a:t>Хиссатовны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Омск, Россия</a:t>
            </a:r>
          </a:p>
          <a:p>
            <a:endParaRPr lang="ru-RU" b="1" dirty="0" smtClean="0"/>
          </a:p>
          <a:p>
            <a:r>
              <a:rPr lang="ru-RU" i="1" dirty="0"/>
              <a:t>Межрегиональная научно-практическая конференция «Теория и практика научных исследований в библиотеках», 21 – 24 сентября 2015 г., г. Абакан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149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000" b="1" dirty="0" smtClean="0"/>
              <a:t>Образовательные и научные учреждения города Абакан в </a:t>
            </a:r>
            <a:r>
              <a:rPr lang="en-US" sz="2000" b="1" dirty="0" smtClean="0"/>
              <a:t>Scopus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en-US" sz="2000" b="1" dirty="0" smtClean="0"/>
              <a:t>13 </a:t>
            </a:r>
            <a:r>
              <a:rPr lang="ru-RU" sz="2000" b="1" dirty="0" smtClean="0"/>
              <a:t> различных написаний  </a:t>
            </a:r>
            <a:r>
              <a:rPr lang="en-US" sz="2400" b="1" dirty="0" err="1">
                <a:solidFill>
                  <a:srgbClr val="00B050"/>
                </a:solidFill>
              </a:rPr>
              <a:t>Katanov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Khakass</a:t>
            </a:r>
            <a:r>
              <a:rPr lang="en-US" sz="2400" b="1" dirty="0">
                <a:solidFill>
                  <a:srgbClr val="00B050"/>
                </a:solidFill>
              </a:rPr>
              <a:t> State University)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t="8024" r="69907" b="49177"/>
          <a:stretch/>
        </p:blipFill>
        <p:spPr bwMode="auto">
          <a:xfrm>
            <a:off x="583660" y="1530146"/>
            <a:ext cx="2968528" cy="2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" t="9067" r="78593" b="49444"/>
          <a:stretch/>
        </p:blipFill>
        <p:spPr bwMode="auto">
          <a:xfrm>
            <a:off x="3131840" y="2420888"/>
            <a:ext cx="30963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" t="9761" r="84224" b="48750"/>
          <a:stretch/>
        </p:blipFill>
        <p:spPr bwMode="auto">
          <a:xfrm rot="120000">
            <a:off x="6444208" y="2996953"/>
            <a:ext cx="2376264" cy="32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923928" y="3356992"/>
            <a:ext cx="244827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3171"/>
            <a:ext cx="8553025" cy="53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50832" cy="2448271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типичные </a:t>
            </a:r>
            <a:r>
              <a:rPr lang="ru-RU" sz="2400" b="1" dirty="0">
                <a:solidFill>
                  <a:srgbClr val="FF0000"/>
                </a:solidFill>
              </a:rPr>
              <a:t>неточности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сведениях об ответственности,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которые </a:t>
            </a:r>
            <a:r>
              <a:rPr lang="ru-RU" sz="2400" b="1" dirty="0">
                <a:solidFill>
                  <a:srgbClr val="FF0000"/>
                </a:solidFill>
              </a:rPr>
              <a:t>влияют на правовые </a:t>
            </a:r>
            <a:r>
              <a:rPr lang="ru-RU" sz="2400" b="1" dirty="0" smtClean="0">
                <a:solidFill>
                  <a:srgbClr val="FF0000"/>
                </a:solidFill>
              </a:rPr>
              <a:t>связи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между </a:t>
            </a:r>
            <a:r>
              <a:rPr lang="ru-RU" sz="2400" b="1" dirty="0">
                <a:solidFill>
                  <a:srgbClr val="FF0000"/>
                </a:solidFill>
              </a:rPr>
              <a:t>автором и </a:t>
            </a:r>
            <a:r>
              <a:rPr lang="ru-RU" sz="2400" b="1" dirty="0" smtClean="0">
                <a:solidFill>
                  <a:srgbClr val="FF0000"/>
                </a:solidFill>
              </a:rPr>
              <a:t>работодателем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62664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–</a:t>
            </a:r>
            <a:r>
              <a:rPr lang="ru-RU" sz="6400" dirty="0"/>
              <a:t>	на титуле произведения науки в сведениях об ответственности 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есть </a:t>
            </a:r>
            <a:r>
              <a:rPr lang="ru-RU" sz="6400" dirty="0"/>
              <a:t>указание на имя организации, но разрешения организации на публикацию результата научной деятельности нет;</a:t>
            </a:r>
          </a:p>
          <a:p>
            <a:r>
              <a:rPr lang="ru-RU" sz="6400" dirty="0"/>
              <a:t>–	опубликованный результат получен при исполнении </a:t>
            </a:r>
            <a:r>
              <a:rPr lang="ru-RU" sz="6400" dirty="0" smtClean="0"/>
              <a:t>договора</a:t>
            </a:r>
            <a:br>
              <a:rPr lang="ru-RU" sz="6400" dirty="0" smtClean="0"/>
            </a:br>
            <a:r>
              <a:rPr lang="ru-RU" sz="6400" dirty="0" smtClean="0"/>
              <a:t>на </a:t>
            </a:r>
            <a:r>
              <a:rPr lang="ru-RU" sz="6400" dirty="0"/>
              <a:t>выполнение научно-исследовательских работ, но на титуле служебного произведения науки нет имени организации </a:t>
            </a:r>
            <a:r>
              <a:rPr lang="ru-RU" sz="6400" dirty="0" smtClean="0"/>
              <a:t>(«</a:t>
            </a:r>
            <a:r>
              <a:rPr lang="ru-RU" sz="6400" dirty="0"/>
              <a:t>теряется» связь работника (автора) и работодателя, связь полученного приоритета с организацией);</a:t>
            </a:r>
          </a:p>
          <a:p>
            <a:r>
              <a:rPr lang="ru-RU" sz="6400" dirty="0"/>
              <a:t>–	сторонами договора на выполнение научно-исследовательских работ являются работник и работодатель, но в сведениях об </a:t>
            </a:r>
            <a:r>
              <a:rPr lang="ru-RU" sz="6400" dirty="0" err="1"/>
              <a:t>аффилиации</a:t>
            </a:r>
            <a:r>
              <a:rPr lang="ru-RU" sz="6400" dirty="0"/>
              <a:t> </a:t>
            </a:r>
            <a:r>
              <a:rPr lang="ru-RU" sz="6400" dirty="0" smtClean="0"/>
              <a:t>указаны</a:t>
            </a:r>
            <a:br>
              <a:rPr lang="ru-RU" sz="6400" dirty="0" smtClean="0"/>
            </a:br>
            <a:r>
              <a:rPr lang="ru-RU" sz="6400" dirty="0" smtClean="0"/>
              <a:t>все </a:t>
            </a:r>
            <a:r>
              <a:rPr lang="ru-RU" sz="6400" dirty="0"/>
              <a:t>организации, с которыми авторы состоят в трудовых отношениях;</a:t>
            </a:r>
          </a:p>
          <a:p>
            <a:r>
              <a:rPr lang="ru-RU" sz="6400" dirty="0"/>
              <a:t>–	название организации на титуле произведения пишется произвольно</a:t>
            </a:r>
            <a:r>
              <a:rPr lang="ru-RU" sz="6400" dirty="0" smtClean="0"/>
              <a:t>,</a:t>
            </a:r>
            <a:br>
              <a:rPr lang="ru-RU" sz="6400" dirty="0" smtClean="0"/>
            </a:br>
            <a:r>
              <a:rPr lang="ru-RU" sz="6400" dirty="0" smtClean="0"/>
              <a:t>с </a:t>
            </a:r>
            <a:r>
              <a:rPr lang="ru-RU" sz="6400" dirty="0"/>
              <a:t>ошибками, не соответствует указанному имени организации в Уставе.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04584" cy="1927225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международные издательства диктуют правила, которые формируют этику публикаций научных публикаций, в том числе регулирующие взаимоотношения между автором и организацией,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в которой было проведено исследование.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78688" cy="1752600"/>
          </a:xfrm>
        </p:spPr>
        <p:txBody>
          <a:bodyPr>
            <a:noAutofit/>
          </a:bodyPr>
          <a:lstStyle/>
          <a:p>
            <a:r>
              <a:rPr lang="ru-RU" sz="1400" dirty="0"/>
              <a:t>Например, представление статьи в </a:t>
            </a:r>
            <a:r>
              <a:rPr lang="ru-RU" sz="1400" dirty="0" err="1"/>
              <a:t>Elsevier</a:t>
            </a:r>
            <a:r>
              <a:rPr lang="ru-RU" sz="1400" dirty="0"/>
              <a:t> свидетельствует, что публикация утверждается не только авторами, но и, по умолчанию, ответственными лицами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где </a:t>
            </a:r>
            <a:r>
              <a:rPr lang="ru-RU" sz="1400" dirty="0"/>
              <a:t>была проведена </a:t>
            </a:r>
            <a:r>
              <a:rPr lang="ru-RU" sz="1400" dirty="0" smtClean="0"/>
              <a:t>работа.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Elsevier</a:t>
            </a:r>
            <a:r>
              <a:rPr lang="ru-RU" sz="1400" dirty="0" smtClean="0"/>
              <a:t> </a:t>
            </a:r>
            <a:r>
              <a:rPr lang="ru-RU" sz="1400" dirty="0"/>
              <a:t>имеет соглашения с определенными </a:t>
            </a:r>
            <a:r>
              <a:rPr lang="ru-RU" sz="1400" dirty="0" smtClean="0"/>
              <a:t>правительствами</a:t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межправительственными организациями для их сотрудников (авторов).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Эти </a:t>
            </a:r>
            <a:r>
              <a:rPr lang="ru-RU" sz="1400" dirty="0"/>
              <a:t>соглашения позволяют авторам сохранить авторские права, но специально приспособлены для сотрудников из соответствующих организаций, в том числе: </a:t>
            </a:r>
            <a:r>
              <a:rPr lang="ru-RU" sz="1400" dirty="0" err="1"/>
              <a:t>World</a:t>
            </a:r>
            <a:r>
              <a:rPr lang="ru-RU" sz="1400" dirty="0"/>
              <a:t> </a:t>
            </a:r>
            <a:r>
              <a:rPr lang="ru-RU" sz="1400" dirty="0" err="1"/>
              <a:t>Bank</a:t>
            </a:r>
            <a:r>
              <a:rPr lang="ru-RU" sz="1400" dirty="0"/>
              <a:t>, </a:t>
            </a:r>
            <a:r>
              <a:rPr lang="ru-RU" sz="1400" dirty="0" err="1"/>
              <a:t>World</a:t>
            </a:r>
            <a:r>
              <a:rPr lang="ru-RU" sz="1400" dirty="0"/>
              <a:t> </a:t>
            </a:r>
            <a:r>
              <a:rPr lang="ru-RU" sz="1400" dirty="0" err="1"/>
              <a:t>Health</a:t>
            </a:r>
            <a:r>
              <a:rPr lang="ru-RU" sz="1400" dirty="0"/>
              <a:t> </a:t>
            </a:r>
            <a:r>
              <a:rPr lang="ru-RU" sz="1400" dirty="0" err="1"/>
              <a:t>Organization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государственных служащих США произведения, созданные в рамках их занятости, считаются общественным достоянием, издательские договоры с </a:t>
            </a:r>
            <a:r>
              <a:rPr lang="ru-RU" sz="1400" dirty="0" err="1"/>
              <a:t>Elsevier</a:t>
            </a:r>
            <a:r>
              <a:rPr lang="ru-RU" sz="1400" dirty="0"/>
              <a:t> не требуют передачи прав или лицензии.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Великобритании и некоторых странах Содружества, на работы, созданные государственными служащими, распространяются авторские права, правительство также может владеть авторскими правами (</a:t>
            </a:r>
            <a:r>
              <a:rPr lang="ru-RU" sz="1400" dirty="0" err="1"/>
              <a:t>Crown</a:t>
            </a:r>
            <a:r>
              <a:rPr lang="ru-RU" sz="1400" dirty="0"/>
              <a:t> </a:t>
            </a:r>
            <a:r>
              <a:rPr lang="ru-RU" sz="1400" dirty="0" err="1"/>
              <a:t>Copyright</a:t>
            </a:r>
            <a:r>
              <a:rPr lang="ru-RU" sz="1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181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848600" cy="2318097"/>
          </a:xfrm>
        </p:spPr>
        <p:txBody>
          <a:bodyPr/>
          <a:lstStyle/>
          <a:p>
            <a:r>
              <a:rPr lang="ru-RU" sz="2000" b="1" dirty="0" smtClean="0"/>
              <a:t>Вывод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Ошибки</a:t>
            </a:r>
            <a:r>
              <a:rPr lang="ru-RU" sz="2000" b="1" dirty="0"/>
              <a:t>, неточности </a:t>
            </a:r>
            <a:r>
              <a:rPr lang="ru-RU" sz="2000" b="1" dirty="0" smtClean="0"/>
              <a:t> в </a:t>
            </a:r>
            <a:r>
              <a:rPr lang="ru-RU" sz="2000" b="1" dirty="0"/>
              <a:t>библиографическом описании документа ухудшают надежность сведений,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которые </a:t>
            </a:r>
            <a:r>
              <a:rPr lang="ru-RU" sz="2000" b="1" dirty="0"/>
              <a:t>предлагают </a:t>
            </a:r>
            <a:r>
              <a:rPr lang="ru-RU" sz="2000" b="1" dirty="0" err="1"/>
              <a:t>медиакомпании</a:t>
            </a:r>
            <a:r>
              <a:rPr lang="ru-RU" sz="2000" b="1" dirty="0"/>
              <a:t> и издательства государственным органам, рейтинговым агентствам, другим пользователям.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992888" cy="2952328"/>
          </a:xfrm>
        </p:spPr>
        <p:txBody>
          <a:bodyPr>
            <a:normAutofit fontScale="25000" lnSpcReduction="20000"/>
          </a:bodyPr>
          <a:lstStyle/>
          <a:p>
            <a:endParaRPr lang="ru-RU" sz="7200" dirty="0" smtClean="0"/>
          </a:p>
          <a:p>
            <a:r>
              <a:rPr lang="ru-RU" sz="7200" dirty="0" smtClean="0"/>
              <a:t>Отсутствие </a:t>
            </a:r>
            <a:r>
              <a:rPr lang="ru-RU" sz="7200" dirty="0"/>
              <a:t>в сведениях об </a:t>
            </a:r>
            <a:r>
              <a:rPr lang="ru-RU" sz="7200" dirty="0" smtClean="0"/>
              <a:t>ответственности</a:t>
            </a:r>
            <a:br>
              <a:rPr lang="ru-RU" sz="7200" dirty="0" smtClean="0"/>
            </a:br>
            <a:r>
              <a:rPr lang="ru-RU" sz="7200" dirty="0" smtClean="0"/>
              <a:t>служебного </a:t>
            </a:r>
            <a:r>
              <a:rPr lang="ru-RU" sz="7200" dirty="0"/>
              <a:t>произведения науки названия организации или его </a:t>
            </a:r>
            <a:r>
              <a:rPr lang="ru-RU" sz="7200" dirty="0" smtClean="0"/>
              <a:t>искажение снижает</a:t>
            </a:r>
            <a:r>
              <a:rPr lang="en-US" sz="7200" dirty="0" smtClean="0"/>
              <a:t> </a:t>
            </a:r>
            <a:r>
              <a:rPr lang="ru-RU" sz="7200" dirty="0" smtClean="0"/>
              <a:t>«</a:t>
            </a:r>
            <a:r>
              <a:rPr lang="ru-RU" sz="7200" dirty="0"/>
              <a:t>видимость» и «прозрачность» </a:t>
            </a:r>
            <a:r>
              <a:rPr lang="ru-RU" sz="7200" dirty="0" smtClean="0"/>
              <a:t>данных </a:t>
            </a:r>
            <a:br>
              <a:rPr lang="ru-RU" sz="7200" dirty="0" smtClean="0"/>
            </a:br>
            <a:r>
              <a:rPr lang="ru-RU" sz="7200" dirty="0" smtClean="0"/>
              <a:t>научных </a:t>
            </a:r>
            <a:r>
              <a:rPr lang="ru-RU" sz="7200" dirty="0"/>
              <a:t>и образовательных учреждений</a:t>
            </a:r>
            <a:r>
              <a:rPr lang="ru-RU" sz="7200" dirty="0" smtClean="0"/>
              <a:t>. </a:t>
            </a:r>
          </a:p>
          <a:p>
            <a:endParaRPr lang="ru-RU" sz="7200" dirty="0"/>
          </a:p>
          <a:p>
            <a:r>
              <a:rPr lang="ru-RU" sz="7200" dirty="0" smtClean="0"/>
              <a:t>Соблюдение </a:t>
            </a:r>
            <a:r>
              <a:rPr lang="ru-RU" sz="7200" dirty="0"/>
              <a:t>рекомендаций экспертов ведущих информационно-технологических компаний позволит </a:t>
            </a:r>
            <a:r>
              <a:rPr lang="ru-RU" sz="7200" dirty="0" smtClean="0"/>
              <a:t>организациям</a:t>
            </a:r>
            <a:r>
              <a:rPr lang="ru-RU" sz="7200"/>
              <a:t>, </a:t>
            </a:r>
            <a:r>
              <a:rPr lang="ru-RU" sz="7200" smtClean="0"/>
              <a:t>авторам</a:t>
            </a:r>
            <a:br>
              <a:rPr lang="ru-RU" sz="7200" smtClean="0"/>
            </a:br>
            <a:r>
              <a:rPr lang="ru-RU" sz="7200" smtClean="0"/>
              <a:t>и </a:t>
            </a:r>
            <a:r>
              <a:rPr lang="ru-RU" sz="7200" dirty="0" smtClean="0"/>
              <a:t>издательствам избежать </a:t>
            </a:r>
            <a:r>
              <a:rPr lang="ru-RU" sz="7200" dirty="0"/>
              <a:t>разбирательств и подозрений </a:t>
            </a:r>
            <a:r>
              <a:rPr lang="ru-RU" sz="7200" dirty="0" smtClean="0"/>
              <a:t>в </a:t>
            </a:r>
            <a:r>
              <a:rPr lang="ru-RU" sz="7200" dirty="0"/>
              <a:t>нарушениях издательской </a:t>
            </a:r>
            <a:r>
              <a:rPr lang="ru-RU" sz="7200" dirty="0" smtClean="0"/>
              <a:t>этики и </a:t>
            </a:r>
            <a:r>
              <a:rPr lang="ru-RU" sz="7200" dirty="0"/>
              <a:t>низкого качества исследовательской работы.</a:t>
            </a:r>
            <a:endParaRPr lang="ru-RU" sz="7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33400"/>
            <a:ext cx="8363272" cy="55598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Актуальность темы продиктована потребностью регулирования и защиты исключительных (имущественных) прав юридических лиц на произведения науки, созданные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 </a:t>
            </a:r>
            <a:r>
              <a:rPr lang="ru-RU" sz="2400" dirty="0">
                <a:solidFill>
                  <a:srgbClr val="C00000"/>
                </a:solidFill>
              </a:rPr>
              <a:t>пределах, установленных для работника (автора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трудовых </a:t>
            </a:r>
            <a:r>
              <a:rPr lang="ru-RU" sz="2400" dirty="0">
                <a:solidFill>
                  <a:srgbClr val="C00000"/>
                </a:solidFill>
              </a:rPr>
              <a:t>обязанностей (на примере произведений науки,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которые </a:t>
            </a:r>
            <a:r>
              <a:rPr lang="ru-RU" sz="2400" dirty="0">
                <a:solidFill>
                  <a:srgbClr val="C00000"/>
                </a:solidFill>
              </a:rPr>
              <a:t>не требуют государственной регистрации права</a:t>
            </a:r>
            <a:r>
              <a:rPr lang="ru-RU" sz="2400" dirty="0" smtClean="0">
                <a:solidFill>
                  <a:srgbClr val="C00000"/>
                </a:solidFill>
              </a:rPr>
              <a:t>).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Анализ </a:t>
            </a:r>
            <a:r>
              <a:rPr lang="ru-RU" sz="2400" dirty="0">
                <a:solidFill>
                  <a:srgbClr val="C00000"/>
                </a:solidFill>
              </a:rPr>
              <a:t>показал несколько видов типичных неточностей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 </a:t>
            </a:r>
            <a:r>
              <a:rPr lang="ru-RU" sz="2400" dirty="0">
                <a:solidFill>
                  <a:srgbClr val="C00000"/>
                </a:solidFill>
              </a:rPr>
              <a:t>сведениях об ответственности произведения науки,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которые </a:t>
            </a:r>
            <a:r>
              <a:rPr lang="ru-RU" sz="2400" dirty="0">
                <a:solidFill>
                  <a:srgbClr val="C00000"/>
                </a:solidFill>
              </a:rPr>
              <a:t>могут повлиять на оценку публикационной активности научного или образовательного 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41512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8600" cy="1927225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Общий рынок научных коммуникаций составляет примерно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более </a:t>
            </a:r>
            <a:r>
              <a:rPr lang="ru-RU" sz="2400" b="1" dirty="0">
                <a:solidFill>
                  <a:srgbClr val="C00000"/>
                </a:solidFill>
              </a:rPr>
              <a:t>10 миллиардов долларов в год 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2948136"/>
          </a:xfrm>
        </p:spPr>
        <p:txBody>
          <a:bodyPr>
            <a:noAutofit/>
          </a:bodyPr>
          <a:lstStyle/>
          <a:p>
            <a:r>
              <a:rPr lang="ru-RU" sz="1800" dirty="0"/>
              <a:t>По мнению Forse11, существуют, по крайней мере, три различных сектора рынка, к которым могут быть отнесены новые продукты и услуги производства, обработки, визуализации и распространения </a:t>
            </a:r>
            <a:r>
              <a:rPr lang="ru-RU" sz="1800" dirty="0" smtClean="0"/>
              <a:t>научной </a:t>
            </a:r>
            <a:r>
              <a:rPr lang="ru-RU" sz="1800" dirty="0"/>
              <a:t>информации: 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- рынок </a:t>
            </a:r>
            <a:r>
              <a:rPr lang="ru-RU" sz="1800" dirty="0"/>
              <a:t>для производителей (исследователей); </a:t>
            </a:r>
            <a:endParaRPr lang="ru-RU" sz="1800" dirty="0" smtClean="0"/>
          </a:p>
          <a:p>
            <a:r>
              <a:rPr lang="ru-RU" sz="1800" dirty="0" smtClean="0"/>
              <a:t>- рынок </a:t>
            </a:r>
            <a:r>
              <a:rPr lang="ru-RU" sz="1800" dirty="0"/>
              <a:t>для потребителей (исследователей); </a:t>
            </a:r>
            <a:endParaRPr lang="ru-RU" sz="1800" dirty="0" smtClean="0"/>
          </a:p>
          <a:p>
            <a:r>
              <a:rPr lang="ru-RU" sz="1800" dirty="0" smtClean="0"/>
              <a:t>- рынок </a:t>
            </a:r>
            <a:r>
              <a:rPr lang="ru-RU" sz="1800" dirty="0"/>
              <a:t>управления научной репутацией (для авторов, </a:t>
            </a:r>
            <a:r>
              <a:rPr lang="ru-RU" sz="1800" dirty="0" smtClean="0"/>
              <a:t>организаций</a:t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отдельных лабораторий с целью привлечения ресурсов). </a:t>
            </a:r>
          </a:p>
        </p:txBody>
      </p:sp>
    </p:spTree>
    <p:extLst>
      <p:ext uri="{BB962C8B-B14F-4D97-AF65-F5344CB8AC3E}">
        <p14:creationId xmlns:p14="http://schemas.microsoft.com/office/powerpoint/2010/main" val="3347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48600" cy="1927225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Резко возрастает количество электронных коллекций, для обеспечения содержания которых библиотеки обращаются к внешним поставщикам данных.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62664" cy="2732112"/>
          </a:xfrm>
        </p:spPr>
        <p:txBody>
          <a:bodyPr>
            <a:noAutofit/>
          </a:bodyPr>
          <a:lstStyle/>
          <a:p>
            <a:r>
              <a:rPr lang="ru-RU" sz="1400" dirty="0"/>
              <a:t>РИНЦ имеет соглашения с </a:t>
            </a:r>
            <a:r>
              <a:rPr lang="ru-RU" sz="1400" dirty="0" err="1"/>
              <a:t>Thomson</a:t>
            </a:r>
            <a:r>
              <a:rPr lang="ru-RU" sz="1400" dirty="0"/>
              <a:t> </a:t>
            </a:r>
            <a:r>
              <a:rPr lang="ru-RU" sz="1400" dirty="0" err="1"/>
              <a:t>Reuters</a:t>
            </a:r>
            <a:r>
              <a:rPr lang="ru-RU" sz="1400" dirty="0"/>
              <a:t> и </a:t>
            </a:r>
            <a:r>
              <a:rPr lang="ru-RU" sz="1400" dirty="0" err="1"/>
              <a:t>Elsevier</a:t>
            </a:r>
            <a:r>
              <a:rPr lang="ru-RU" sz="1400" dirty="0"/>
              <a:t>, данные из eLibrary.ru </a:t>
            </a:r>
            <a:r>
              <a:rPr lang="ru-RU" sz="1400" dirty="0" smtClean="0"/>
              <a:t>доступны</a:t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Карте науки, системе </a:t>
            </a:r>
            <a:r>
              <a:rPr lang="ru-RU" sz="1400" dirty="0" err="1"/>
              <a:t>Антиплагиат</a:t>
            </a:r>
            <a:r>
              <a:rPr lang="ru-RU" sz="1400" dirty="0"/>
              <a:t> и </a:t>
            </a:r>
            <a:r>
              <a:rPr lang="ru-RU" sz="1400" dirty="0" err="1"/>
              <a:t>Ebsco</a:t>
            </a:r>
            <a:r>
              <a:rPr lang="ru-RU" sz="1400" dirty="0"/>
              <a:t> </a:t>
            </a:r>
            <a:r>
              <a:rPr lang="ru-RU" sz="1400" dirty="0" err="1"/>
              <a:t>Discovery</a:t>
            </a:r>
            <a:r>
              <a:rPr lang="ru-RU" sz="1400" dirty="0"/>
              <a:t> </a:t>
            </a:r>
            <a:r>
              <a:rPr lang="ru-RU" sz="1400" dirty="0" err="1"/>
              <a:t>Service</a:t>
            </a:r>
            <a:r>
              <a:rPr lang="ru-RU" sz="1400" dirty="0"/>
              <a:t> . </a:t>
            </a:r>
            <a:endParaRPr lang="ru-RU" sz="1400" dirty="0" smtClean="0"/>
          </a:p>
          <a:p>
            <a:r>
              <a:rPr lang="ru-RU" sz="1400" dirty="0" smtClean="0"/>
              <a:t>Существует </a:t>
            </a:r>
            <a:r>
              <a:rPr lang="ru-RU" sz="1400" dirty="0"/>
              <a:t>разветвленная исследовательская сеть </a:t>
            </a:r>
            <a:r>
              <a:rPr lang="ru-RU" sz="1400" dirty="0" err="1"/>
              <a:t>Research</a:t>
            </a:r>
            <a:r>
              <a:rPr lang="ru-RU" sz="1400" dirty="0"/>
              <a:t> </a:t>
            </a:r>
            <a:r>
              <a:rPr lang="ru-RU" sz="1400" dirty="0" err="1"/>
              <a:t>Networking</a:t>
            </a:r>
            <a:r>
              <a:rPr lang="ru-RU" sz="1400" dirty="0"/>
              <a:t> (RN-инструменты</a:t>
            </a:r>
            <a:r>
              <a:rPr lang="ru-RU" sz="1400" dirty="0" smtClean="0"/>
              <a:t>), </a:t>
            </a:r>
            <a:r>
              <a:rPr lang="ru-RU" sz="1400" dirty="0"/>
              <a:t>где сведения поступают из проверенных и авторитетных источников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что </a:t>
            </a:r>
            <a:r>
              <a:rPr lang="ru-RU" sz="1400" dirty="0"/>
              <a:t>делает их более надежными для применения. </a:t>
            </a:r>
            <a:endParaRPr lang="ru-RU" sz="1400" dirty="0" smtClean="0"/>
          </a:p>
          <a:p>
            <a:r>
              <a:rPr lang="ru-RU" sz="1400" dirty="0" smtClean="0"/>
              <a:t>Создана </a:t>
            </a:r>
            <a:r>
              <a:rPr lang="ru-RU" sz="1400" dirty="0"/>
              <a:t>Единая государственная информационная система учета научно-исследовательских, опытно-конструкторских и технологических работ гражданского назначения (ЕГИСУ НИОКР). </a:t>
            </a:r>
            <a:endParaRPr lang="ru-RU" sz="1400" dirty="0" smtClean="0"/>
          </a:p>
          <a:p>
            <a:r>
              <a:rPr lang="ru-RU" sz="1400" dirty="0" smtClean="0"/>
              <a:t>Интеграция </a:t>
            </a:r>
            <a:r>
              <a:rPr lang="ru-RU" sz="1400" dirty="0"/>
              <a:t>авторских профилей в </a:t>
            </a:r>
            <a:r>
              <a:rPr lang="ru-RU" sz="1400" dirty="0" err="1"/>
              <a:t>Science</a:t>
            </a:r>
            <a:r>
              <a:rPr lang="ru-RU" sz="1400" dirty="0"/>
              <a:t> </a:t>
            </a:r>
            <a:r>
              <a:rPr lang="ru-RU" sz="1400" dirty="0" err="1"/>
              <a:t>Index</a:t>
            </a:r>
            <a:r>
              <a:rPr lang="ru-RU" sz="1400" dirty="0"/>
              <a:t>, </a:t>
            </a:r>
            <a:r>
              <a:rPr lang="ru-RU" sz="1400" dirty="0" err="1"/>
              <a:t>MathNet</a:t>
            </a:r>
            <a:r>
              <a:rPr lang="ru-RU" sz="1400" dirty="0"/>
              <a:t> с базами данных </a:t>
            </a:r>
            <a:r>
              <a:rPr lang="ru-RU" sz="1400" dirty="0" err="1"/>
              <a:t>Web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Science</a:t>
            </a:r>
            <a:r>
              <a:rPr lang="ru-RU" sz="1400" dirty="0"/>
              <a:t>, </a:t>
            </a:r>
            <a:r>
              <a:rPr lang="ru-RU" sz="1400" dirty="0" err="1"/>
              <a:t>Scopus</a:t>
            </a:r>
            <a:r>
              <a:rPr lang="ru-RU" sz="1400" dirty="0"/>
              <a:t>, </a:t>
            </a:r>
            <a:r>
              <a:rPr lang="ru-RU" sz="1400" dirty="0" err="1"/>
              <a:t>ResearcherID</a:t>
            </a:r>
            <a:r>
              <a:rPr lang="ru-RU" sz="1400" dirty="0"/>
              <a:t>, ORCID позволяют избежать неоднозначности при идентификации авторов и организаций в глобальном сообществе исследователей. </a:t>
            </a:r>
          </a:p>
        </p:txBody>
      </p:sp>
    </p:spTree>
    <p:extLst>
      <p:ext uri="{BB962C8B-B14F-4D97-AF65-F5344CB8AC3E}">
        <p14:creationId xmlns:p14="http://schemas.microsoft.com/office/powerpoint/2010/main" val="2250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8600" cy="7750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качество </a:t>
            </a:r>
            <a:r>
              <a:rPr lang="ru-RU" sz="2400" b="1" dirty="0">
                <a:solidFill>
                  <a:srgbClr val="C00000"/>
                </a:solidFill>
              </a:rPr>
              <a:t>метаданных остается </a:t>
            </a:r>
            <a:r>
              <a:rPr lang="ru-RU" sz="2400" b="1" dirty="0" smtClean="0">
                <a:solidFill>
                  <a:srgbClr val="C00000"/>
                </a:solidFill>
              </a:rPr>
              <a:t>актуальным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84887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Метаданные «должны быть точными и соответствовать стандартам и правилам, принятым для этого типа данных», который удовлетворяет потребностям, необходимые для выполнения таких пользовательских </a:t>
            </a:r>
            <a:r>
              <a:rPr lang="ru-RU" dirty="0" smtClean="0"/>
              <a:t>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8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83326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литературе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описаны </a:t>
            </a:r>
            <a:r>
              <a:rPr lang="ru-RU" sz="2400" b="1" dirty="0">
                <a:solidFill>
                  <a:srgbClr val="C00000"/>
                </a:solidFill>
              </a:rPr>
              <a:t>следующие проблемы, касающиеся качества метаданных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1752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- записи </a:t>
            </a:r>
            <a:r>
              <a:rPr lang="ru-RU" sz="2000" dirty="0"/>
              <a:t>содержат значения, которые не представляют данный ресурс правильно; </a:t>
            </a:r>
            <a:endParaRPr lang="ru-RU" sz="2000" dirty="0" smtClean="0"/>
          </a:p>
          <a:p>
            <a:r>
              <a:rPr lang="ru-RU" sz="2000" dirty="0" smtClean="0"/>
              <a:t>- метаданные </a:t>
            </a:r>
            <a:r>
              <a:rPr lang="ru-RU" sz="2000" dirty="0"/>
              <a:t>подходят для описания ресурса, но были основаны на неправильном элементе описания; </a:t>
            </a:r>
            <a:endParaRPr lang="ru-RU" sz="2000" dirty="0" smtClean="0"/>
          </a:p>
          <a:p>
            <a:r>
              <a:rPr lang="ru-RU" sz="2000" dirty="0" smtClean="0"/>
              <a:t>- запись </a:t>
            </a:r>
            <a:r>
              <a:rPr lang="ru-RU" sz="2000" dirty="0"/>
              <a:t>метаданных не является полной; </a:t>
            </a:r>
            <a:endParaRPr lang="ru-RU" sz="2000" dirty="0" smtClean="0"/>
          </a:p>
          <a:p>
            <a:r>
              <a:rPr lang="ru-RU" sz="2000" dirty="0" smtClean="0"/>
              <a:t>- некоторые </a:t>
            </a:r>
            <a:r>
              <a:rPr lang="ru-RU" sz="2000" dirty="0"/>
              <a:t>детали, характеризующие информацию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теряются в </a:t>
            </a:r>
            <a:r>
              <a:rPr lang="ru-RU" sz="2000" dirty="0"/>
              <a:t>процессе преобразования метаданных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одной схемы к </a:t>
            </a:r>
            <a:r>
              <a:rPr lang="ru-RU" sz="2000" dirty="0" smtClean="0"/>
              <a:t>другой.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73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48600" cy="19272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Лейденский манифест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для </a:t>
            </a:r>
            <a:r>
              <a:rPr lang="ru-RU" sz="3600" b="1" dirty="0" err="1">
                <a:solidFill>
                  <a:srgbClr val="C00000"/>
                </a:solidFill>
              </a:rPr>
              <a:t>наукометрии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505200"/>
            <a:ext cx="7920880" cy="2876128"/>
          </a:xfrm>
        </p:spPr>
        <p:txBody>
          <a:bodyPr>
            <a:normAutofit/>
          </a:bodyPr>
          <a:lstStyle/>
          <a:p>
            <a:r>
              <a:rPr lang="ru-RU" dirty="0"/>
              <a:t>«Каждый, кто руководит процессами оценки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занимается ими, должен обеспечивать правильность данных через </a:t>
            </a:r>
            <a:r>
              <a:rPr lang="ru-RU" dirty="0" smtClean="0"/>
              <a:t>самопроверку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проверку третьей стороной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Проблемы </a:t>
            </a:r>
            <a:r>
              <a:rPr lang="ru-RU" dirty="0"/>
              <a:t>возникают вследствие </a:t>
            </a:r>
            <a:r>
              <a:rPr lang="ru-RU" dirty="0" smtClean="0"/>
              <a:t>недостаточного </a:t>
            </a:r>
            <a:r>
              <a:rPr lang="ru-RU" dirty="0"/>
              <a:t>библиографического контроля поставщиков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26676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22840" cy="2462113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Есть общие ошибки при библиографическом оформлении произведения науки,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которые </a:t>
            </a:r>
            <a:r>
              <a:rPr lang="ru-RU" sz="2000" b="1" dirty="0">
                <a:solidFill>
                  <a:srgbClr val="C00000"/>
                </a:solidFill>
              </a:rPr>
              <a:t>допускают авторы и редакторы.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Например</a:t>
            </a:r>
            <a:r>
              <a:rPr lang="ru-RU" sz="2000" b="1" dirty="0">
                <a:solidFill>
                  <a:srgbClr val="C00000"/>
                </a:solidFill>
              </a:rPr>
              <a:t>, вследствие низкого качества оформления работы трудно определить индексы классификации,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нет </a:t>
            </a:r>
            <a:r>
              <a:rPr lang="ru-RU" sz="2000" b="1" dirty="0">
                <a:solidFill>
                  <a:srgbClr val="C00000"/>
                </a:solidFill>
              </a:rPr>
              <a:t>единства терминологии в предметных рубриках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>
                <a:solidFill>
                  <a:srgbClr val="C00000"/>
                </a:solidFill>
              </a:rPr>
              <a:t>ключевых словах.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776864" cy="1296144"/>
          </a:xfrm>
        </p:spPr>
        <p:txBody>
          <a:bodyPr/>
          <a:lstStyle/>
          <a:p>
            <a:r>
              <a:rPr lang="ru-RU" dirty="0"/>
              <a:t>Искажается поисковый образ </a:t>
            </a:r>
            <a:r>
              <a:rPr lang="ru-RU" dirty="0" smtClean="0"/>
              <a:t>документа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 нашем случае – служебного произведения науки) – искажается и поисковый образ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2191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47510" r="43880" b="21253"/>
          <a:stretch/>
        </p:blipFill>
        <p:spPr bwMode="auto">
          <a:xfrm>
            <a:off x="1547664" y="1517514"/>
            <a:ext cx="6236729" cy="36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7470" y="5486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Ключевые слова организации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en-US" b="1" dirty="0" smtClean="0">
                <a:solidFill>
                  <a:srgbClr val="FF0000"/>
                </a:solidFill>
              </a:rPr>
              <a:t>Science Index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</TotalTime>
  <Words>249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    Правоотношения в библиографическом описании  (в сведениях об ответственности) и качество метаданных</vt:lpstr>
      <vt:lpstr>Актуальность темы продиктована потребностью регулирования и защиты исключительных (имущественных) прав юридических лиц на произведения науки, созданные  в пределах, установленных для работника (автора) трудовых обязанностей (на примере произведений науки,  которые не требуют государственной регистрации права).  Анализ показал несколько видов типичных неточностей  в сведениях об ответственности произведения науки,  которые могут повлиять на оценку публикационной активности научного или образовательного учреждения. </vt:lpstr>
      <vt:lpstr>Общий рынок научных коммуникаций составляет примерно  более 10 миллиардов долларов в год . </vt:lpstr>
      <vt:lpstr>Резко возрастает количество электронных коллекций, для обеспечения содержания которых библиотеки обращаются к внешним поставщикам данных. </vt:lpstr>
      <vt:lpstr>качество метаданных остается актуальным</vt:lpstr>
      <vt:lpstr>В литературе описаны следующие проблемы, касающиеся качества метаданных</vt:lpstr>
      <vt:lpstr>Лейденский манифест  для наукометрии</vt:lpstr>
      <vt:lpstr>Есть общие ошибки при библиографическом оформлении произведения науки,  которые допускают авторы и редакторы.  Например, вследствие низкого качества оформления работы трудно определить индексы классификации,  нет единства терминологии в предметных рубриках  и ключевых словах. </vt:lpstr>
      <vt:lpstr>Презентация PowerPoint</vt:lpstr>
      <vt:lpstr> Образовательные и научные учреждения города Абакан в Scopus  (13  различных написаний  Katanov Khakass State University)</vt:lpstr>
      <vt:lpstr>     типичные неточности  в сведениях об ответственности,  которые влияют на правовые связи между автором и работодателем </vt:lpstr>
      <vt:lpstr> международные издательства диктуют правила, которые формируют этику публикаций научных публикаций, в том числе регулирующие взаимоотношения между автором и организацией,  в которой было проведено исследование.</vt:lpstr>
      <vt:lpstr>Вывод  Ошибки, неточности  в библиографическом описании документа ухудшают надежность сведений,  которые предлагают медиакомпании и издательства государственным органам, рейтинговым агентствам, другим пользователям.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Правоотношения в библиографическом описании  (в сведениях об ответственности) и качество метаданных</dc:title>
  <dc:creator>biblioteka</dc:creator>
  <cp:lastModifiedBy>Letun</cp:lastModifiedBy>
  <cp:revision>10</cp:revision>
  <dcterms:created xsi:type="dcterms:W3CDTF">2015-09-18T07:40:47Z</dcterms:created>
  <dcterms:modified xsi:type="dcterms:W3CDTF">2015-09-19T05:44:59Z</dcterms:modified>
</cp:coreProperties>
</file>