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80700"/>
  <p:notesSz cx="7556500" cy="10680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47" autoAdjust="0"/>
  </p:normalViewPr>
  <p:slideViewPr>
    <p:cSldViewPr>
      <p:cViewPr>
        <p:scale>
          <a:sx n="100" d="100"/>
          <a:sy n="100" d="100"/>
        </p:scale>
        <p:origin x="1373" y="-3178"/>
      </p:cViewPr>
      <p:guideLst>
        <p:guide orient="horz" pos="2880"/>
        <p:guide pos="216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B8324-37A6-48D5-9978-44E484E78820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5088"/>
            <a:ext cx="2549525" cy="3605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0325"/>
            <a:ext cx="6045200" cy="4205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45713"/>
            <a:ext cx="3275013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45713"/>
            <a:ext cx="3275013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A157C-6AB2-472F-8FE4-7B7391FD6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4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A157C-6AB2-472F-8FE4-7B7391FD66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786" y="9991351"/>
            <a:ext cx="3455000" cy="6715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802" y="10011546"/>
            <a:ext cx="3404235" cy="620395"/>
          </a:xfrm>
          <a:custGeom>
            <a:avLst/>
            <a:gdLst/>
            <a:ahLst/>
            <a:cxnLst/>
            <a:rect l="l" t="t" r="r" b="b"/>
            <a:pathLst>
              <a:path w="3404235" h="620395">
                <a:moveTo>
                  <a:pt x="0" y="620336"/>
                </a:moveTo>
                <a:lnTo>
                  <a:pt x="3403878" y="620336"/>
                </a:lnTo>
                <a:lnTo>
                  <a:pt x="3403878" y="0"/>
                </a:lnTo>
                <a:lnTo>
                  <a:pt x="0" y="0"/>
                </a:lnTo>
                <a:lnTo>
                  <a:pt x="0" y="620336"/>
                </a:lnTo>
                <a:close/>
              </a:path>
            </a:pathLst>
          </a:custGeom>
          <a:ln w="19018">
            <a:solidFill>
              <a:srgbClr val="0304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84624" y="9095329"/>
            <a:ext cx="680085" cy="722630"/>
          </a:xfrm>
          <a:custGeom>
            <a:avLst/>
            <a:gdLst/>
            <a:ahLst/>
            <a:cxnLst/>
            <a:rect l="l" t="t" r="r" b="b"/>
            <a:pathLst>
              <a:path w="680085" h="722629">
                <a:moveTo>
                  <a:pt x="0" y="722516"/>
                </a:moveTo>
                <a:lnTo>
                  <a:pt x="679824" y="722516"/>
                </a:lnTo>
                <a:lnTo>
                  <a:pt x="679824" y="0"/>
                </a:lnTo>
                <a:lnTo>
                  <a:pt x="0" y="0"/>
                </a:lnTo>
                <a:lnTo>
                  <a:pt x="0" y="722516"/>
                </a:lnTo>
                <a:close/>
              </a:path>
            </a:pathLst>
          </a:custGeom>
          <a:ln w="3175">
            <a:solidFill>
              <a:srgbClr val="044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51346" y="8959839"/>
            <a:ext cx="810895" cy="832485"/>
          </a:xfrm>
          <a:custGeom>
            <a:avLst/>
            <a:gdLst/>
            <a:ahLst/>
            <a:cxnLst/>
            <a:rect l="l" t="t" r="r" b="b"/>
            <a:pathLst>
              <a:path w="810894" h="832484">
                <a:moveTo>
                  <a:pt x="0" y="831858"/>
                </a:moveTo>
                <a:lnTo>
                  <a:pt x="810560" y="831858"/>
                </a:lnTo>
                <a:lnTo>
                  <a:pt x="810560" y="0"/>
                </a:lnTo>
                <a:lnTo>
                  <a:pt x="0" y="0"/>
                </a:lnTo>
                <a:lnTo>
                  <a:pt x="0" y="831858"/>
                </a:lnTo>
                <a:close/>
              </a:path>
            </a:pathLst>
          </a:custGeom>
          <a:ln w="3175">
            <a:solidFill>
              <a:srgbClr val="044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215882" y="1072697"/>
            <a:ext cx="1252684" cy="4887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786577" y="1743140"/>
            <a:ext cx="3735487" cy="22546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805593" y="1761934"/>
            <a:ext cx="3684904" cy="2203450"/>
          </a:xfrm>
          <a:custGeom>
            <a:avLst/>
            <a:gdLst/>
            <a:ahLst/>
            <a:cxnLst/>
            <a:rect l="l" t="t" r="r" b="b"/>
            <a:pathLst>
              <a:path w="3684904" h="2203450">
                <a:moveTo>
                  <a:pt x="0" y="2203235"/>
                </a:moveTo>
                <a:lnTo>
                  <a:pt x="3684366" y="2203235"/>
                </a:lnTo>
                <a:lnTo>
                  <a:pt x="3684366" y="0"/>
                </a:lnTo>
                <a:lnTo>
                  <a:pt x="0" y="0"/>
                </a:lnTo>
                <a:lnTo>
                  <a:pt x="0" y="2203235"/>
                </a:lnTo>
                <a:close/>
              </a:path>
            </a:pathLst>
          </a:custGeom>
          <a:ln w="19018">
            <a:solidFill>
              <a:srgbClr val="0304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7540" y="3998891"/>
            <a:ext cx="3737864" cy="59651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6556" y="4017432"/>
            <a:ext cx="3686810" cy="5916295"/>
          </a:xfrm>
          <a:custGeom>
            <a:avLst/>
            <a:gdLst/>
            <a:ahLst/>
            <a:cxnLst/>
            <a:rect l="l" t="t" r="r" b="b"/>
            <a:pathLst>
              <a:path w="3686810" h="5916295">
                <a:moveTo>
                  <a:pt x="0" y="5915681"/>
                </a:moveTo>
                <a:lnTo>
                  <a:pt x="3686743" y="5915681"/>
                </a:lnTo>
                <a:lnTo>
                  <a:pt x="3686743" y="0"/>
                </a:lnTo>
                <a:lnTo>
                  <a:pt x="0" y="0"/>
                </a:lnTo>
                <a:lnTo>
                  <a:pt x="0" y="59156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6556" y="4017432"/>
            <a:ext cx="3686810" cy="5916295"/>
          </a:xfrm>
          <a:custGeom>
            <a:avLst/>
            <a:gdLst/>
            <a:ahLst/>
            <a:cxnLst/>
            <a:rect l="l" t="t" r="r" b="b"/>
            <a:pathLst>
              <a:path w="3686810" h="5916295">
                <a:moveTo>
                  <a:pt x="0" y="5915681"/>
                </a:moveTo>
                <a:lnTo>
                  <a:pt x="3686743" y="5915681"/>
                </a:lnTo>
                <a:lnTo>
                  <a:pt x="3686743" y="0"/>
                </a:lnTo>
                <a:lnTo>
                  <a:pt x="0" y="0"/>
                </a:lnTo>
                <a:lnTo>
                  <a:pt x="0" y="5915681"/>
                </a:lnTo>
                <a:close/>
              </a:path>
            </a:pathLst>
          </a:custGeom>
          <a:ln w="19018">
            <a:solidFill>
              <a:srgbClr val="0304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470222" y="264608"/>
            <a:ext cx="744004" cy="8889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3.png"/><Relationship Id="rId18" Type="http://schemas.microsoft.com/office/2007/relationships/hdphoto" Target="../media/hdphoto4.wdp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10.png"/><Relationship Id="rId12" Type="http://schemas.microsoft.com/office/2007/relationships/hdphoto" Target="../media/hdphoto1.wdp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6" Type="http://schemas.microsoft.com/office/2007/relationships/hdphoto" Target="../media/hdphoto3.wdp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image" Target="../media/image6.emf"/><Relationship Id="rId19" Type="http://schemas.openxmlformats.org/officeDocument/2006/relationships/image" Target="../media/image16.jpeg"/><Relationship Id="rId4" Type="http://schemas.openxmlformats.org/officeDocument/2006/relationships/image" Target="../media/image7.png"/><Relationship Id="rId9" Type="http://schemas.openxmlformats.org/officeDocument/2006/relationships/oleObject" Target="../embeddings/oleObject1.bin"/><Relationship Id="rId14" Type="http://schemas.microsoft.com/office/2007/relationships/hdphoto" Target="../media/hdphoto2.wdp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bject 1672"/>
          <p:cNvSpPr/>
          <p:nvPr/>
        </p:nvSpPr>
        <p:spPr>
          <a:xfrm>
            <a:off x="62037" y="10002086"/>
            <a:ext cx="3682239" cy="629855"/>
          </a:xfrm>
          <a:custGeom>
            <a:avLst/>
            <a:gdLst/>
            <a:ahLst/>
            <a:cxnLst/>
            <a:rect l="l" t="t" r="r" b="b"/>
            <a:pathLst>
              <a:path w="3967479" h="620395">
                <a:moveTo>
                  <a:pt x="0" y="620336"/>
                </a:moveTo>
                <a:lnTo>
                  <a:pt x="3967230" y="620336"/>
                </a:lnTo>
                <a:lnTo>
                  <a:pt x="3967230" y="0"/>
                </a:lnTo>
                <a:lnTo>
                  <a:pt x="0" y="0"/>
                </a:lnTo>
                <a:lnTo>
                  <a:pt x="0" y="620336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268476" y="361684"/>
            <a:ext cx="4748530" cy="7559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lang="en-US" b="1" dirty="0" smtClean="0">
                <a:solidFill>
                  <a:srgbClr val="171717"/>
                </a:solidFill>
                <a:cs typeface="Calibri"/>
              </a:rPr>
              <a:t>Composite </a:t>
            </a:r>
            <a:r>
              <a:rPr lang="en-US" b="1" dirty="0">
                <a:solidFill>
                  <a:srgbClr val="171717"/>
                </a:solidFill>
                <a:cs typeface="Calibri"/>
              </a:rPr>
              <a:t>CO Hydrogenation Catalysts Based on Lignin and Metal Salts </a:t>
            </a:r>
            <a:endParaRPr lang="ru-RU" sz="1800" b="1" dirty="0" smtClean="0">
              <a:solidFill>
                <a:srgbClr val="171717"/>
              </a:solidFill>
              <a:latin typeface="Calibri"/>
              <a:cs typeface="Calibri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lang="en-US" sz="1150" spc="-10" dirty="0" smtClean="0">
                <a:solidFill>
                  <a:srgbClr val="171717"/>
                </a:solidFill>
                <a:cs typeface="Calibri"/>
              </a:rPr>
              <a:t>Krysanova </a:t>
            </a:r>
            <a:r>
              <a:rPr lang="en-US" sz="1150" spc="-10" dirty="0">
                <a:solidFill>
                  <a:srgbClr val="171717"/>
                </a:solidFill>
                <a:cs typeface="Calibri"/>
              </a:rPr>
              <a:t>K.O.</a:t>
            </a:r>
            <a:r>
              <a:rPr lang="en-US" sz="1150" spc="-10" baseline="30000" dirty="0">
                <a:solidFill>
                  <a:srgbClr val="171717"/>
                </a:solidFill>
                <a:cs typeface="Calibri"/>
              </a:rPr>
              <a:t>1,3</a:t>
            </a:r>
            <a:r>
              <a:rPr lang="en-US" sz="1150" spc="-10" dirty="0">
                <a:solidFill>
                  <a:srgbClr val="171717"/>
                </a:solidFill>
                <a:cs typeface="Calibri"/>
              </a:rPr>
              <a:t>,Sotnikova A.E.</a:t>
            </a:r>
            <a:r>
              <a:rPr lang="en-US" sz="1150" spc="-10" baseline="30000" dirty="0">
                <a:solidFill>
                  <a:srgbClr val="171717"/>
                </a:solidFill>
                <a:cs typeface="Calibri"/>
              </a:rPr>
              <a:t>2</a:t>
            </a:r>
            <a:r>
              <a:rPr lang="en-US" sz="1150" spc="-10" dirty="0">
                <a:solidFill>
                  <a:srgbClr val="171717"/>
                </a:solidFill>
                <a:cs typeface="Calibri"/>
              </a:rPr>
              <a:t>, </a:t>
            </a:r>
            <a:r>
              <a:rPr lang="en-US" sz="1150" spc="-10" dirty="0" err="1">
                <a:solidFill>
                  <a:srgbClr val="171717"/>
                </a:solidFill>
                <a:cs typeface="Calibri"/>
              </a:rPr>
              <a:t>Ivantsov</a:t>
            </a:r>
            <a:r>
              <a:rPr lang="en-US" sz="1150" spc="-10" dirty="0">
                <a:solidFill>
                  <a:srgbClr val="171717"/>
                </a:solidFill>
                <a:cs typeface="Calibri"/>
              </a:rPr>
              <a:t> M.I.</a:t>
            </a:r>
            <a:r>
              <a:rPr lang="en-US" sz="1150" spc="-10" baseline="30000" dirty="0">
                <a:solidFill>
                  <a:srgbClr val="171717"/>
                </a:solidFill>
                <a:cs typeface="Calibri"/>
              </a:rPr>
              <a:t>1</a:t>
            </a:r>
            <a:r>
              <a:rPr lang="en-US" sz="1150" spc="-10" dirty="0">
                <a:solidFill>
                  <a:srgbClr val="171717"/>
                </a:solidFill>
                <a:cs typeface="Calibri"/>
              </a:rPr>
              <a:t>, , </a:t>
            </a:r>
            <a:r>
              <a:rPr lang="en-US" sz="1150" spc="-10" dirty="0" err="1">
                <a:solidFill>
                  <a:srgbClr val="171717"/>
                </a:solidFill>
                <a:cs typeface="Calibri"/>
              </a:rPr>
              <a:t>Grabchak</a:t>
            </a:r>
            <a:r>
              <a:rPr lang="en-US" sz="1150" spc="-10" dirty="0">
                <a:solidFill>
                  <a:srgbClr val="171717"/>
                </a:solidFill>
                <a:cs typeface="Calibri"/>
              </a:rPr>
              <a:t> </a:t>
            </a:r>
            <a:r>
              <a:rPr lang="en-US" sz="1150" spc="-10" dirty="0" smtClean="0">
                <a:solidFill>
                  <a:srgbClr val="171717"/>
                </a:solidFill>
                <a:cs typeface="Calibri"/>
              </a:rPr>
              <a:t>A.A.</a:t>
            </a:r>
            <a:r>
              <a:rPr lang="en-US" sz="1150" spc="-10" baseline="30000" dirty="0" smtClean="0">
                <a:solidFill>
                  <a:srgbClr val="171717"/>
                </a:solidFill>
                <a:cs typeface="Calibri"/>
              </a:rPr>
              <a:t>1</a:t>
            </a:r>
            <a:endParaRPr sz="1125" baseline="30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4" y="0"/>
            <a:ext cx="1886946" cy="1963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917" y="1743140"/>
            <a:ext cx="3499733" cy="21494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33" y="1761934"/>
            <a:ext cx="3682365" cy="2203450"/>
          </a:xfrm>
          <a:custGeom>
            <a:avLst/>
            <a:gdLst/>
            <a:ahLst/>
            <a:cxnLst/>
            <a:rect l="l" t="t" r="r" b="b"/>
            <a:pathLst>
              <a:path w="3682365" h="2203450">
                <a:moveTo>
                  <a:pt x="0" y="2203235"/>
                </a:moveTo>
                <a:lnTo>
                  <a:pt x="3681989" y="2203235"/>
                </a:lnTo>
                <a:lnTo>
                  <a:pt x="3681989" y="0"/>
                </a:lnTo>
                <a:lnTo>
                  <a:pt x="0" y="0"/>
                </a:lnTo>
                <a:lnTo>
                  <a:pt x="0" y="2203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33" y="1761934"/>
            <a:ext cx="3682365" cy="2203450"/>
          </a:xfrm>
          <a:custGeom>
            <a:avLst/>
            <a:gdLst/>
            <a:ahLst/>
            <a:cxnLst/>
            <a:rect l="l" t="t" r="r" b="b"/>
            <a:pathLst>
              <a:path w="3682365" h="2203450">
                <a:moveTo>
                  <a:pt x="0" y="2203235"/>
                </a:moveTo>
                <a:lnTo>
                  <a:pt x="3681989" y="2203235"/>
                </a:lnTo>
                <a:lnTo>
                  <a:pt x="3681989" y="0"/>
                </a:lnTo>
                <a:lnTo>
                  <a:pt x="0" y="0"/>
                </a:lnTo>
                <a:lnTo>
                  <a:pt x="0" y="2203235"/>
                </a:lnTo>
                <a:close/>
              </a:path>
            </a:pathLst>
          </a:custGeom>
          <a:ln w="19018">
            <a:solidFill>
              <a:srgbClr val="0304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657" y="3992489"/>
            <a:ext cx="3014345" cy="175895"/>
          </a:xfrm>
          <a:custGeom>
            <a:avLst/>
            <a:gdLst/>
            <a:ahLst/>
            <a:cxnLst/>
            <a:rect l="l" t="t" r="r" b="b"/>
            <a:pathLst>
              <a:path w="3014345" h="175895">
                <a:moveTo>
                  <a:pt x="2984732" y="0"/>
                </a:moveTo>
                <a:lnTo>
                  <a:pt x="29316" y="0"/>
                </a:lnTo>
                <a:lnTo>
                  <a:pt x="17903" y="2303"/>
                </a:lnTo>
                <a:lnTo>
                  <a:pt x="8584" y="8584"/>
                </a:lnTo>
                <a:lnTo>
                  <a:pt x="2303" y="17903"/>
                </a:lnTo>
                <a:lnTo>
                  <a:pt x="0" y="29316"/>
                </a:lnTo>
                <a:lnTo>
                  <a:pt x="0" y="146582"/>
                </a:lnTo>
                <a:lnTo>
                  <a:pt x="2303" y="157995"/>
                </a:lnTo>
                <a:lnTo>
                  <a:pt x="8584" y="167313"/>
                </a:lnTo>
                <a:lnTo>
                  <a:pt x="17903" y="173595"/>
                </a:lnTo>
                <a:lnTo>
                  <a:pt x="29316" y="175898"/>
                </a:lnTo>
                <a:lnTo>
                  <a:pt x="2984732" y="175898"/>
                </a:lnTo>
                <a:lnTo>
                  <a:pt x="2996132" y="173595"/>
                </a:lnTo>
                <a:lnTo>
                  <a:pt x="3005452" y="167313"/>
                </a:lnTo>
                <a:lnTo>
                  <a:pt x="3011741" y="157995"/>
                </a:lnTo>
                <a:lnTo>
                  <a:pt x="3014049" y="146582"/>
                </a:lnTo>
                <a:lnTo>
                  <a:pt x="3014049" y="29316"/>
                </a:lnTo>
                <a:lnTo>
                  <a:pt x="3011741" y="17903"/>
                </a:lnTo>
                <a:lnTo>
                  <a:pt x="3005452" y="8584"/>
                </a:lnTo>
                <a:lnTo>
                  <a:pt x="2996132" y="2303"/>
                </a:lnTo>
                <a:lnTo>
                  <a:pt x="2984732" y="0"/>
                </a:lnTo>
                <a:close/>
              </a:path>
            </a:pathLst>
          </a:custGeom>
          <a:solidFill>
            <a:srgbClr val="CC5F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657" y="3992490"/>
            <a:ext cx="3014345" cy="175895"/>
          </a:xfrm>
          <a:custGeom>
            <a:avLst/>
            <a:gdLst/>
            <a:ahLst/>
            <a:cxnLst/>
            <a:rect l="l" t="t" r="r" b="b"/>
            <a:pathLst>
              <a:path w="3014345" h="175895">
                <a:moveTo>
                  <a:pt x="0" y="29316"/>
                </a:moveTo>
                <a:lnTo>
                  <a:pt x="2303" y="17903"/>
                </a:lnTo>
                <a:lnTo>
                  <a:pt x="8584" y="8584"/>
                </a:lnTo>
                <a:lnTo>
                  <a:pt x="17903" y="2303"/>
                </a:lnTo>
                <a:lnTo>
                  <a:pt x="29316" y="0"/>
                </a:lnTo>
                <a:lnTo>
                  <a:pt x="2984732" y="0"/>
                </a:lnTo>
                <a:lnTo>
                  <a:pt x="2996132" y="2303"/>
                </a:lnTo>
                <a:lnTo>
                  <a:pt x="3005452" y="8584"/>
                </a:lnTo>
                <a:lnTo>
                  <a:pt x="3011741" y="17903"/>
                </a:lnTo>
                <a:lnTo>
                  <a:pt x="3014049" y="29316"/>
                </a:lnTo>
                <a:lnTo>
                  <a:pt x="3014049" y="146582"/>
                </a:lnTo>
                <a:lnTo>
                  <a:pt x="3011741" y="157995"/>
                </a:lnTo>
                <a:lnTo>
                  <a:pt x="3005452" y="167313"/>
                </a:lnTo>
                <a:lnTo>
                  <a:pt x="2996132" y="173595"/>
                </a:lnTo>
                <a:lnTo>
                  <a:pt x="2984732" y="175898"/>
                </a:lnTo>
                <a:lnTo>
                  <a:pt x="29316" y="175898"/>
                </a:lnTo>
                <a:lnTo>
                  <a:pt x="17903" y="173595"/>
                </a:lnTo>
                <a:lnTo>
                  <a:pt x="8584" y="167313"/>
                </a:lnTo>
                <a:lnTo>
                  <a:pt x="2303" y="157995"/>
                </a:lnTo>
                <a:lnTo>
                  <a:pt x="0" y="146582"/>
                </a:lnTo>
                <a:lnTo>
                  <a:pt x="0" y="29316"/>
                </a:lnTo>
                <a:close/>
              </a:path>
            </a:pathLst>
          </a:custGeom>
          <a:ln w="3175">
            <a:solidFill>
              <a:srgbClr val="044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47619" y="3945973"/>
            <a:ext cx="20923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Characterization of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materials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78784" y="1709672"/>
            <a:ext cx="3011805" cy="228600"/>
          </a:xfrm>
          <a:custGeom>
            <a:avLst/>
            <a:gdLst/>
            <a:ahLst/>
            <a:cxnLst/>
            <a:rect l="l" t="t" r="r" b="b"/>
            <a:pathLst>
              <a:path w="3011804" h="228600">
                <a:moveTo>
                  <a:pt x="2973640" y="0"/>
                </a:moveTo>
                <a:lnTo>
                  <a:pt x="38032" y="0"/>
                </a:lnTo>
                <a:lnTo>
                  <a:pt x="23224" y="2987"/>
                </a:lnTo>
                <a:lnTo>
                  <a:pt x="11136" y="11132"/>
                </a:lnTo>
                <a:lnTo>
                  <a:pt x="2987" y="23211"/>
                </a:lnTo>
                <a:lnTo>
                  <a:pt x="0" y="38000"/>
                </a:lnTo>
                <a:lnTo>
                  <a:pt x="0" y="190129"/>
                </a:lnTo>
                <a:lnTo>
                  <a:pt x="2987" y="204923"/>
                </a:lnTo>
                <a:lnTo>
                  <a:pt x="11136" y="217013"/>
                </a:lnTo>
                <a:lnTo>
                  <a:pt x="23224" y="225169"/>
                </a:lnTo>
                <a:lnTo>
                  <a:pt x="38032" y="228161"/>
                </a:lnTo>
                <a:lnTo>
                  <a:pt x="2973640" y="228161"/>
                </a:lnTo>
                <a:lnTo>
                  <a:pt x="2988447" y="225169"/>
                </a:lnTo>
                <a:lnTo>
                  <a:pt x="3000536" y="217013"/>
                </a:lnTo>
                <a:lnTo>
                  <a:pt x="3008684" y="204923"/>
                </a:lnTo>
                <a:lnTo>
                  <a:pt x="3011672" y="190129"/>
                </a:lnTo>
                <a:lnTo>
                  <a:pt x="3011672" y="38000"/>
                </a:lnTo>
                <a:lnTo>
                  <a:pt x="3008684" y="23211"/>
                </a:lnTo>
                <a:lnTo>
                  <a:pt x="3000536" y="11132"/>
                </a:lnTo>
                <a:lnTo>
                  <a:pt x="2988447" y="2987"/>
                </a:lnTo>
                <a:lnTo>
                  <a:pt x="2973640" y="0"/>
                </a:lnTo>
                <a:close/>
              </a:path>
            </a:pathLst>
          </a:custGeom>
          <a:solidFill>
            <a:srgbClr val="03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78784" y="1709672"/>
            <a:ext cx="3011805" cy="228600"/>
          </a:xfrm>
          <a:custGeom>
            <a:avLst/>
            <a:gdLst/>
            <a:ahLst/>
            <a:cxnLst/>
            <a:rect l="l" t="t" r="r" b="b"/>
            <a:pathLst>
              <a:path w="3011804" h="228600">
                <a:moveTo>
                  <a:pt x="0" y="38000"/>
                </a:moveTo>
                <a:lnTo>
                  <a:pt x="2987" y="23211"/>
                </a:lnTo>
                <a:lnTo>
                  <a:pt x="11136" y="11132"/>
                </a:lnTo>
                <a:lnTo>
                  <a:pt x="23224" y="2987"/>
                </a:lnTo>
                <a:lnTo>
                  <a:pt x="38032" y="0"/>
                </a:lnTo>
                <a:lnTo>
                  <a:pt x="2973640" y="0"/>
                </a:lnTo>
                <a:lnTo>
                  <a:pt x="2988447" y="2987"/>
                </a:lnTo>
                <a:lnTo>
                  <a:pt x="3000535" y="11132"/>
                </a:lnTo>
                <a:lnTo>
                  <a:pt x="3008684" y="23211"/>
                </a:lnTo>
                <a:lnTo>
                  <a:pt x="3011672" y="38000"/>
                </a:lnTo>
                <a:lnTo>
                  <a:pt x="3011672" y="190129"/>
                </a:lnTo>
                <a:lnTo>
                  <a:pt x="3008684" y="204923"/>
                </a:lnTo>
                <a:lnTo>
                  <a:pt x="3000535" y="217013"/>
                </a:lnTo>
                <a:lnTo>
                  <a:pt x="2988447" y="225169"/>
                </a:lnTo>
                <a:lnTo>
                  <a:pt x="2973640" y="228161"/>
                </a:lnTo>
                <a:lnTo>
                  <a:pt x="38032" y="228161"/>
                </a:lnTo>
                <a:lnTo>
                  <a:pt x="23224" y="225169"/>
                </a:lnTo>
                <a:lnTo>
                  <a:pt x="11136" y="217013"/>
                </a:lnTo>
                <a:lnTo>
                  <a:pt x="2987" y="204923"/>
                </a:lnTo>
                <a:lnTo>
                  <a:pt x="0" y="190129"/>
                </a:lnTo>
                <a:lnTo>
                  <a:pt x="0" y="38000"/>
                </a:lnTo>
                <a:close/>
              </a:path>
            </a:pathLst>
          </a:custGeom>
          <a:ln w="9509">
            <a:solidFill>
              <a:srgbClr val="044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100065" y="1700342"/>
            <a:ext cx="1932939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b="1" spc="-5" dirty="0" smtClean="0">
                <a:solidFill>
                  <a:srgbClr val="FFFFFF"/>
                </a:solidFill>
                <a:cs typeface="Calibri"/>
              </a:rPr>
              <a:t>Catalyst preparation</a:t>
            </a:r>
            <a:endParaRPr lang="en-US" sz="1200" b="1" spc="-5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5567" y="1709672"/>
            <a:ext cx="3014345" cy="228600"/>
          </a:xfrm>
          <a:custGeom>
            <a:avLst/>
            <a:gdLst/>
            <a:ahLst/>
            <a:cxnLst/>
            <a:rect l="l" t="t" r="r" b="b"/>
            <a:pathLst>
              <a:path w="3014345" h="228600">
                <a:moveTo>
                  <a:pt x="2976017" y="0"/>
                </a:moveTo>
                <a:lnTo>
                  <a:pt x="38032" y="0"/>
                </a:lnTo>
                <a:lnTo>
                  <a:pt x="23224" y="2987"/>
                </a:lnTo>
                <a:lnTo>
                  <a:pt x="11136" y="11132"/>
                </a:lnTo>
                <a:lnTo>
                  <a:pt x="2987" y="23211"/>
                </a:lnTo>
                <a:lnTo>
                  <a:pt x="0" y="38000"/>
                </a:lnTo>
                <a:lnTo>
                  <a:pt x="0" y="190129"/>
                </a:lnTo>
                <a:lnTo>
                  <a:pt x="2987" y="204923"/>
                </a:lnTo>
                <a:lnTo>
                  <a:pt x="11136" y="217013"/>
                </a:lnTo>
                <a:lnTo>
                  <a:pt x="23224" y="225169"/>
                </a:lnTo>
                <a:lnTo>
                  <a:pt x="38032" y="228161"/>
                </a:lnTo>
                <a:lnTo>
                  <a:pt x="2976017" y="228161"/>
                </a:lnTo>
                <a:lnTo>
                  <a:pt x="2990824" y="225169"/>
                </a:lnTo>
                <a:lnTo>
                  <a:pt x="3002913" y="217013"/>
                </a:lnTo>
                <a:lnTo>
                  <a:pt x="3011061" y="204923"/>
                </a:lnTo>
                <a:lnTo>
                  <a:pt x="3014049" y="190129"/>
                </a:lnTo>
                <a:lnTo>
                  <a:pt x="3014049" y="38000"/>
                </a:lnTo>
                <a:lnTo>
                  <a:pt x="3011061" y="23211"/>
                </a:lnTo>
                <a:lnTo>
                  <a:pt x="3002913" y="11132"/>
                </a:lnTo>
                <a:lnTo>
                  <a:pt x="2990824" y="2987"/>
                </a:lnTo>
                <a:lnTo>
                  <a:pt x="2976017" y="0"/>
                </a:lnTo>
                <a:close/>
              </a:path>
            </a:pathLst>
          </a:custGeom>
          <a:solidFill>
            <a:srgbClr val="CC5F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5567" y="1709672"/>
            <a:ext cx="3014345" cy="228600"/>
          </a:xfrm>
          <a:custGeom>
            <a:avLst/>
            <a:gdLst/>
            <a:ahLst/>
            <a:cxnLst/>
            <a:rect l="l" t="t" r="r" b="b"/>
            <a:pathLst>
              <a:path w="3014345" h="228600">
                <a:moveTo>
                  <a:pt x="0" y="38000"/>
                </a:moveTo>
                <a:lnTo>
                  <a:pt x="2987" y="23211"/>
                </a:lnTo>
                <a:lnTo>
                  <a:pt x="11136" y="11132"/>
                </a:lnTo>
                <a:lnTo>
                  <a:pt x="23224" y="2987"/>
                </a:lnTo>
                <a:lnTo>
                  <a:pt x="38032" y="0"/>
                </a:lnTo>
                <a:lnTo>
                  <a:pt x="2976017" y="0"/>
                </a:lnTo>
                <a:lnTo>
                  <a:pt x="2990824" y="2987"/>
                </a:lnTo>
                <a:lnTo>
                  <a:pt x="3002912" y="11132"/>
                </a:lnTo>
                <a:lnTo>
                  <a:pt x="3011061" y="23211"/>
                </a:lnTo>
                <a:lnTo>
                  <a:pt x="3014049" y="38000"/>
                </a:lnTo>
                <a:lnTo>
                  <a:pt x="3014049" y="190129"/>
                </a:lnTo>
                <a:lnTo>
                  <a:pt x="3011061" y="204923"/>
                </a:lnTo>
                <a:lnTo>
                  <a:pt x="3002912" y="217013"/>
                </a:lnTo>
                <a:lnTo>
                  <a:pt x="2990824" y="225169"/>
                </a:lnTo>
                <a:lnTo>
                  <a:pt x="2976017" y="228161"/>
                </a:lnTo>
                <a:lnTo>
                  <a:pt x="38032" y="228161"/>
                </a:lnTo>
                <a:lnTo>
                  <a:pt x="23224" y="225169"/>
                </a:lnTo>
                <a:lnTo>
                  <a:pt x="11136" y="217013"/>
                </a:lnTo>
                <a:lnTo>
                  <a:pt x="2987" y="204923"/>
                </a:lnTo>
                <a:lnTo>
                  <a:pt x="0" y="190129"/>
                </a:lnTo>
                <a:lnTo>
                  <a:pt x="0" y="38000"/>
                </a:lnTo>
                <a:close/>
              </a:path>
            </a:pathLst>
          </a:custGeom>
          <a:ln w="9509">
            <a:solidFill>
              <a:srgbClr val="044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42751" y="8704358"/>
            <a:ext cx="2113764" cy="1977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05593" y="4022186"/>
            <a:ext cx="3684904" cy="4867397"/>
          </a:xfrm>
          <a:custGeom>
            <a:avLst/>
            <a:gdLst/>
            <a:ahLst/>
            <a:cxnLst/>
            <a:rect l="l" t="t" r="r" b="b"/>
            <a:pathLst>
              <a:path w="3684904" h="4820284">
                <a:moveTo>
                  <a:pt x="0" y="4820006"/>
                </a:moveTo>
                <a:lnTo>
                  <a:pt x="3684366" y="4820006"/>
                </a:lnTo>
                <a:lnTo>
                  <a:pt x="3684366" y="0"/>
                </a:lnTo>
                <a:lnTo>
                  <a:pt x="0" y="0"/>
                </a:lnTo>
                <a:lnTo>
                  <a:pt x="0" y="4820006"/>
                </a:lnTo>
                <a:close/>
              </a:path>
            </a:pathLst>
          </a:custGeom>
          <a:ln w="19018">
            <a:solidFill>
              <a:srgbClr val="0304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20563" y="3997243"/>
            <a:ext cx="3014345" cy="164465"/>
          </a:xfrm>
          <a:custGeom>
            <a:avLst/>
            <a:gdLst/>
            <a:ahLst/>
            <a:cxnLst/>
            <a:rect l="l" t="t" r="r" b="b"/>
            <a:pathLst>
              <a:path w="3014345" h="164464">
                <a:moveTo>
                  <a:pt x="2986697" y="0"/>
                </a:moveTo>
                <a:lnTo>
                  <a:pt x="27319" y="0"/>
                </a:lnTo>
                <a:lnTo>
                  <a:pt x="16686" y="2147"/>
                </a:lnTo>
                <a:lnTo>
                  <a:pt x="8002" y="8006"/>
                </a:lnTo>
                <a:lnTo>
                  <a:pt x="2147" y="16699"/>
                </a:lnTo>
                <a:lnTo>
                  <a:pt x="0" y="27351"/>
                </a:lnTo>
                <a:lnTo>
                  <a:pt x="0" y="136662"/>
                </a:lnTo>
                <a:lnTo>
                  <a:pt x="2147" y="147313"/>
                </a:lnTo>
                <a:lnTo>
                  <a:pt x="8002" y="156007"/>
                </a:lnTo>
                <a:lnTo>
                  <a:pt x="16686" y="161865"/>
                </a:lnTo>
                <a:lnTo>
                  <a:pt x="27319" y="164013"/>
                </a:lnTo>
                <a:lnTo>
                  <a:pt x="2986697" y="164013"/>
                </a:lnTo>
                <a:lnTo>
                  <a:pt x="2997331" y="161865"/>
                </a:lnTo>
                <a:lnTo>
                  <a:pt x="3006015" y="156007"/>
                </a:lnTo>
                <a:lnTo>
                  <a:pt x="3011870" y="147313"/>
                </a:lnTo>
                <a:lnTo>
                  <a:pt x="3014017" y="136662"/>
                </a:lnTo>
                <a:lnTo>
                  <a:pt x="3014017" y="27351"/>
                </a:lnTo>
                <a:lnTo>
                  <a:pt x="3011870" y="16699"/>
                </a:lnTo>
                <a:lnTo>
                  <a:pt x="3006015" y="8006"/>
                </a:lnTo>
                <a:lnTo>
                  <a:pt x="2997331" y="2147"/>
                </a:lnTo>
                <a:lnTo>
                  <a:pt x="2986697" y="0"/>
                </a:lnTo>
                <a:close/>
              </a:path>
            </a:pathLst>
          </a:custGeom>
          <a:solidFill>
            <a:srgbClr val="03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20563" y="3997243"/>
            <a:ext cx="3014345" cy="164465"/>
          </a:xfrm>
          <a:custGeom>
            <a:avLst/>
            <a:gdLst/>
            <a:ahLst/>
            <a:cxnLst/>
            <a:rect l="l" t="t" r="r" b="b"/>
            <a:pathLst>
              <a:path w="3014345" h="164464">
                <a:moveTo>
                  <a:pt x="0" y="27351"/>
                </a:moveTo>
                <a:lnTo>
                  <a:pt x="2147" y="16699"/>
                </a:lnTo>
                <a:lnTo>
                  <a:pt x="8002" y="8006"/>
                </a:lnTo>
                <a:lnTo>
                  <a:pt x="16686" y="2147"/>
                </a:lnTo>
                <a:lnTo>
                  <a:pt x="27319" y="0"/>
                </a:lnTo>
                <a:lnTo>
                  <a:pt x="2986697" y="0"/>
                </a:lnTo>
                <a:lnTo>
                  <a:pt x="2997330" y="2147"/>
                </a:lnTo>
                <a:lnTo>
                  <a:pt x="3006014" y="8006"/>
                </a:lnTo>
                <a:lnTo>
                  <a:pt x="3011870" y="16699"/>
                </a:lnTo>
                <a:lnTo>
                  <a:pt x="3014017" y="27351"/>
                </a:lnTo>
                <a:lnTo>
                  <a:pt x="3014017" y="136662"/>
                </a:lnTo>
                <a:lnTo>
                  <a:pt x="3011870" y="147313"/>
                </a:lnTo>
                <a:lnTo>
                  <a:pt x="3006014" y="156007"/>
                </a:lnTo>
                <a:lnTo>
                  <a:pt x="2997330" y="161865"/>
                </a:lnTo>
                <a:lnTo>
                  <a:pt x="2986697" y="164013"/>
                </a:lnTo>
                <a:lnTo>
                  <a:pt x="27319" y="164013"/>
                </a:lnTo>
                <a:lnTo>
                  <a:pt x="16686" y="161865"/>
                </a:lnTo>
                <a:lnTo>
                  <a:pt x="8002" y="156007"/>
                </a:lnTo>
                <a:lnTo>
                  <a:pt x="2147" y="147313"/>
                </a:lnTo>
                <a:lnTo>
                  <a:pt x="0" y="136662"/>
                </a:lnTo>
                <a:lnTo>
                  <a:pt x="0" y="27351"/>
                </a:lnTo>
                <a:close/>
              </a:path>
            </a:pathLst>
          </a:custGeom>
          <a:ln w="3175">
            <a:solidFill>
              <a:srgbClr val="044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419695" y="3944325"/>
            <a:ext cx="241427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Catalytic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activity and thermal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stability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38" name="object 838"/>
          <p:cNvSpPr txBox="1"/>
          <p:nvPr/>
        </p:nvSpPr>
        <p:spPr>
          <a:xfrm>
            <a:off x="1864821" y="0"/>
            <a:ext cx="330771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30404"/>
                </a:solidFill>
                <a:latin typeface="Calibri"/>
                <a:cs typeface="Calibri"/>
              </a:rPr>
              <a:t>8</a:t>
            </a:r>
            <a:r>
              <a:rPr sz="1050" b="1" baseline="27777" dirty="0">
                <a:solidFill>
                  <a:srgbClr val="030404"/>
                </a:solidFill>
                <a:latin typeface="Calibri"/>
                <a:cs typeface="Calibri"/>
              </a:rPr>
              <a:t>th</a:t>
            </a:r>
            <a:r>
              <a:rPr sz="1100" b="1" dirty="0">
                <a:solidFill>
                  <a:srgbClr val="030404"/>
                </a:solidFill>
                <a:latin typeface="Calibri"/>
                <a:cs typeface="Calibri"/>
              </a:rPr>
              <a:t>Asian Symposium on Advanced </a:t>
            </a:r>
            <a:r>
              <a:rPr sz="1100" b="1" spc="-10" dirty="0">
                <a:solidFill>
                  <a:srgbClr val="030404"/>
                </a:solidFill>
                <a:latin typeface="Calibri"/>
                <a:cs typeface="Calibri"/>
              </a:rPr>
              <a:t>Materials,</a:t>
            </a:r>
            <a:r>
              <a:rPr sz="1100" b="1" spc="-145" dirty="0">
                <a:solidFill>
                  <a:srgbClr val="030404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30404"/>
                </a:solidFill>
                <a:latin typeface="Calibri"/>
                <a:cs typeface="Calibri"/>
              </a:rPr>
              <a:t>Novosibirsk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39" name="object 839"/>
          <p:cNvSpPr txBox="1"/>
          <p:nvPr/>
        </p:nvSpPr>
        <p:spPr>
          <a:xfrm>
            <a:off x="6594560" y="0"/>
            <a:ext cx="823594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30404"/>
                </a:solidFill>
                <a:latin typeface="Calibri"/>
                <a:cs typeface="Calibri"/>
              </a:rPr>
              <a:t>2023, </a:t>
            </a:r>
            <a:r>
              <a:rPr sz="1100" b="1" spc="25" dirty="0">
                <a:solidFill>
                  <a:srgbClr val="030404"/>
                </a:solidFill>
                <a:latin typeface="Calibri"/>
                <a:cs typeface="Calibri"/>
              </a:rPr>
              <a:t>3-7</a:t>
            </a:r>
            <a:r>
              <a:rPr sz="1100" b="1" spc="-105" dirty="0">
                <a:solidFill>
                  <a:srgbClr val="030404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30404"/>
                </a:solidFill>
                <a:latin typeface="Calibri"/>
                <a:cs typeface="Calibri"/>
              </a:rPr>
              <a:t>July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40" name="object 840"/>
          <p:cNvSpPr/>
          <p:nvPr/>
        </p:nvSpPr>
        <p:spPr>
          <a:xfrm>
            <a:off x="1377461" y="218272"/>
            <a:ext cx="6089650" cy="0"/>
          </a:xfrm>
          <a:custGeom>
            <a:avLst/>
            <a:gdLst/>
            <a:ahLst/>
            <a:cxnLst/>
            <a:rect l="l" t="t" r="r" b="b"/>
            <a:pathLst>
              <a:path w="6089650">
                <a:moveTo>
                  <a:pt x="0" y="0"/>
                </a:moveTo>
                <a:lnTo>
                  <a:pt x="6089361" y="0"/>
                </a:lnTo>
              </a:path>
            </a:pathLst>
          </a:custGeom>
          <a:ln w="3175">
            <a:solidFill>
              <a:srgbClr val="0304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3805594" y="8955529"/>
            <a:ext cx="3629374" cy="978144"/>
          </a:xfrm>
          <a:custGeom>
            <a:avLst/>
            <a:gdLst/>
            <a:ahLst/>
            <a:cxnLst/>
            <a:rect l="l" t="t" r="r" b="b"/>
            <a:pathLst>
              <a:path w="3682365" h="1043940">
                <a:moveTo>
                  <a:pt x="0" y="1043380"/>
                </a:moveTo>
                <a:lnTo>
                  <a:pt x="3681989" y="1043380"/>
                </a:lnTo>
                <a:lnTo>
                  <a:pt x="3681989" y="0"/>
                </a:lnTo>
                <a:lnTo>
                  <a:pt x="0" y="0"/>
                </a:lnTo>
                <a:lnTo>
                  <a:pt x="0" y="1043380"/>
                </a:lnTo>
                <a:close/>
              </a:path>
            </a:pathLst>
          </a:custGeom>
          <a:ln w="19018">
            <a:solidFill>
              <a:srgbClr val="0304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3642557" y="9662233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57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3805592" y="10011546"/>
            <a:ext cx="3682239" cy="620395"/>
          </a:xfrm>
          <a:custGeom>
            <a:avLst/>
            <a:gdLst/>
            <a:ahLst/>
            <a:cxnLst/>
            <a:rect l="l" t="t" r="r" b="b"/>
            <a:pathLst>
              <a:path w="3967479" h="620395">
                <a:moveTo>
                  <a:pt x="0" y="620336"/>
                </a:moveTo>
                <a:lnTo>
                  <a:pt x="3967230" y="620336"/>
                </a:lnTo>
                <a:lnTo>
                  <a:pt x="3967230" y="0"/>
                </a:lnTo>
                <a:lnTo>
                  <a:pt x="0" y="0"/>
                </a:lnTo>
                <a:lnTo>
                  <a:pt x="0" y="620336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4484246" y="4189765"/>
            <a:ext cx="485140" cy="130810"/>
          </a:xfrm>
          <a:custGeom>
            <a:avLst/>
            <a:gdLst/>
            <a:ahLst/>
            <a:cxnLst/>
            <a:rect l="l" t="t" r="r" b="b"/>
            <a:pathLst>
              <a:path w="485139" h="130810">
                <a:moveTo>
                  <a:pt x="0" y="130719"/>
                </a:moveTo>
                <a:lnTo>
                  <a:pt x="484910" y="130719"/>
                </a:lnTo>
                <a:lnTo>
                  <a:pt x="484910" y="0"/>
                </a:lnTo>
                <a:lnTo>
                  <a:pt x="0" y="0"/>
                </a:lnTo>
                <a:lnTo>
                  <a:pt x="0" y="130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 txBox="1"/>
          <p:nvPr/>
        </p:nvSpPr>
        <p:spPr>
          <a:xfrm>
            <a:off x="119616" y="10100742"/>
            <a:ext cx="3597849" cy="416781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70"/>
              </a:spcBef>
            </a:pPr>
            <a:r>
              <a:rPr sz="600" spc="-5" dirty="0">
                <a:solidFill>
                  <a:srgbClr val="030404"/>
                </a:solidFill>
                <a:latin typeface="Calibri"/>
                <a:cs typeface="Calibri"/>
              </a:rPr>
              <a:t>[</a:t>
            </a:r>
            <a:r>
              <a:rPr sz="600" spc="-5" dirty="0" smtClean="0">
                <a:solidFill>
                  <a:srgbClr val="030404"/>
                </a:solidFill>
                <a:latin typeface="Calibri"/>
                <a:cs typeface="Calibri"/>
              </a:rPr>
              <a:t>1</a:t>
            </a:r>
            <a:r>
              <a:rPr lang="en-US" sz="600" spc="-5" dirty="0">
                <a:solidFill>
                  <a:srgbClr val="030404"/>
                </a:solidFill>
                <a:cs typeface="Calibri"/>
              </a:rPr>
              <a:t>] </a:t>
            </a:r>
            <a:r>
              <a:rPr lang="en-US" sz="600" spc="-5" dirty="0" err="1" smtClean="0">
                <a:solidFill>
                  <a:srgbClr val="030404"/>
                </a:solidFill>
                <a:cs typeface="Calibri"/>
              </a:rPr>
              <a:t>Zennaro</a:t>
            </a:r>
            <a:r>
              <a:rPr lang="en-US" sz="600" spc="-5" dirty="0" smtClean="0">
                <a:solidFill>
                  <a:srgbClr val="030404"/>
                </a:solidFill>
                <a:cs typeface="Calibri"/>
              </a:rPr>
              <a:t> R., </a:t>
            </a:r>
            <a:r>
              <a:rPr lang="en-US" sz="600" spc="-5" dirty="0" err="1" smtClean="0">
                <a:solidFill>
                  <a:srgbClr val="030404"/>
                </a:solidFill>
                <a:cs typeface="Calibri"/>
              </a:rPr>
              <a:t>Pederzani</a:t>
            </a:r>
            <a:r>
              <a:rPr lang="en-US" sz="600" spc="-5" dirty="0" smtClean="0">
                <a:solidFill>
                  <a:srgbClr val="030404"/>
                </a:solidFill>
                <a:cs typeface="Calibri"/>
              </a:rPr>
              <a:t> G. et all. (2001). Quantitative </a:t>
            </a:r>
            <a:r>
              <a:rPr lang="en-US" sz="600" spc="-5" dirty="0">
                <a:solidFill>
                  <a:srgbClr val="030404"/>
                </a:solidFill>
                <a:cs typeface="Calibri"/>
              </a:rPr>
              <a:t>Comparison of Supported Cobalt and Iron Fischer </a:t>
            </a:r>
            <a:r>
              <a:rPr lang="en-US" sz="600" spc="-5" dirty="0" err="1">
                <a:solidFill>
                  <a:srgbClr val="030404"/>
                </a:solidFill>
                <a:cs typeface="Calibri"/>
              </a:rPr>
              <a:t>Tropsch</a:t>
            </a:r>
            <a:r>
              <a:rPr lang="en-US" sz="600" spc="-5" dirty="0">
                <a:solidFill>
                  <a:srgbClr val="030404"/>
                </a:solidFill>
                <a:cs typeface="Calibri"/>
              </a:rPr>
              <a:t> Synthesis Catalysts. Studies in Surface Science and Catalysis. 136. 513-518. </a:t>
            </a:r>
            <a:endParaRPr lang="en-US" sz="600" spc="-5" dirty="0" smtClean="0">
              <a:solidFill>
                <a:srgbClr val="030404"/>
              </a:solidFill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70"/>
              </a:spcBef>
            </a:pPr>
            <a:r>
              <a:rPr lang="en-US" sz="600" spc="-5" dirty="0" smtClean="0">
                <a:solidFill>
                  <a:srgbClr val="030404"/>
                </a:solidFill>
                <a:latin typeface="Calibri"/>
                <a:cs typeface="Calibri"/>
              </a:rPr>
              <a:t>[</a:t>
            </a:r>
            <a:r>
              <a:rPr lang="en-US" sz="600" spc="-5" dirty="0">
                <a:solidFill>
                  <a:srgbClr val="030404"/>
                </a:solidFill>
                <a:cs typeface="Calibri"/>
              </a:rPr>
              <a:t>2] Al </a:t>
            </a:r>
            <a:r>
              <a:rPr lang="en-US" sz="600" spc="-5" dirty="0" err="1" smtClean="0">
                <a:solidFill>
                  <a:srgbClr val="030404"/>
                </a:solidFill>
                <a:cs typeface="Calibri"/>
              </a:rPr>
              <a:t>Ramahi</a:t>
            </a:r>
            <a:r>
              <a:rPr lang="en-US" sz="600" spc="-5" dirty="0" smtClean="0">
                <a:solidFill>
                  <a:srgbClr val="030404"/>
                </a:solidFill>
                <a:cs typeface="Calibri"/>
              </a:rPr>
              <a:t> M., </a:t>
            </a:r>
            <a:r>
              <a:rPr lang="en-US" sz="600" spc="-5" dirty="0" err="1" smtClean="0">
                <a:solidFill>
                  <a:srgbClr val="030404"/>
                </a:solidFill>
                <a:cs typeface="Calibri"/>
              </a:rPr>
              <a:t>Keszthelyi-Szabó</a:t>
            </a:r>
            <a:r>
              <a:rPr lang="en-US" sz="600" spc="-5" dirty="0" smtClean="0">
                <a:solidFill>
                  <a:srgbClr val="030404"/>
                </a:solidFill>
                <a:cs typeface="Calibri"/>
              </a:rPr>
              <a:t> G., </a:t>
            </a:r>
            <a:r>
              <a:rPr lang="en-US" sz="600" spc="-5" dirty="0" err="1" smtClean="0">
                <a:solidFill>
                  <a:srgbClr val="030404"/>
                </a:solidFill>
                <a:cs typeface="Calibri"/>
              </a:rPr>
              <a:t>Beszédes</a:t>
            </a:r>
            <a:r>
              <a:rPr lang="en-US" sz="600" spc="-5" dirty="0" smtClean="0">
                <a:solidFill>
                  <a:srgbClr val="030404"/>
                </a:solidFill>
                <a:cs typeface="Calibri"/>
              </a:rPr>
              <a:t> S.. </a:t>
            </a:r>
            <a:r>
              <a:rPr lang="en-US" sz="600" spc="-5" dirty="0">
                <a:solidFill>
                  <a:srgbClr val="030404"/>
                </a:solidFill>
                <a:cs typeface="Calibri"/>
              </a:rPr>
              <a:t>(2021). Coupling hydrothermal carbonization with anaerobic </a:t>
            </a:r>
            <a:r>
              <a:rPr lang="en-US" sz="600" spc="-5" dirty="0" smtClean="0">
                <a:solidFill>
                  <a:srgbClr val="030404"/>
                </a:solidFill>
                <a:cs typeface="Calibri"/>
              </a:rPr>
              <a:t>digestion</a:t>
            </a:r>
            <a:r>
              <a:rPr lang="en-US" sz="600" spc="-5" dirty="0">
                <a:solidFill>
                  <a:srgbClr val="030404"/>
                </a:solidFill>
                <a:cs typeface="Calibri"/>
              </a:rPr>
              <a:t>: an evaluation based on energy recovery and hydrochar utilization. Biofuel Research Journal. 31</a:t>
            </a:r>
            <a:r>
              <a:rPr lang="en-US" sz="600" spc="-5" dirty="0" smtClean="0">
                <a:solidFill>
                  <a:srgbClr val="030404"/>
                </a:solidFill>
                <a:cs typeface="Calibri"/>
              </a:rPr>
              <a:t>.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719" name="object 1719"/>
          <p:cNvSpPr/>
          <p:nvPr/>
        </p:nvSpPr>
        <p:spPr>
          <a:xfrm>
            <a:off x="4734322" y="10116215"/>
            <a:ext cx="2393950" cy="138430"/>
          </a:xfrm>
          <a:custGeom>
            <a:avLst/>
            <a:gdLst/>
            <a:ahLst/>
            <a:cxnLst/>
            <a:rect l="l" t="t" r="r" b="b"/>
            <a:pathLst>
              <a:path w="2393950" h="138429">
                <a:moveTo>
                  <a:pt x="2370640" y="0"/>
                </a:moveTo>
                <a:lnTo>
                  <a:pt x="22977" y="0"/>
                </a:lnTo>
                <a:lnTo>
                  <a:pt x="14025" y="1803"/>
                </a:lnTo>
                <a:lnTo>
                  <a:pt x="6722" y="6722"/>
                </a:lnTo>
                <a:lnTo>
                  <a:pt x="1803" y="14025"/>
                </a:lnTo>
                <a:lnTo>
                  <a:pt x="0" y="22977"/>
                </a:lnTo>
                <a:lnTo>
                  <a:pt x="0" y="114857"/>
                </a:lnTo>
                <a:lnTo>
                  <a:pt x="1803" y="123809"/>
                </a:lnTo>
                <a:lnTo>
                  <a:pt x="6722" y="131111"/>
                </a:lnTo>
                <a:lnTo>
                  <a:pt x="14025" y="136031"/>
                </a:lnTo>
                <a:lnTo>
                  <a:pt x="22977" y="137834"/>
                </a:lnTo>
                <a:lnTo>
                  <a:pt x="2370640" y="137834"/>
                </a:lnTo>
                <a:lnTo>
                  <a:pt x="2379592" y="136031"/>
                </a:lnTo>
                <a:lnTo>
                  <a:pt x="2386894" y="131111"/>
                </a:lnTo>
                <a:lnTo>
                  <a:pt x="2391814" y="123809"/>
                </a:lnTo>
                <a:lnTo>
                  <a:pt x="2393617" y="114857"/>
                </a:lnTo>
                <a:lnTo>
                  <a:pt x="2393617" y="22977"/>
                </a:lnTo>
                <a:lnTo>
                  <a:pt x="2391814" y="14025"/>
                </a:lnTo>
                <a:lnTo>
                  <a:pt x="2386894" y="6722"/>
                </a:lnTo>
                <a:lnTo>
                  <a:pt x="2379592" y="1803"/>
                </a:lnTo>
                <a:lnTo>
                  <a:pt x="2370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4440015" y="9961696"/>
            <a:ext cx="2393950" cy="138430"/>
          </a:xfrm>
          <a:custGeom>
            <a:avLst/>
            <a:gdLst/>
            <a:ahLst/>
            <a:cxnLst/>
            <a:rect l="l" t="t" r="r" b="b"/>
            <a:pathLst>
              <a:path w="2393950" h="138429">
                <a:moveTo>
                  <a:pt x="0" y="22977"/>
                </a:moveTo>
                <a:lnTo>
                  <a:pt x="1803" y="14025"/>
                </a:lnTo>
                <a:lnTo>
                  <a:pt x="6722" y="6722"/>
                </a:lnTo>
                <a:lnTo>
                  <a:pt x="14025" y="1803"/>
                </a:lnTo>
                <a:lnTo>
                  <a:pt x="22977" y="0"/>
                </a:lnTo>
                <a:lnTo>
                  <a:pt x="2370640" y="0"/>
                </a:lnTo>
                <a:lnTo>
                  <a:pt x="2379591" y="1803"/>
                </a:lnTo>
                <a:lnTo>
                  <a:pt x="2386894" y="6722"/>
                </a:lnTo>
                <a:lnTo>
                  <a:pt x="2391814" y="14025"/>
                </a:lnTo>
                <a:lnTo>
                  <a:pt x="2393617" y="22977"/>
                </a:lnTo>
                <a:lnTo>
                  <a:pt x="2393617" y="114857"/>
                </a:lnTo>
                <a:lnTo>
                  <a:pt x="2391814" y="123809"/>
                </a:lnTo>
                <a:lnTo>
                  <a:pt x="2386894" y="131111"/>
                </a:lnTo>
                <a:lnTo>
                  <a:pt x="2379591" y="136031"/>
                </a:lnTo>
                <a:lnTo>
                  <a:pt x="2370640" y="137834"/>
                </a:lnTo>
                <a:lnTo>
                  <a:pt x="22977" y="137834"/>
                </a:lnTo>
                <a:lnTo>
                  <a:pt x="14025" y="136031"/>
                </a:lnTo>
                <a:lnTo>
                  <a:pt x="6722" y="131111"/>
                </a:lnTo>
                <a:lnTo>
                  <a:pt x="1803" y="123809"/>
                </a:lnTo>
                <a:lnTo>
                  <a:pt x="0" y="114857"/>
                </a:lnTo>
                <a:lnTo>
                  <a:pt x="0" y="22977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 txBox="1"/>
          <p:nvPr/>
        </p:nvSpPr>
        <p:spPr>
          <a:xfrm>
            <a:off x="5125814" y="9922963"/>
            <a:ext cx="100203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-10" dirty="0">
                <a:solidFill>
                  <a:srgbClr val="030404"/>
                </a:solidFill>
                <a:latin typeface="Calibri"/>
                <a:cs typeface="Calibri"/>
              </a:rPr>
              <a:t>Acknowledgement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725" name="object 1725"/>
          <p:cNvSpPr/>
          <p:nvPr/>
        </p:nvSpPr>
        <p:spPr>
          <a:xfrm>
            <a:off x="61840" y="50741"/>
            <a:ext cx="625400" cy="6254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TextBox 1725"/>
          <p:cNvSpPr txBox="1"/>
          <p:nvPr/>
        </p:nvSpPr>
        <p:spPr>
          <a:xfrm>
            <a:off x="-891381" y="1115235"/>
            <a:ext cx="715304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3995" algn="ctr">
              <a:lnSpc>
                <a:spcPts val="960"/>
              </a:lnSpc>
              <a:spcBef>
                <a:spcPts val="40"/>
              </a:spcBef>
            </a:pPr>
            <a:r>
              <a:rPr lang="en-US" sz="1100" spc="-10" dirty="0">
                <a:solidFill>
                  <a:srgbClr val="171717"/>
                </a:solidFill>
                <a:cs typeface="Calibri"/>
              </a:rPr>
              <a:t>1 – </a:t>
            </a:r>
            <a:r>
              <a:rPr lang="en-US" sz="1100" spc="-10" dirty="0" err="1">
                <a:solidFill>
                  <a:srgbClr val="171717"/>
                </a:solidFill>
                <a:cs typeface="Calibri"/>
              </a:rPr>
              <a:t>A.V.Topchiev</a:t>
            </a:r>
            <a:r>
              <a:rPr lang="en-US" sz="1100" spc="-10" dirty="0">
                <a:solidFill>
                  <a:srgbClr val="171717"/>
                </a:solidFill>
                <a:cs typeface="Calibri"/>
              </a:rPr>
              <a:t> Institute of </a:t>
            </a:r>
            <a:r>
              <a:rPr lang="en-US" sz="1100" spc="-10" dirty="0" smtClean="0">
                <a:solidFill>
                  <a:srgbClr val="171717"/>
                </a:solidFill>
                <a:cs typeface="Calibri"/>
              </a:rPr>
              <a:t>Petrochemical</a:t>
            </a:r>
            <a:r>
              <a:rPr lang="ru-RU" sz="1100" spc="-10" dirty="0">
                <a:solidFill>
                  <a:srgbClr val="171717"/>
                </a:solidFill>
                <a:cs typeface="Calibri"/>
              </a:rPr>
              <a:t> </a:t>
            </a:r>
            <a:r>
              <a:rPr lang="en-US" sz="1100" spc="-10" dirty="0" smtClean="0">
                <a:solidFill>
                  <a:srgbClr val="171717"/>
                </a:solidFill>
                <a:cs typeface="Calibri"/>
              </a:rPr>
              <a:t>Synthesis</a:t>
            </a:r>
            <a:r>
              <a:rPr lang="en-US" sz="1100" spc="-10" dirty="0">
                <a:solidFill>
                  <a:srgbClr val="171717"/>
                </a:solidFill>
                <a:cs typeface="Calibri"/>
              </a:rPr>
              <a:t>, RAS (TIPS RAS), Moscow, Russia</a:t>
            </a:r>
          </a:p>
          <a:p>
            <a:pPr marL="1483995" algn="ctr">
              <a:lnSpc>
                <a:spcPts val="960"/>
              </a:lnSpc>
              <a:spcBef>
                <a:spcPts val="40"/>
              </a:spcBef>
            </a:pPr>
            <a:r>
              <a:rPr lang="en-US" sz="1100" spc="-10" dirty="0">
                <a:solidFill>
                  <a:srgbClr val="171717"/>
                </a:solidFill>
                <a:cs typeface="Calibri"/>
              </a:rPr>
              <a:t>2 – National University of Oil and Gas «</a:t>
            </a:r>
            <a:r>
              <a:rPr lang="en-US" sz="1100" spc="-10" dirty="0" err="1">
                <a:solidFill>
                  <a:srgbClr val="171717"/>
                </a:solidFill>
                <a:cs typeface="Calibri"/>
              </a:rPr>
              <a:t>Gubkin</a:t>
            </a:r>
            <a:r>
              <a:rPr lang="en-US" sz="1100" spc="-10" dirty="0">
                <a:solidFill>
                  <a:srgbClr val="171717"/>
                </a:solidFill>
                <a:cs typeface="Calibri"/>
              </a:rPr>
              <a:t> University», Moscow, Russia</a:t>
            </a:r>
          </a:p>
          <a:p>
            <a:pPr marL="1483995" algn="ctr">
              <a:lnSpc>
                <a:spcPts val="960"/>
              </a:lnSpc>
              <a:spcBef>
                <a:spcPts val="40"/>
              </a:spcBef>
            </a:pPr>
            <a:r>
              <a:rPr lang="en-US" sz="1100" spc="-10" dirty="0">
                <a:solidFill>
                  <a:srgbClr val="171717"/>
                </a:solidFill>
                <a:cs typeface="Calibri"/>
              </a:rPr>
              <a:t>3 – Samara State Technical University (Samara Polytech), Samara, Russia</a:t>
            </a:r>
          </a:p>
          <a:p>
            <a:pPr marL="1483995" algn="ctr">
              <a:lnSpc>
                <a:spcPts val="960"/>
              </a:lnSpc>
              <a:spcBef>
                <a:spcPts val="40"/>
              </a:spcBef>
            </a:pPr>
            <a:r>
              <a:rPr lang="en-US" sz="1100" spc="-10" dirty="0">
                <a:solidFill>
                  <a:srgbClr val="171717"/>
                </a:solidFill>
                <a:cs typeface="Calibri"/>
              </a:rPr>
              <a:t>E-mail: k_krysanova@ips.ac.ru</a:t>
            </a:r>
          </a:p>
        </p:txBody>
      </p:sp>
      <p:pic>
        <p:nvPicPr>
          <p:cNvPr id="1727" name="Picture 2" descr="http://www.ips.ac.ru/templates/Fixed_width/images/russian.header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68"/>
          <a:stretch/>
        </p:blipFill>
        <p:spPr bwMode="auto">
          <a:xfrm>
            <a:off x="6145545" y="270721"/>
            <a:ext cx="1347888" cy="13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8" name="TextBox 1727"/>
          <p:cNvSpPr txBox="1"/>
          <p:nvPr/>
        </p:nvSpPr>
        <p:spPr>
          <a:xfrm>
            <a:off x="6294027" y="1307848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RAS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9" name="TextBox 1728"/>
          <p:cNvSpPr txBox="1"/>
          <p:nvPr/>
        </p:nvSpPr>
        <p:spPr>
          <a:xfrm>
            <a:off x="140694" y="2902476"/>
            <a:ext cx="35843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4000" algn="just"/>
            <a:r>
              <a:rPr lang="en-US" sz="800" dirty="0"/>
              <a:t>The hydrothermal carbonization is a process commonly used to upgrade biomass for use as a fuel or feedstock to produce high value added products such as liquid hydrocarbons or adsorbents. The process carried out in the temperature range of </a:t>
            </a:r>
            <a:r>
              <a:rPr lang="en-US" sz="800" dirty="0" smtClean="0"/>
              <a:t>190-250°C, </a:t>
            </a:r>
            <a:r>
              <a:rPr lang="en-US" sz="800" dirty="0"/>
              <a:t>in an anaerobic atmosphere, at autogenous water vapor </a:t>
            </a:r>
            <a:r>
              <a:rPr lang="en-US" sz="800" dirty="0" smtClean="0"/>
              <a:t>pressure [2].</a:t>
            </a:r>
            <a:endParaRPr lang="ru-RU" sz="800" i="1" dirty="0"/>
          </a:p>
          <a:p>
            <a:pPr indent="144000" algn="just"/>
            <a:r>
              <a:rPr lang="en-US" sz="800" dirty="0"/>
              <a:t>The possibility of obtaining catalytic systems from hydrothermally treated lignin that are active in the process of CO hydrogenation (Fischer-</a:t>
            </a:r>
            <a:r>
              <a:rPr lang="en-US" sz="800" dirty="0" err="1"/>
              <a:t>Tropsch</a:t>
            </a:r>
            <a:r>
              <a:rPr lang="en-US" sz="800" dirty="0"/>
              <a:t> synthesis) was studied in this work.</a:t>
            </a:r>
            <a:endParaRPr lang="ru-RU" sz="800" i="1" dirty="0"/>
          </a:p>
          <a:p>
            <a:endParaRPr lang="ru-RU" dirty="0"/>
          </a:p>
        </p:txBody>
      </p:sp>
      <p:sp>
        <p:nvSpPr>
          <p:cNvPr id="1730" name="TextBox 1729"/>
          <p:cNvSpPr txBox="1"/>
          <p:nvPr/>
        </p:nvSpPr>
        <p:spPr>
          <a:xfrm>
            <a:off x="108851" y="1911363"/>
            <a:ext cx="35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32" name="Прямоугольник 1731"/>
          <p:cNvSpPr/>
          <p:nvPr/>
        </p:nvSpPr>
        <p:spPr>
          <a:xfrm>
            <a:off x="134119" y="1917942"/>
            <a:ext cx="3515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4000" algn="just"/>
            <a:r>
              <a:rPr lang="en-US" sz="800" dirty="0" smtClean="0"/>
              <a:t>Fischer</a:t>
            </a:r>
            <a:r>
              <a:rPr lang="ru-RU" sz="800" dirty="0" smtClean="0"/>
              <a:t>-</a:t>
            </a:r>
            <a:r>
              <a:rPr lang="en-US" sz="800" dirty="0" err="1" smtClean="0"/>
              <a:t>Tropsch</a:t>
            </a:r>
            <a:r>
              <a:rPr lang="en-US" sz="800" dirty="0" smtClean="0"/>
              <a:t> </a:t>
            </a:r>
            <a:r>
              <a:rPr lang="en-US" sz="800" dirty="0"/>
              <a:t>synthesis (FTS) is a key step of </a:t>
            </a:r>
            <a:r>
              <a:rPr lang="en-US" sz="800" dirty="0" smtClean="0"/>
              <a:t>biomass-to</a:t>
            </a:r>
            <a:r>
              <a:rPr lang="ru-RU" sz="800" dirty="0" smtClean="0"/>
              <a:t>-</a:t>
            </a:r>
            <a:r>
              <a:rPr lang="en-US" sz="800" dirty="0" smtClean="0"/>
              <a:t>liquid</a:t>
            </a:r>
            <a:r>
              <a:rPr lang="ru-RU" sz="800" dirty="0" smtClean="0"/>
              <a:t> </a:t>
            </a:r>
            <a:r>
              <a:rPr lang="en-US" sz="800" dirty="0" smtClean="0"/>
              <a:t>(BTL</a:t>
            </a:r>
            <a:r>
              <a:rPr lang="en-US" sz="800" dirty="0"/>
              <a:t>) technology to convert biomass into a wide range </a:t>
            </a:r>
            <a:r>
              <a:rPr lang="en-US" sz="800" dirty="0" smtClean="0"/>
              <a:t>of</a:t>
            </a:r>
            <a:r>
              <a:rPr lang="ru-RU" sz="800" dirty="0" smtClean="0"/>
              <a:t> </a:t>
            </a:r>
            <a:r>
              <a:rPr lang="en-US" sz="800" dirty="0" smtClean="0"/>
              <a:t>liquid </a:t>
            </a:r>
            <a:r>
              <a:rPr lang="en-US" sz="800" dirty="0"/>
              <a:t>hydrocarbon fuels and highly valued </a:t>
            </a:r>
            <a:r>
              <a:rPr lang="en-US" sz="800" dirty="0" smtClean="0"/>
              <a:t>chemicals</a:t>
            </a:r>
            <a:r>
              <a:rPr lang="ru-RU" sz="800" dirty="0" smtClean="0"/>
              <a:t>. </a:t>
            </a:r>
            <a:r>
              <a:rPr lang="en-US" sz="800" dirty="0" smtClean="0"/>
              <a:t>This reactivity</a:t>
            </a:r>
            <a:r>
              <a:rPr lang="ru-RU" sz="800" dirty="0" smtClean="0"/>
              <a:t> </a:t>
            </a:r>
            <a:r>
              <a:rPr lang="en-US" sz="800" dirty="0" smtClean="0"/>
              <a:t>makes iron-based catalysts a good choice to convert synthesis gas</a:t>
            </a:r>
            <a:r>
              <a:rPr lang="ru-RU" sz="800" dirty="0" smtClean="0"/>
              <a:t> </a:t>
            </a:r>
            <a:r>
              <a:rPr lang="en-US" sz="800" dirty="0" smtClean="0"/>
              <a:t>derived from coal or biomass into fuels because both have relatively</a:t>
            </a:r>
            <a:r>
              <a:rPr lang="ru-RU" sz="800" dirty="0" smtClean="0"/>
              <a:t> </a:t>
            </a:r>
            <a:r>
              <a:rPr lang="en-US" sz="800" dirty="0" smtClean="0"/>
              <a:t>low H2:CO </a:t>
            </a:r>
            <a:r>
              <a:rPr lang="en-US" sz="800" dirty="0" smtClean="0"/>
              <a:t>ratios [2]. </a:t>
            </a:r>
            <a:r>
              <a:rPr lang="en-US" sz="800" dirty="0" smtClean="0"/>
              <a:t>In recent years, carbon-encapsulated metal nanoparticles have been reported as a new type of nanostructured carbon material. The nanoparticles have a typical core-shell structure of metal cores surrounded by carbon shells.</a:t>
            </a:r>
            <a:endParaRPr lang="ru-RU" sz="800" dirty="0"/>
          </a:p>
        </p:txBody>
      </p:sp>
      <p:sp>
        <p:nvSpPr>
          <p:cNvPr id="1733" name="object 42"/>
          <p:cNvSpPr txBox="1"/>
          <p:nvPr/>
        </p:nvSpPr>
        <p:spPr>
          <a:xfrm>
            <a:off x="1286537" y="1710747"/>
            <a:ext cx="1932939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b="1" spc="-5" dirty="0" smtClean="0">
                <a:solidFill>
                  <a:srgbClr val="FFFFFF"/>
                </a:solidFill>
                <a:latin typeface="Calibri"/>
                <a:cs typeface="Calibri"/>
              </a:rPr>
              <a:t>Introduction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34" name="TextBox 1733"/>
          <p:cNvSpPr txBox="1"/>
          <p:nvPr/>
        </p:nvSpPr>
        <p:spPr>
          <a:xfrm>
            <a:off x="3794881" y="1936602"/>
            <a:ext cx="36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800" dirty="0"/>
              <a:t>The catalysts were obtained by the incipient wetness impregnation method of hydrothermally treated lignin. Hydrothermal carbonization of lignin was carried out at temperatures of 190-250°C. </a:t>
            </a:r>
            <a:endParaRPr lang="ru-RU" sz="8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800" dirty="0" smtClean="0"/>
              <a:t>Next</a:t>
            </a:r>
            <a:r>
              <a:rPr lang="en-US" sz="800" dirty="0"/>
              <a:t>, the dried solid residue of hydrothermal carbonization was impregnated with iron nitrate (Fe(NO3)3∙9H2O) dissolved in a water-alcohol solution (1:1 vol.). The resulting mixture was dried in a water bath at a constant temperature of 96°C. After complete drying, the sample was calcined in a fixed bed reactor in an inert atmosphere at 400°C for 1 hour.</a:t>
            </a:r>
            <a:endParaRPr lang="ru-RU" sz="800" i="1" dirty="0"/>
          </a:p>
          <a:p>
            <a:endParaRPr lang="ru-RU" sz="800" dirty="0"/>
          </a:p>
        </p:txBody>
      </p:sp>
      <p:sp>
        <p:nvSpPr>
          <p:cNvPr id="1735" name="Rectangle 3"/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6" name="Rectangle 4"/>
          <p:cNvSpPr>
            <a:spLocks noChangeArrowheads="1"/>
          </p:cNvSpPr>
          <p:nvPr/>
        </p:nvSpPr>
        <p:spPr bwMode="auto">
          <a:xfrm>
            <a:off x="152400" y="152400"/>
            <a:ext cx="75565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0205" y="3591197"/>
            <a:ext cx="463588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dirty="0" smtClean="0"/>
              <a:t>Lignin</a:t>
            </a:r>
            <a:endParaRPr lang="ru-RU" sz="900" dirty="0"/>
          </a:p>
        </p:txBody>
      </p:sp>
      <p:sp>
        <p:nvSpPr>
          <p:cNvPr id="882" name="TextBox 881"/>
          <p:cNvSpPr txBox="1"/>
          <p:nvPr/>
        </p:nvSpPr>
        <p:spPr>
          <a:xfrm>
            <a:off x="4736299" y="3593720"/>
            <a:ext cx="538930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dirty="0" smtClean="0"/>
              <a:t>Biochar</a:t>
            </a:r>
            <a:endParaRPr lang="ru-RU" sz="900" dirty="0"/>
          </a:p>
        </p:txBody>
      </p:sp>
      <p:sp>
        <p:nvSpPr>
          <p:cNvPr id="883" name="TextBox 882"/>
          <p:cNvSpPr txBox="1"/>
          <p:nvPr/>
        </p:nvSpPr>
        <p:spPr>
          <a:xfrm>
            <a:off x="5720554" y="3602797"/>
            <a:ext cx="639919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dirty="0" smtClean="0"/>
              <a:t>Precursor</a:t>
            </a:r>
            <a:endParaRPr lang="ru-RU" sz="900" dirty="0"/>
          </a:p>
        </p:txBody>
      </p:sp>
      <p:sp>
        <p:nvSpPr>
          <p:cNvPr id="884" name="TextBox 883"/>
          <p:cNvSpPr txBox="1"/>
          <p:nvPr/>
        </p:nvSpPr>
        <p:spPr>
          <a:xfrm>
            <a:off x="6825291" y="3596943"/>
            <a:ext cx="556563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dirty="0" smtClean="0"/>
              <a:t>Catalyst</a:t>
            </a:r>
            <a:endParaRPr lang="ru-R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4082132" y="3281596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1. HTC, 190-250°C</a:t>
            </a:r>
          </a:p>
          <a:p>
            <a:r>
              <a:rPr lang="en-US" sz="700" dirty="0" smtClean="0"/>
              <a:t>2. Drying ( 22°C)</a:t>
            </a:r>
            <a:endParaRPr lang="ru-RU" sz="700" dirty="0"/>
          </a:p>
        </p:txBody>
      </p:sp>
      <p:sp>
        <p:nvSpPr>
          <p:cNvPr id="889" name="Стрелка вправо 888"/>
          <p:cNvSpPr/>
          <p:nvPr/>
        </p:nvSpPr>
        <p:spPr>
          <a:xfrm>
            <a:off x="6345833" y="3690139"/>
            <a:ext cx="521926" cy="568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0" name="Стрелка вправо 889"/>
          <p:cNvSpPr/>
          <p:nvPr/>
        </p:nvSpPr>
        <p:spPr>
          <a:xfrm>
            <a:off x="5250356" y="3680041"/>
            <a:ext cx="521926" cy="568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1" name="Стрелка вправо 890"/>
          <p:cNvSpPr/>
          <p:nvPr/>
        </p:nvSpPr>
        <p:spPr>
          <a:xfrm>
            <a:off x="4275504" y="3685058"/>
            <a:ext cx="521926" cy="568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2" name="TextBox 891"/>
          <p:cNvSpPr txBox="1"/>
          <p:nvPr/>
        </p:nvSpPr>
        <p:spPr>
          <a:xfrm>
            <a:off x="4916129" y="3197359"/>
            <a:ext cx="14235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1. </a:t>
            </a:r>
            <a:r>
              <a:rPr lang="en-US" sz="650" dirty="0" smtClean="0"/>
              <a:t>Incipient wetness impregnation</a:t>
            </a:r>
            <a:endParaRPr lang="ru-RU" sz="650" dirty="0" smtClean="0"/>
          </a:p>
          <a:p>
            <a:r>
              <a:rPr lang="en-US" sz="700" dirty="0" smtClean="0"/>
              <a:t>(</a:t>
            </a:r>
          </a:p>
          <a:p>
            <a:r>
              <a:rPr lang="en-US" sz="700" dirty="0" smtClean="0"/>
              <a:t>2. Drying (96°C)</a:t>
            </a:r>
            <a:endParaRPr lang="ru-RU" sz="700" dirty="0"/>
          </a:p>
        </p:txBody>
      </p:sp>
      <p:sp>
        <p:nvSpPr>
          <p:cNvPr id="894" name="TextBox 893"/>
          <p:cNvSpPr txBox="1"/>
          <p:nvPr/>
        </p:nvSpPr>
        <p:spPr>
          <a:xfrm>
            <a:off x="6333058" y="3379958"/>
            <a:ext cx="9685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1. Calcination (400°C)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490387" y="3581963"/>
            <a:ext cx="49863" cy="8068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51771" y="3306547"/>
            <a:ext cx="144142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Fe(NO3)3∙</a:t>
            </a:r>
            <a:r>
              <a:rPr lang="en-US" sz="600" dirty="0" smtClean="0"/>
              <a:t>9H2O, water-alcohol solution)</a:t>
            </a:r>
            <a:endParaRPr lang="ru-RU" sz="600" dirty="0"/>
          </a:p>
        </p:txBody>
      </p:sp>
      <p:sp>
        <p:nvSpPr>
          <p:cNvPr id="902" name="Стрелка вниз 901"/>
          <p:cNvSpPr/>
          <p:nvPr/>
        </p:nvSpPr>
        <p:spPr>
          <a:xfrm>
            <a:off x="5517575" y="3577204"/>
            <a:ext cx="49863" cy="8068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3" name="Стрелка вниз 902"/>
          <p:cNvSpPr/>
          <p:nvPr/>
        </p:nvSpPr>
        <p:spPr>
          <a:xfrm>
            <a:off x="6589055" y="3596142"/>
            <a:ext cx="49863" cy="8068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3" name="object 1723"/>
          <p:cNvSpPr/>
          <p:nvPr/>
        </p:nvSpPr>
        <p:spPr>
          <a:xfrm>
            <a:off x="381185" y="9946371"/>
            <a:ext cx="2396490" cy="138430"/>
          </a:xfrm>
          <a:custGeom>
            <a:avLst/>
            <a:gdLst/>
            <a:ahLst/>
            <a:cxnLst/>
            <a:rect l="l" t="t" r="r" b="b"/>
            <a:pathLst>
              <a:path w="2396490" h="138429">
                <a:moveTo>
                  <a:pt x="0" y="22977"/>
                </a:moveTo>
                <a:lnTo>
                  <a:pt x="1802" y="14025"/>
                </a:lnTo>
                <a:lnTo>
                  <a:pt x="6719" y="6722"/>
                </a:lnTo>
                <a:lnTo>
                  <a:pt x="14012" y="1803"/>
                </a:lnTo>
                <a:lnTo>
                  <a:pt x="22946" y="0"/>
                </a:lnTo>
                <a:lnTo>
                  <a:pt x="2373048" y="0"/>
                </a:lnTo>
                <a:lnTo>
                  <a:pt x="2381987" y="1803"/>
                </a:lnTo>
                <a:lnTo>
                  <a:pt x="2389291" y="6722"/>
                </a:lnTo>
                <a:lnTo>
                  <a:pt x="2394219" y="14025"/>
                </a:lnTo>
                <a:lnTo>
                  <a:pt x="2396026" y="22977"/>
                </a:lnTo>
                <a:lnTo>
                  <a:pt x="2396026" y="114857"/>
                </a:lnTo>
                <a:lnTo>
                  <a:pt x="2394219" y="123809"/>
                </a:lnTo>
                <a:lnTo>
                  <a:pt x="2389291" y="131111"/>
                </a:lnTo>
                <a:lnTo>
                  <a:pt x="2381987" y="136031"/>
                </a:lnTo>
                <a:lnTo>
                  <a:pt x="2373048" y="137834"/>
                </a:lnTo>
                <a:lnTo>
                  <a:pt x="22946" y="137834"/>
                </a:lnTo>
                <a:lnTo>
                  <a:pt x="14012" y="136031"/>
                </a:lnTo>
                <a:lnTo>
                  <a:pt x="6719" y="131111"/>
                </a:lnTo>
                <a:lnTo>
                  <a:pt x="1802" y="123809"/>
                </a:lnTo>
                <a:lnTo>
                  <a:pt x="0" y="114857"/>
                </a:lnTo>
                <a:lnTo>
                  <a:pt x="0" y="22977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 txBox="1"/>
          <p:nvPr/>
        </p:nvSpPr>
        <p:spPr>
          <a:xfrm>
            <a:off x="414205" y="9922963"/>
            <a:ext cx="53340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-15" dirty="0">
                <a:solidFill>
                  <a:srgbClr val="CC5F34"/>
                </a:solidFill>
                <a:latin typeface="Calibri"/>
                <a:cs typeface="Calibri"/>
              </a:rPr>
              <a:t>L</a:t>
            </a:r>
            <a:r>
              <a:rPr sz="1000" b="1" spc="-5" dirty="0">
                <a:solidFill>
                  <a:srgbClr val="CC5F34"/>
                </a:solidFill>
                <a:latin typeface="Calibri"/>
                <a:cs typeface="Calibri"/>
              </a:rPr>
              <a:t>i</a:t>
            </a:r>
            <a:r>
              <a:rPr sz="1000" b="1" spc="-35" dirty="0">
                <a:solidFill>
                  <a:srgbClr val="CC5F34"/>
                </a:solidFill>
                <a:latin typeface="Calibri"/>
                <a:cs typeface="Calibri"/>
              </a:rPr>
              <a:t>t</a:t>
            </a:r>
            <a:r>
              <a:rPr sz="1000" b="1" spc="-5" dirty="0">
                <a:solidFill>
                  <a:srgbClr val="CC5F34"/>
                </a:solidFill>
                <a:latin typeface="Calibri"/>
                <a:cs typeface="Calibri"/>
              </a:rPr>
              <a:t>e</a:t>
            </a:r>
            <a:r>
              <a:rPr sz="1000" b="1" spc="-25" dirty="0">
                <a:solidFill>
                  <a:srgbClr val="CC5F34"/>
                </a:solidFill>
                <a:latin typeface="Calibri"/>
                <a:cs typeface="Calibri"/>
              </a:rPr>
              <a:t>r</a:t>
            </a:r>
            <a:r>
              <a:rPr sz="1000" b="1" spc="-10" dirty="0">
                <a:solidFill>
                  <a:srgbClr val="CC5F34"/>
                </a:solidFill>
                <a:latin typeface="Calibri"/>
                <a:cs typeface="Calibri"/>
              </a:rPr>
              <a:t>a</a:t>
            </a:r>
            <a:r>
              <a:rPr sz="1000" b="1" spc="-15" dirty="0">
                <a:solidFill>
                  <a:srgbClr val="CC5F34"/>
                </a:solidFill>
                <a:latin typeface="Calibri"/>
                <a:cs typeface="Calibri"/>
              </a:rPr>
              <a:t>tu</a:t>
            </a:r>
            <a:r>
              <a:rPr sz="1000" b="1" spc="-25" dirty="0">
                <a:solidFill>
                  <a:srgbClr val="CC5F34"/>
                </a:solidFill>
                <a:latin typeface="Calibri"/>
                <a:cs typeface="Calibri"/>
              </a:rPr>
              <a:t>r</a:t>
            </a:r>
            <a:r>
              <a:rPr sz="1000" b="1" spc="-5" dirty="0">
                <a:solidFill>
                  <a:srgbClr val="CC5F34"/>
                </a:solidFill>
                <a:latin typeface="Calibri"/>
                <a:cs typeface="Calibri"/>
              </a:rPr>
              <a:t>e</a:t>
            </a:r>
            <a:endParaRPr sz="1000" dirty="0">
              <a:latin typeface="Calibri"/>
              <a:cs typeface="Calibri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99526"/>
              </p:ext>
            </p:extLst>
          </p:nvPr>
        </p:nvGraphicFramePr>
        <p:xfrm>
          <a:off x="388657" y="4296435"/>
          <a:ext cx="3037223" cy="157773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75655">
                  <a:extLst>
                    <a:ext uri="{9D8B030D-6E8A-4147-A177-3AD203B41FA5}">
                      <a16:colId xmlns:a16="http://schemas.microsoft.com/office/drawing/2014/main" val="1047554567"/>
                    </a:ext>
                  </a:extLst>
                </a:gridCol>
                <a:gridCol w="308726">
                  <a:extLst>
                    <a:ext uri="{9D8B030D-6E8A-4147-A177-3AD203B41FA5}">
                      <a16:colId xmlns:a16="http://schemas.microsoft.com/office/drawing/2014/main" val="1027842329"/>
                    </a:ext>
                  </a:extLst>
                </a:gridCol>
                <a:gridCol w="308726">
                  <a:extLst>
                    <a:ext uri="{9D8B030D-6E8A-4147-A177-3AD203B41FA5}">
                      <a16:colId xmlns:a16="http://schemas.microsoft.com/office/drawing/2014/main" val="4054881952"/>
                    </a:ext>
                  </a:extLst>
                </a:gridCol>
                <a:gridCol w="308726">
                  <a:extLst>
                    <a:ext uri="{9D8B030D-6E8A-4147-A177-3AD203B41FA5}">
                      <a16:colId xmlns:a16="http://schemas.microsoft.com/office/drawing/2014/main" val="4036437774"/>
                    </a:ext>
                  </a:extLst>
                </a:gridCol>
                <a:gridCol w="308726">
                  <a:extLst>
                    <a:ext uri="{9D8B030D-6E8A-4147-A177-3AD203B41FA5}">
                      <a16:colId xmlns:a16="http://schemas.microsoft.com/office/drawing/2014/main" val="1399351910"/>
                    </a:ext>
                  </a:extLst>
                </a:gridCol>
                <a:gridCol w="308726">
                  <a:extLst>
                    <a:ext uri="{9D8B030D-6E8A-4147-A177-3AD203B41FA5}">
                      <a16:colId xmlns:a16="http://schemas.microsoft.com/office/drawing/2014/main" val="3406177593"/>
                    </a:ext>
                  </a:extLst>
                </a:gridCol>
                <a:gridCol w="479938">
                  <a:extLst>
                    <a:ext uri="{9D8B030D-6E8A-4147-A177-3AD203B41FA5}">
                      <a16:colId xmlns:a16="http://schemas.microsoft.com/office/drawing/2014/main" val="1625317049"/>
                    </a:ext>
                  </a:extLst>
                </a:gridCol>
                <a:gridCol w="338000">
                  <a:extLst>
                    <a:ext uri="{9D8B030D-6E8A-4147-A177-3AD203B41FA5}">
                      <a16:colId xmlns:a16="http://schemas.microsoft.com/office/drawing/2014/main" val="2811475011"/>
                    </a:ext>
                  </a:extLst>
                </a:gridCol>
              </a:tblGrid>
              <a:tr h="4732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N</a:t>
                      </a:r>
                      <a:r>
                        <a:rPr lang="ru-RU" sz="700" dirty="0">
                          <a:effectLst/>
                        </a:rPr>
                        <a:t>,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</a:t>
                      </a:r>
                      <a:r>
                        <a:rPr lang="ru-RU" sz="700" dirty="0">
                          <a:effectLst/>
                        </a:rPr>
                        <a:t>,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H</a:t>
                      </a:r>
                      <a:r>
                        <a:rPr lang="ru-RU" sz="700" dirty="0">
                          <a:effectLst/>
                        </a:rPr>
                        <a:t>,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О, 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Ash</a:t>
                      </a:r>
                      <a:r>
                        <a:rPr lang="ru-RU" sz="700" dirty="0" smtClean="0">
                          <a:effectLst/>
                        </a:rPr>
                        <a:t>,%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Specific surface area</a:t>
                      </a:r>
                      <a:r>
                        <a:rPr lang="ru-RU" sz="700" dirty="0" smtClean="0">
                          <a:effectLst/>
                        </a:rPr>
                        <a:t>п </a:t>
                      </a:r>
                      <a:r>
                        <a:rPr lang="en-US" sz="700" dirty="0" smtClean="0">
                          <a:effectLst/>
                        </a:rPr>
                        <a:t>(</a:t>
                      </a:r>
                      <a:r>
                        <a:rPr lang="ru-RU" sz="700" dirty="0" smtClean="0">
                          <a:effectLst/>
                        </a:rPr>
                        <a:t>BET</a:t>
                      </a:r>
                      <a:r>
                        <a:rPr lang="en-US" sz="700" dirty="0" smtClean="0">
                          <a:effectLst/>
                        </a:rPr>
                        <a:t>)</a:t>
                      </a:r>
                      <a:r>
                        <a:rPr lang="ru-RU" sz="700" dirty="0" smtClean="0">
                          <a:effectLst/>
                        </a:rPr>
                        <a:t>, </a:t>
                      </a:r>
                      <a:r>
                        <a:rPr lang="en-US" sz="700" dirty="0" smtClean="0">
                          <a:effectLst/>
                        </a:rPr>
                        <a:t>m</a:t>
                      </a:r>
                      <a:r>
                        <a:rPr lang="ru-RU" sz="700" baseline="30000" dirty="0" smtClean="0">
                          <a:effectLst/>
                        </a:rPr>
                        <a:t>2</a:t>
                      </a:r>
                      <a:r>
                        <a:rPr lang="ru-RU" sz="700" dirty="0" smtClean="0">
                          <a:effectLst/>
                        </a:rPr>
                        <a:t>/</a:t>
                      </a:r>
                      <a:r>
                        <a:rPr lang="en-US" sz="700" dirty="0" smtClean="0">
                          <a:effectLst/>
                        </a:rPr>
                        <a:t>g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Pore size</a:t>
                      </a:r>
                      <a:r>
                        <a:rPr lang="ru-RU" sz="700" dirty="0" smtClean="0">
                          <a:effectLst/>
                        </a:rPr>
                        <a:t>, </a:t>
                      </a:r>
                      <a:r>
                        <a:rPr lang="ru-RU" sz="700" dirty="0">
                          <a:effectLst/>
                        </a:rPr>
                        <a:t>А°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467196734"/>
                  </a:ext>
                </a:extLst>
              </a:tr>
              <a:tr h="175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Lignin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0,69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55,2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5,58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31,99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6,54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9,3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833198291"/>
                  </a:ext>
                </a:extLst>
              </a:tr>
              <a:tr h="22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err="1" smtClean="0">
                          <a:effectLst/>
                        </a:rPr>
                        <a:t>BIochar</a:t>
                      </a:r>
                      <a:r>
                        <a:rPr lang="ru-RU" sz="700" dirty="0" smtClean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190°С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0,64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64,32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5,51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25,06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4,47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23,3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907891645"/>
                  </a:ext>
                </a:extLst>
              </a:tr>
              <a:tr h="22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err="1" smtClean="0">
                          <a:effectLst/>
                        </a:rPr>
                        <a:t>BIochar</a:t>
                      </a:r>
                      <a:r>
                        <a:rPr lang="ru-RU" sz="700" dirty="0" smtClean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210°С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0,65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63,09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4,49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26,35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5,42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22,7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815158690"/>
                  </a:ext>
                </a:extLst>
              </a:tr>
              <a:tr h="22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err="1" smtClean="0">
                          <a:effectLst/>
                        </a:rPr>
                        <a:t>BIochar</a:t>
                      </a:r>
                      <a:r>
                        <a:rPr lang="ru-RU" sz="700" dirty="0" smtClean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230°С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0,81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65,01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4,69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23,75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5,74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13,9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851389640"/>
                  </a:ext>
                </a:extLst>
              </a:tr>
              <a:tr h="22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err="1" smtClean="0">
                          <a:effectLst/>
                        </a:rPr>
                        <a:t>BIochar</a:t>
                      </a:r>
                      <a:r>
                        <a:rPr lang="ru-RU" sz="700" dirty="0" smtClean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250°С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0,84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65,4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5,58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18,47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9,71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4082145336"/>
                  </a:ext>
                </a:extLst>
              </a:tr>
            </a:tbl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755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593003"/>
              </p:ext>
            </p:extLst>
          </p:nvPr>
        </p:nvGraphicFramePr>
        <p:xfrm>
          <a:off x="6022" y="5870221"/>
          <a:ext cx="1979029" cy="136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Graph" r:id="rId9" imgW="3531465" imgH="2701196" progId="Origin50.Graph">
                  <p:embed/>
                </p:oleObj>
              </mc:Choice>
              <mc:Fallback>
                <p:oleObj name="Graph" r:id="rId9" imgW="3531465" imgH="2701196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" y="5870221"/>
                        <a:ext cx="1979029" cy="1367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025313" y="6204094"/>
            <a:ext cx="15913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ru-RU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FTIR spectra of lignin and </a:t>
            </a:r>
            <a:r>
              <a:rPr lang="en-US" altLang="ru-RU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biochar</a:t>
            </a:r>
            <a:r>
              <a:rPr lang="en-US" alt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obtained by HTC of lignin: 1. L</a:t>
            </a:r>
            <a:r>
              <a:rPr lang="en-US" altLang="ru-RU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ignin</a:t>
            </a:r>
            <a:r>
              <a:rPr lang="en-US" alt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2. </a:t>
            </a:r>
            <a:r>
              <a:rPr lang="en-US" altLang="ru-RU" sz="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Biochar</a:t>
            </a:r>
            <a:r>
              <a:rPr lang="en-US" altLang="ru-RU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190°C; 3. </a:t>
            </a:r>
            <a:r>
              <a:rPr lang="en-US" altLang="ru-RU" sz="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Biochar</a:t>
            </a:r>
            <a:r>
              <a:rPr lang="en-US" altLang="ru-RU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210°C; 4. </a:t>
            </a:r>
            <a:r>
              <a:rPr lang="en-US" altLang="ru-RU" sz="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Biochar</a:t>
            </a:r>
            <a:r>
              <a:rPr lang="en-US" altLang="ru-RU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230°C; 5. </a:t>
            </a:r>
            <a:r>
              <a:rPr lang="en-US" altLang="ru-RU" sz="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Biochar</a:t>
            </a:r>
            <a:r>
              <a:rPr lang="en-US" altLang="ru-RU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250°C.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2" name="Рисунок 71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6476" b="3337"/>
          <a:stretch/>
        </p:blipFill>
        <p:spPr bwMode="auto">
          <a:xfrm>
            <a:off x="88284" y="7208279"/>
            <a:ext cx="1821831" cy="1160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87240" y="8289655"/>
            <a:ext cx="7922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Biochar</a:t>
            </a:r>
            <a:r>
              <a:rPr lang="en-US" alt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190°C</a:t>
            </a:r>
            <a:endParaRPr lang="ru-RU" sz="800" dirty="0"/>
          </a:p>
        </p:txBody>
      </p:sp>
      <p:pic>
        <p:nvPicPr>
          <p:cNvPr id="74" name="Рисунок 73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6500" b="2786"/>
          <a:stretch/>
        </p:blipFill>
        <p:spPr bwMode="auto">
          <a:xfrm>
            <a:off x="1863460" y="7221788"/>
            <a:ext cx="1823302" cy="1146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Прямоугольник 74"/>
          <p:cNvSpPr/>
          <p:nvPr/>
        </p:nvSpPr>
        <p:spPr>
          <a:xfrm>
            <a:off x="2413712" y="8284366"/>
            <a:ext cx="7922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Biochar</a:t>
            </a:r>
            <a:r>
              <a:rPr lang="en-US" alt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210°C</a:t>
            </a:r>
            <a:endParaRPr lang="ru-RU" sz="800" dirty="0"/>
          </a:p>
        </p:txBody>
      </p:sp>
      <p:pic>
        <p:nvPicPr>
          <p:cNvPr id="76" name="Рисунок 75"/>
          <p:cNvPicPr/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t="6696" b="2655"/>
          <a:stretch/>
        </p:blipFill>
        <p:spPr bwMode="auto">
          <a:xfrm>
            <a:off x="83560" y="8440426"/>
            <a:ext cx="1803433" cy="1200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Рисунок 76"/>
          <p:cNvPicPr/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7582" b="4593"/>
          <a:stretch/>
        </p:blipFill>
        <p:spPr bwMode="auto">
          <a:xfrm>
            <a:off x="1830600" y="8448684"/>
            <a:ext cx="1854669" cy="1150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" name="Прямоугольник 78"/>
          <p:cNvSpPr/>
          <p:nvPr/>
        </p:nvSpPr>
        <p:spPr>
          <a:xfrm>
            <a:off x="690796" y="9576175"/>
            <a:ext cx="7922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Biochar</a:t>
            </a:r>
            <a:r>
              <a:rPr lang="en-US" alt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230°C</a:t>
            </a:r>
            <a:endParaRPr lang="ru-RU" sz="8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2413711" y="9562388"/>
            <a:ext cx="7922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Biochar</a:t>
            </a:r>
            <a:r>
              <a:rPr lang="en-US" altLang="ru-RU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250°C</a:t>
            </a:r>
            <a:endParaRPr lang="ru-RU" sz="800" dirty="0"/>
          </a:p>
        </p:txBody>
      </p:sp>
      <p:pic>
        <p:nvPicPr>
          <p:cNvPr id="82" name="Рисунок 81" descr="Img4825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64" y="6593334"/>
            <a:ext cx="1415603" cy="1069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64317" y="5566309"/>
            <a:ext cx="1780604" cy="11522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1850" y="5608268"/>
            <a:ext cx="1389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/>
              <a:t>CO conversion was close to 100%, the yield of C5+ hydrocarbons reached </a:t>
            </a:r>
            <a:r>
              <a:rPr lang="en-US" sz="800" dirty="0" smtClean="0"/>
              <a:t>67</a:t>
            </a:r>
            <a:r>
              <a:rPr lang="ru-RU" sz="800" dirty="0" smtClean="0"/>
              <a:t> </a:t>
            </a:r>
            <a:r>
              <a:rPr lang="en-US" sz="800" dirty="0" smtClean="0"/>
              <a:t>g/m3</a:t>
            </a:r>
            <a:r>
              <a:rPr lang="en-US" sz="800" dirty="0"/>
              <a:t>, the selectivity for the formation of C5+ hydrocarbons varied from 10 to 60</a:t>
            </a:r>
            <a:r>
              <a:rPr lang="en-US" sz="800" dirty="0" smtClean="0"/>
              <a:t>%.</a:t>
            </a:r>
            <a:endParaRPr lang="ru-RU" sz="800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194"/>
              </p:ext>
            </p:extLst>
          </p:nvPr>
        </p:nvGraphicFramePr>
        <p:xfrm>
          <a:off x="3864658" y="8009464"/>
          <a:ext cx="3532793" cy="847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829">
                  <a:extLst>
                    <a:ext uri="{9D8B030D-6E8A-4147-A177-3AD203B41FA5}">
                      <a16:colId xmlns:a16="http://schemas.microsoft.com/office/drawing/2014/main" val="2059686218"/>
                    </a:ext>
                  </a:extLst>
                </a:gridCol>
                <a:gridCol w="492772">
                  <a:extLst>
                    <a:ext uri="{9D8B030D-6E8A-4147-A177-3AD203B41FA5}">
                      <a16:colId xmlns:a16="http://schemas.microsoft.com/office/drawing/2014/main" val="223389802"/>
                    </a:ext>
                  </a:extLst>
                </a:gridCol>
                <a:gridCol w="404120">
                  <a:extLst>
                    <a:ext uri="{9D8B030D-6E8A-4147-A177-3AD203B41FA5}">
                      <a16:colId xmlns:a16="http://schemas.microsoft.com/office/drawing/2014/main" val="4078008924"/>
                    </a:ext>
                  </a:extLst>
                </a:gridCol>
                <a:gridCol w="417157">
                  <a:extLst>
                    <a:ext uri="{9D8B030D-6E8A-4147-A177-3AD203B41FA5}">
                      <a16:colId xmlns:a16="http://schemas.microsoft.com/office/drawing/2014/main" val="2396835933"/>
                    </a:ext>
                  </a:extLst>
                </a:gridCol>
                <a:gridCol w="417157">
                  <a:extLst>
                    <a:ext uri="{9D8B030D-6E8A-4147-A177-3AD203B41FA5}">
                      <a16:colId xmlns:a16="http://schemas.microsoft.com/office/drawing/2014/main" val="3890030465"/>
                    </a:ext>
                  </a:extLst>
                </a:gridCol>
                <a:gridCol w="417157">
                  <a:extLst>
                    <a:ext uri="{9D8B030D-6E8A-4147-A177-3AD203B41FA5}">
                      <a16:colId xmlns:a16="http://schemas.microsoft.com/office/drawing/2014/main" val="1460928621"/>
                    </a:ext>
                  </a:extLst>
                </a:gridCol>
                <a:gridCol w="417157">
                  <a:extLst>
                    <a:ext uri="{9D8B030D-6E8A-4147-A177-3AD203B41FA5}">
                      <a16:colId xmlns:a16="http://schemas.microsoft.com/office/drawing/2014/main" val="2387685543"/>
                    </a:ext>
                  </a:extLst>
                </a:gridCol>
                <a:gridCol w="521444">
                  <a:extLst>
                    <a:ext uri="{9D8B030D-6E8A-4147-A177-3AD203B41FA5}">
                      <a16:colId xmlns:a16="http://schemas.microsoft.com/office/drawing/2014/main" val="3876766098"/>
                    </a:ext>
                  </a:extLst>
                </a:gridCol>
              </a:tblGrid>
              <a:tr h="997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T,°C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composition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>
                          <a:effectLst/>
                        </a:rPr>
                        <a:t>Fractional composition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l-GR" sz="700" u="none" strike="noStrike" dirty="0">
                          <a:effectLst/>
                        </a:rPr>
                        <a:t>α</a:t>
                      </a:r>
                      <a:endParaRPr lang="el-G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0381980"/>
                  </a:ext>
                </a:extLst>
              </a:tr>
              <a:tr h="275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err="1" smtClean="0">
                          <a:effectLst/>
                        </a:rPr>
                        <a:t>paraffins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err="1" smtClean="0">
                          <a:effectLst/>
                        </a:rPr>
                        <a:t>iso-paraffins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>
                          <a:effectLst/>
                        </a:rPr>
                        <a:t>olefins</a:t>
                      </a:r>
                      <a:endParaRPr lang="ru-RU" sz="700" u="none" strike="noStrike" dirty="0">
                        <a:effectLst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С5-С10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С11-С18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С19+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015536"/>
                  </a:ext>
                </a:extLst>
              </a:tr>
              <a:tr h="955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67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17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0.84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1607730"/>
                  </a:ext>
                </a:extLst>
              </a:tr>
              <a:tr h="955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62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30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0.74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2781753"/>
                  </a:ext>
                </a:extLst>
              </a:tr>
              <a:tr h="955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41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0.71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0682228"/>
                  </a:ext>
                </a:extLst>
              </a:tr>
              <a:tr h="955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340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41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46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26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59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0.86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6232507"/>
                  </a:ext>
                </a:extLst>
              </a:tr>
            </a:tbl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729171" y="7189287"/>
            <a:ext cx="241538" cy="1018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2956829">
            <a:off x="5728755" y="5709639"/>
            <a:ext cx="183451" cy="5809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806424" y="6831579"/>
            <a:ext cx="1866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 smtClean="0"/>
              <a:t>It </a:t>
            </a:r>
            <a:r>
              <a:rPr lang="en-US" sz="800" dirty="0"/>
              <a:t>was shown that the catalytic systems obtained by the </a:t>
            </a:r>
            <a:r>
              <a:rPr lang="en-US" sz="800" dirty="0" err="1"/>
              <a:t>biochar</a:t>
            </a:r>
            <a:r>
              <a:rPr lang="en-US" sz="800" dirty="0"/>
              <a:t> impregnation method </a:t>
            </a:r>
            <a:r>
              <a:rPr lang="en-US" sz="800" dirty="0" smtClean="0"/>
              <a:t>allow </a:t>
            </a:r>
            <a:r>
              <a:rPr lang="en-US" sz="800" dirty="0"/>
              <a:t>a uniform distribution of the active iron-containing phase over the surface of the catalytic system . The particle size was 3-15 nm.</a:t>
            </a:r>
            <a:endParaRPr lang="ru-RU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3864317" y="10079403"/>
            <a:ext cx="364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/>
              <a:t>The work was carried out within the framework of the Russian Science Foundation project No. 22-23-00900. The studies were carried out using the equipment of the Common Use Center "Analytical Center for Problems of Deep Oil Refining and </a:t>
            </a:r>
            <a:r>
              <a:rPr lang="en-US" sz="700" dirty="0" err="1"/>
              <a:t>Petrochemistry</a:t>
            </a:r>
            <a:r>
              <a:rPr lang="en-US" sz="700" dirty="0"/>
              <a:t>" of the Institute of Petrochemical Synthesis of the Russian Academy of Sciences.</a:t>
            </a:r>
            <a:endParaRPr lang="ru-RU" sz="700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1882739" y="6526799"/>
            <a:ext cx="146207" cy="457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844878" y="9084883"/>
            <a:ext cx="3536976" cy="797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865548" y="9237714"/>
            <a:ext cx="3584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/>
              <a:t> </a:t>
            </a:r>
            <a:r>
              <a:rPr lang="en-US" sz="800" dirty="0" smtClean="0"/>
              <a:t>The </a:t>
            </a:r>
            <a:r>
              <a:rPr lang="en-US" sz="800" dirty="0"/>
              <a:t>fundamental possibility of forming catalytically active systems based on lignin in the Fischer-</a:t>
            </a:r>
            <a:r>
              <a:rPr lang="en-US" sz="800" dirty="0" err="1"/>
              <a:t>Tropsch</a:t>
            </a:r>
            <a:r>
              <a:rPr lang="en-US" sz="800" dirty="0"/>
              <a:t> process is shown. Hydrothermal carbonization of lignin made it possible to obtain a stable carbon material with a functionalized surface, which makes it possible to effectively immobilize ions of the active component</a:t>
            </a:r>
            <a:r>
              <a:rPr lang="en-US" sz="800" dirty="0" smtClean="0"/>
              <a:t>. </a:t>
            </a:r>
            <a:endParaRPr lang="ru-RU" sz="800" dirty="0"/>
          </a:p>
        </p:txBody>
      </p:sp>
      <p:sp>
        <p:nvSpPr>
          <p:cNvPr id="1686" name="object 1686"/>
          <p:cNvSpPr/>
          <p:nvPr/>
        </p:nvSpPr>
        <p:spPr>
          <a:xfrm>
            <a:off x="4177116" y="9042350"/>
            <a:ext cx="3014345" cy="168910"/>
          </a:xfrm>
          <a:custGeom>
            <a:avLst/>
            <a:gdLst/>
            <a:ahLst/>
            <a:cxnLst/>
            <a:rect l="l" t="t" r="r" b="b"/>
            <a:pathLst>
              <a:path w="3014345" h="168909">
                <a:moveTo>
                  <a:pt x="2985905" y="0"/>
                </a:moveTo>
                <a:lnTo>
                  <a:pt x="28112" y="0"/>
                </a:lnTo>
                <a:lnTo>
                  <a:pt x="17167" y="2213"/>
                </a:lnTo>
                <a:lnTo>
                  <a:pt x="8232" y="8248"/>
                </a:lnTo>
                <a:lnTo>
                  <a:pt x="2208" y="17194"/>
                </a:lnTo>
                <a:lnTo>
                  <a:pt x="0" y="28143"/>
                </a:lnTo>
                <a:lnTo>
                  <a:pt x="0" y="140623"/>
                </a:lnTo>
                <a:lnTo>
                  <a:pt x="2208" y="151573"/>
                </a:lnTo>
                <a:lnTo>
                  <a:pt x="8232" y="160519"/>
                </a:lnTo>
                <a:lnTo>
                  <a:pt x="17167" y="166554"/>
                </a:lnTo>
                <a:lnTo>
                  <a:pt x="28112" y="168767"/>
                </a:lnTo>
                <a:lnTo>
                  <a:pt x="2985905" y="168767"/>
                </a:lnTo>
                <a:lnTo>
                  <a:pt x="2996849" y="166554"/>
                </a:lnTo>
                <a:lnTo>
                  <a:pt x="3005785" y="160519"/>
                </a:lnTo>
                <a:lnTo>
                  <a:pt x="3011809" y="151573"/>
                </a:lnTo>
                <a:lnTo>
                  <a:pt x="3014017" y="140623"/>
                </a:lnTo>
                <a:lnTo>
                  <a:pt x="3014017" y="28143"/>
                </a:lnTo>
                <a:lnTo>
                  <a:pt x="3011809" y="17194"/>
                </a:lnTo>
                <a:lnTo>
                  <a:pt x="3005785" y="8248"/>
                </a:lnTo>
                <a:lnTo>
                  <a:pt x="2996849" y="2213"/>
                </a:lnTo>
                <a:lnTo>
                  <a:pt x="2985905" y="0"/>
                </a:lnTo>
                <a:close/>
              </a:path>
            </a:pathLst>
          </a:custGeom>
          <a:solidFill>
            <a:srgbClr val="030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 txBox="1"/>
          <p:nvPr/>
        </p:nvSpPr>
        <p:spPr>
          <a:xfrm>
            <a:off x="5173200" y="8997360"/>
            <a:ext cx="77279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Conclusions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654050" y="5965908"/>
            <a:ext cx="160379" cy="80542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762440" y="5945832"/>
            <a:ext cx="10855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Polyconjugation system</a:t>
            </a:r>
            <a:endParaRPr lang="ru-RU" sz="700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22202" y="4305435"/>
            <a:ext cx="1679605" cy="1137103"/>
          </a:xfrm>
          <a:prstGeom prst="rect">
            <a:avLst/>
          </a:prstGeom>
        </p:spPr>
      </p:pic>
      <p:sp>
        <p:nvSpPr>
          <p:cNvPr id="56" name="Скругленный прямоугольник 55"/>
          <p:cNvSpPr/>
          <p:nvPr/>
        </p:nvSpPr>
        <p:spPr>
          <a:xfrm>
            <a:off x="6638918" y="7473950"/>
            <a:ext cx="796049" cy="1886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6638918" y="745593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BIochar</a:t>
            </a:r>
            <a:r>
              <a:rPr lang="ru-RU" sz="800" dirty="0"/>
              <a:t> 250°С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205916" y="7795174"/>
            <a:ext cx="4715771" cy="22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800" dirty="0"/>
              <a:t>С</a:t>
            </a:r>
            <a:r>
              <a:rPr lang="en-US" sz="800" dirty="0" err="1" smtClean="0"/>
              <a:t>omposition</a:t>
            </a:r>
            <a:r>
              <a:rPr lang="en-US" sz="800" dirty="0" smtClean="0"/>
              <a:t> </a:t>
            </a:r>
            <a:r>
              <a:rPr lang="en-US" sz="800" dirty="0"/>
              <a:t>of obtained hydrocarbons in the presence of </a:t>
            </a:r>
            <a:r>
              <a:rPr lang="en-US" sz="800" dirty="0" err="1"/>
              <a:t>BIochar</a:t>
            </a:r>
            <a:r>
              <a:rPr lang="ru-RU" sz="800" dirty="0"/>
              <a:t> </a:t>
            </a:r>
            <a:r>
              <a:rPr lang="ru-RU" sz="800" dirty="0" smtClean="0"/>
              <a:t>250°С</a:t>
            </a:r>
            <a:r>
              <a:rPr lang="ru-RU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smtClean="0"/>
              <a:t>catalyst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01131" y="4302689"/>
            <a:ext cx="1690041" cy="1139849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1078228" y="7320557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Fe</a:t>
            </a:r>
            <a:r>
              <a:rPr lang="en-US" sz="800" baseline="-25000" dirty="0"/>
              <a:t>3</a:t>
            </a:r>
            <a:r>
              <a:rPr lang="en-US" sz="800" dirty="0"/>
              <a:t>O</a:t>
            </a:r>
            <a:r>
              <a:rPr lang="en-US" sz="800" baseline="-25000" dirty="0"/>
              <a:t>4</a:t>
            </a:r>
            <a:r>
              <a:rPr lang="en-US" sz="800" dirty="0"/>
              <a:t>, Fe</a:t>
            </a:r>
            <a:r>
              <a:rPr lang="en-US" sz="800" baseline="-25000" dirty="0"/>
              <a:t>2</a:t>
            </a:r>
            <a:r>
              <a:rPr lang="en-US" sz="800" dirty="0"/>
              <a:t>O</a:t>
            </a:r>
            <a:r>
              <a:rPr lang="en-US" sz="800" baseline="-25000" dirty="0"/>
              <a:t>3</a:t>
            </a:r>
            <a:endParaRPr lang="ru-RU" sz="800" baseline="-25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942394" y="7327699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Fe</a:t>
            </a:r>
            <a:r>
              <a:rPr lang="en-US" sz="800" baseline="-25000" dirty="0"/>
              <a:t>3</a:t>
            </a:r>
            <a:r>
              <a:rPr lang="en-US" sz="800" dirty="0"/>
              <a:t>O</a:t>
            </a:r>
            <a:r>
              <a:rPr lang="en-US" sz="800" baseline="-25000" dirty="0"/>
              <a:t>4</a:t>
            </a:r>
            <a:r>
              <a:rPr lang="en-US" sz="800" dirty="0"/>
              <a:t>, Fe</a:t>
            </a:r>
            <a:r>
              <a:rPr lang="en-US" sz="800" baseline="-25000" dirty="0"/>
              <a:t>2</a:t>
            </a:r>
            <a:r>
              <a:rPr lang="en-US" sz="800" dirty="0"/>
              <a:t>O</a:t>
            </a:r>
            <a:r>
              <a:rPr lang="en-US" sz="800" baseline="-25000" dirty="0"/>
              <a:t>3</a:t>
            </a:r>
            <a:endParaRPr lang="ru-RU" sz="800" baseline="-25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911697" y="8581663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Fe</a:t>
            </a:r>
            <a:r>
              <a:rPr lang="en-US" sz="800" baseline="-25000" dirty="0"/>
              <a:t>3</a:t>
            </a:r>
            <a:r>
              <a:rPr lang="en-US" sz="800" dirty="0"/>
              <a:t>O</a:t>
            </a:r>
            <a:r>
              <a:rPr lang="en-US" sz="800" baseline="-25000" dirty="0"/>
              <a:t>4</a:t>
            </a:r>
            <a:r>
              <a:rPr lang="en-US" sz="800" dirty="0"/>
              <a:t>, Fe</a:t>
            </a:r>
            <a:r>
              <a:rPr lang="en-US" sz="800" baseline="-25000" dirty="0"/>
              <a:t>2</a:t>
            </a:r>
            <a:r>
              <a:rPr lang="en-US" sz="800" dirty="0"/>
              <a:t>O</a:t>
            </a:r>
            <a:r>
              <a:rPr lang="en-US" sz="800" baseline="-25000" dirty="0"/>
              <a:t>3</a:t>
            </a:r>
            <a:endParaRPr lang="ru-RU" sz="800" baseline="-25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102692" y="8591206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Fe</a:t>
            </a:r>
            <a:r>
              <a:rPr lang="en-US" sz="800" baseline="-25000" dirty="0"/>
              <a:t>3</a:t>
            </a:r>
            <a:r>
              <a:rPr lang="en-US" sz="800" dirty="0"/>
              <a:t>O</a:t>
            </a:r>
            <a:r>
              <a:rPr lang="en-US" sz="800" baseline="-25000" dirty="0"/>
              <a:t>4</a:t>
            </a:r>
            <a:r>
              <a:rPr lang="en-US" sz="800" dirty="0"/>
              <a:t>, Fe</a:t>
            </a:r>
            <a:r>
              <a:rPr lang="en-US" sz="800" baseline="-25000" dirty="0"/>
              <a:t>2</a:t>
            </a:r>
            <a:r>
              <a:rPr lang="en-US" sz="800" dirty="0"/>
              <a:t>O</a:t>
            </a:r>
            <a:r>
              <a:rPr lang="en-US" sz="800" baseline="-25000" dirty="0"/>
              <a:t>3</a:t>
            </a:r>
            <a:endParaRPr lang="ru-RU" sz="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17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11790</TotalTime>
  <Words>858</Words>
  <Application>Microsoft Office PowerPoint</Application>
  <PresentationFormat>Произвольный</PresentationFormat>
  <Paragraphs>141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Origin Graph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Kristina</dc:creator>
  <cp:lastModifiedBy>Kristina</cp:lastModifiedBy>
  <cp:revision>33</cp:revision>
  <dcterms:created xsi:type="dcterms:W3CDTF">2023-06-26T11:52:01Z</dcterms:created>
  <dcterms:modified xsi:type="dcterms:W3CDTF">2023-07-04T18:56:31Z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2023-05-17T00:00:00Z</vt:filetime>
  </property>
  <property fmtid="{D5CDD505-2E9C-101B-9397-08002B2CF9AE}" pid="3" name="LastSaved">
    <vt:filetime>2023-06-26T00:00:00Z</vt:filetime>
  </property>
</Properties>
</file>