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86" autoAdjust="0"/>
  </p:normalViewPr>
  <p:slideViewPr>
    <p:cSldViewPr>
      <p:cViewPr>
        <p:scale>
          <a:sx n="75" d="100"/>
          <a:sy n="75" d="100"/>
        </p:scale>
        <p:origin x="-2664" y="-8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67338A-F8BA-45EC-9F2F-CBCE5D6305C1}" type="datetimeFigureOut">
              <a:rPr lang="ru-RU" smtClean="0"/>
              <a:t>01.04.2019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C60B0-0051-44C1-97B8-6140E567F36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4047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5C60B0-0051-44C1-97B8-6140E567F360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71481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B0733-2F2E-4388-96D6-22665802CB47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69955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50F7D9-A5B7-45A8-BEB1-2E049993E6F4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999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A3BA3-83F2-45A6-851B-9E7A622B25E8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7226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64893-E1DE-40C3-BA03-4E16402A8B89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311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F55EC-554F-4956-A2B7-DEBEA6C5A2E6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44365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29B7D-49E9-4EF1-9C82-CDED514A8DA7}" type="datetime1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5659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67B1A3-C508-4128-BB25-5F6F734D8ADD}" type="datetime1">
              <a:rPr lang="ru-RU" smtClean="0"/>
              <a:t>01.04.2019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77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6664F-8028-4E6B-8021-23B9E38DA5E7}" type="datetime1">
              <a:rPr lang="ru-RU" smtClean="0"/>
              <a:t>01.04.2019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7968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B3B73-F76A-41E8-AA57-A4BF54E4EE2B}" type="datetime1">
              <a:rPr lang="ru-RU" smtClean="0"/>
              <a:t>01.04.2019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43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11490-B292-485B-973F-26AD14C2B438}" type="datetime1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9743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50386-F324-43AC-80DB-43DCFAE87BC9}" type="datetime1">
              <a:rPr lang="ru-RU" smtClean="0"/>
              <a:t>01.04.2019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4561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B73D6-FD3A-4AFD-BA48-0B46E2B6E19C}" type="datetime1">
              <a:rPr lang="ru-RU" smtClean="0"/>
              <a:t>01.04.2019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3ACFD-86C9-4BD3-8C0D-07755CB23BE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4170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08627" y="668169"/>
            <a:ext cx="6752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Garamond" pitchFamily="18" charset="0"/>
                <a:cs typeface="Times New Roman" pitchFamily="18" charset="0"/>
              </a:rPr>
              <a:t>Омский государственный технический университет</a:t>
            </a:r>
            <a:endParaRPr lang="ru-RU" sz="24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24272" y="2151162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Garamond" pitchFamily="18" charset="0"/>
                <a:cs typeface="Times New Roman" pitchFamily="18" charset="0"/>
              </a:rPr>
              <a:t>Исследование влияния уровня продольной компенсации на возникновение и развитие </a:t>
            </a:r>
            <a:r>
              <a:rPr lang="ru-RU" sz="3200" dirty="0" err="1" smtClean="0">
                <a:latin typeface="Garamond" pitchFamily="18" charset="0"/>
                <a:cs typeface="Times New Roman" pitchFamily="18" charset="0"/>
              </a:rPr>
              <a:t>подсинхронного</a:t>
            </a:r>
            <a:r>
              <a:rPr lang="ru-RU" sz="3200" dirty="0" smtClean="0">
                <a:latin typeface="Garamond" pitchFamily="18" charset="0"/>
                <a:cs typeface="Times New Roman" pitchFamily="18" charset="0"/>
              </a:rPr>
              <a:t> резонанса</a:t>
            </a:r>
            <a:endParaRPr lang="ru-RU" sz="32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149677" y="3903439"/>
            <a:ext cx="307007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latin typeface="Garamond" pitchFamily="18" charset="0"/>
                <a:cs typeface="Times New Roman" pitchFamily="18" charset="0"/>
              </a:rPr>
              <a:t>Д.В</a:t>
            </a:r>
            <a:r>
              <a:rPr lang="ru-RU" sz="2400" dirty="0">
                <a:latin typeface="Garamond" pitchFamily="18" charset="0"/>
                <a:cs typeface="Times New Roman" pitchFamily="18" charset="0"/>
              </a:rPr>
              <a:t>. </a:t>
            </a:r>
            <a:r>
              <a:rPr lang="ru-RU" sz="2400" dirty="0" smtClean="0">
                <a:latin typeface="Garamond" pitchFamily="18" charset="0"/>
                <a:cs typeface="Times New Roman" pitchFamily="18" charset="0"/>
              </a:rPr>
              <a:t>Рысев, П.В</a:t>
            </a:r>
            <a:r>
              <a:rPr lang="ru-RU" sz="2400" dirty="0">
                <a:latin typeface="Garamond" pitchFamily="18" charset="0"/>
                <a:cs typeface="Times New Roman" pitchFamily="18" charset="0"/>
              </a:rPr>
              <a:t>. Рысев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923928" y="6093296"/>
            <a:ext cx="152157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Garamond" pitchFamily="18" charset="0"/>
                <a:cs typeface="Times New Roman" pitchFamily="18" charset="0"/>
              </a:rPr>
              <a:t>Омск 2018</a:t>
            </a:r>
            <a:endParaRPr lang="ru-RU" sz="2400" dirty="0"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497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z="1600" smtClean="0">
                <a:solidFill>
                  <a:schemeClr val="tx1"/>
                </a:solidFill>
                <a:latin typeface="Garamond" pitchFamily="18" charset="0"/>
              </a:rPr>
              <a:t>2</a:t>
            </a:fld>
            <a:endParaRPr lang="ru-RU" sz="1600" dirty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5122" name="Рисунок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332656"/>
            <a:ext cx="3967162" cy="94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2813232" y="1367612"/>
            <a:ext cx="201208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>
                <a:latin typeface="Garamond" pitchFamily="18" charset="0"/>
                <a:ea typeface="Verdana" pitchFamily="34" charset="0"/>
                <a:cs typeface="Verdana" pitchFamily="34" charset="0"/>
              </a:rPr>
              <a:t>Схема энергосистемы</a:t>
            </a:r>
          </a:p>
        </p:txBody>
      </p:sp>
      <p:pic>
        <p:nvPicPr>
          <p:cNvPr id="5123" name="Рисунок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172" y="2132856"/>
            <a:ext cx="7798410" cy="2952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Прямоугольник 8"/>
          <p:cNvSpPr/>
          <p:nvPr/>
        </p:nvSpPr>
        <p:spPr>
          <a:xfrm>
            <a:off x="2000647" y="5264190"/>
            <a:ext cx="54006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latin typeface="Garamond" pitchFamily="18" charset="0"/>
              </a:rPr>
              <a:t>Модель исследуемой </a:t>
            </a:r>
            <a:r>
              <a:rPr lang="ru-RU" sz="1600" dirty="0" smtClean="0">
                <a:latin typeface="Garamond" pitchFamily="18" charset="0"/>
              </a:rPr>
              <a:t>энергосистемы </a:t>
            </a:r>
            <a:r>
              <a:rPr lang="ru-RU" sz="1600" dirty="0">
                <a:latin typeface="Garamond" pitchFamily="18" charset="0"/>
              </a:rPr>
              <a:t>в </a:t>
            </a:r>
            <a:r>
              <a:rPr lang="en-US" sz="1600" dirty="0">
                <a:latin typeface="Garamond" pitchFamily="18" charset="0"/>
              </a:rPr>
              <a:t>MATLAB Simulink</a:t>
            </a:r>
            <a:endParaRPr lang="ru-RU" sz="1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6723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Номер слайда 10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z="1600" smtClean="0">
                <a:solidFill>
                  <a:schemeClr val="tx1"/>
                </a:solidFill>
                <a:latin typeface="Garamond" pitchFamily="18" charset="0"/>
                <a:cs typeface="Times New Roman" pitchFamily="18" charset="0"/>
              </a:rPr>
              <a:t>3</a:t>
            </a:fld>
            <a:endParaRPr lang="ru-RU" sz="1600" dirty="0">
              <a:solidFill>
                <a:schemeClr val="tx1"/>
              </a:solidFill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1075" name="Picture 5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745" b="15289"/>
          <a:stretch/>
        </p:blipFill>
        <p:spPr bwMode="auto">
          <a:xfrm>
            <a:off x="202084" y="188641"/>
            <a:ext cx="5727526" cy="992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6" name="Picture 5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00" b="7317"/>
          <a:stretch/>
        </p:blipFill>
        <p:spPr bwMode="auto">
          <a:xfrm>
            <a:off x="240184" y="1360216"/>
            <a:ext cx="5727526" cy="22688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77" name="Picture 5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18" b="7075"/>
          <a:stretch/>
        </p:blipFill>
        <p:spPr bwMode="auto">
          <a:xfrm>
            <a:off x="274092" y="3933056"/>
            <a:ext cx="5738068" cy="2283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" name="Прямоугольник 31"/>
          <p:cNvSpPr/>
          <p:nvPr/>
        </p:nvSpPr>
        <p:spPr>
          <a:xfrm>
            <a:off x="6429176" y="454038"/>
            <a:ext cx="9140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Garamond" pitchFamily="18" charset="0"/>
                <a:cs typeface="Times New Roman" pitchFamily="18" charset="0"/>
              </a:rPr>
              <a:t>Токи КЗ</a:t>
            </a:r>
            <a:endParaRPr lang="ru-RU" sz="16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444208" y="2079122"/>
            <a:ext cx="2232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Garamond" pitchFamily="18" charset="0"/>
                <a:cs typeface="Times New Roman" pitchFamily="18" charset="0"/>
              </a:rPr>
              <a:t>Осциллограммы скручивающих моментов</a:t>
            </a:r>
            <a:endParaRPr lang="ru-RU" sz="16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6429176" y="4659354"/>
            <a:ext cx="18872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Garamond" pitchFamily="18" charset="0"/>
                <a:cs typeface="Times New Roman" pitchFamily="18" charset="0"/>
              </a:rPr>
              <a:t>Осциллограммы отклонений скорости</a:t>
            </a:r>
            <a:endParaRPr lang="ru-RU" sz="1600" dirty="0"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11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z="1600" smtClean="0">
                <a:solidFill>
                  <a:schemeClr val="tx1"/>
                </a:solidFill>
                <a:latin typeface="Garamond" pitchFamily="18" charset="0"/>
              </a:rPr>
              <a:t>4</a:t>
            </a:fld>
            <a:endParaRPr lang="ru-RU" sz="1600" dirty="0">
              <a:solidFill>
                <a:schemeClr val="tx1"/>
              </a:solidFill>
              <a:latin typeface="Garamond" pitchFamily="18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04" b="7974"/>
          <a:stretch/>
        </p:blipFill>
        <p:spPr bwMode="auto">
          <a:xfrm>
            <a:off x="4714810" y="1469338"/>
            <a:ext cx="4384740" cy="1722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10" b="7561"/>
          <a:stretch/>
        </p:blipFill>
        <p:spPr bwMode="auto">
          <a:xfrm>
            <a:off x="107505" y="1478429"/>
            <a:ext cx="4337496" cy="17138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116" b="7452"/>
          <a:stretch/>
        </p:blipFill>
        <p:spPr bwMode="auto">
          <a:xfrm>
            <a:off x="132532" y="3422646"/>
            <a:ext cx="4312469" cy="1712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030" b="7532"/>
          <a:stretch/>
        </p:blipFill>
        <p:spPr bwMode="auto">
          <a:xfrm>
            <a:off x="4829448" y="3442416"/>
            <a:ext cx="4270102" cy="1692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Прямоугольник 9"/>
          <p:cNvSpPr/>
          <p:nvPr/>
        </p:nvSpPr>
        <p:spPr>
          <a:xfrm>
            <a:off x="1417373" y="908720"/>
            <a:ext cx="17427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Garamond" pitchFamily="18" charset="0"/>
                <a:cs typeface="Times New Roman" pitchFamily="18" charset="0"/>
              </a:rPr>
              <a:t>Компенсация 40%</a:t>
            </a:r>
            <a:endParaRPr lang="ru-RU" sz="16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035786" y="917372"/>
            <a:ext cx="1742785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Garamond" pitchFamily="18" charset="0"/>
                <a:cs typeface="Times New Roman" pitchFamily="18" charset="0"/>
              </a:rPr>
              <a:t>Компенсация 47%</a:t>
            </a:r>
            <a:endParaRPr lang="ru-RU" sz="16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378411" y="5413608"/>
            <a:ext cx="179568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Garamond" pitchFamily="18" charset="0"/>
                <a:cs typeface="Times New Roman" pitchFamily="18" charset="0"/>
              </a:rPr>
              <a:t>Система устойчива</a:t>
            </a:r>
            <a:endParaRPr lang="ru-RU" sz="16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968072" y="5414476"/>
            <a:ext cx="199285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dirty="0" smtClean="0">
                <a:latin typeface="Garamond" pitchFamily="18" charset="0"/>
                <a:cs typeface="Times New Roman" pitchFamily="18" charset="0"/>
              </a:rPr>
              <a:t>Система неустойчива</a:t>
            </a:r>
            <a:endParaRPr lang="ru-RU" sz="1600" dirty="0">
              <a:latin typeface="Garamond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849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3ACFD-86C9-4BD3-8C0D-07755CB23BE2}" type="slidenum">
              <a:rPr lang="ru-RU" sz="1600" smtClean="0">
                <a:solidFill>
                  <a:schemeClr val="tx1"/>
                </a:solidFill>
                <a:latin typeface="Garamond" pitchFamily="18" charset="0"/>
              </a:rPr>
              <a:t>5</a:t>
            </a:fld>
            <a:endParaRPr lang="ru-RU" dirty="0">
              <a:solidFill>
                <a:schemeClr val="tx1"/>
              </a:solidFill>
              <a:latin typeface="Garamond" pitchFamily="18" charset="0"/>
            </a:endParaRPr>
          </a:p>
        </p:txBody>
      </p:sp>
      <p:sp>
        <p:nvSpPr>
          <p:cNvPr id="10" name="Rectangle 6"/>
          <p:cNvSpPr>
            <a:spLocks noChangeArrowheads="1"/>
          </p:cNvSpPr>
          <p:nvPr/>
        </p:nvSpPr>
        <p:spPr bwMode="auto">
          <a:xfrm>
            <a:off x="0" y="611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3" name="Rectangle 14"/>
          <p:cNvSpPr>
            <a:spLocks noChangeArrowheads="1"/>
          </p:cNvSpPr>
          <p:nvPr/>
        </p:nvSpPr>
        <p:spPr bwMode="auto">
          <a:xfrm>
            <a:off x="0" y="611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0" y="611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3105" name="Picture 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72" y="971440"/>
            <a:ext cx="4859832" cy="4104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69688" y="5215555"/>
            <a:ext cx="45720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1600" dirty="0" smtClean="0">
                <a:latin typeface="Garamond" pitchFamily="18" charset="0"/>
              </a:rPr>
              <a:t>Зависимость </a:t>
            </a:r>
            <a:r>
              <a:rPr lang="ru-RU" sz="1600" dirty="0">
                <a:latin typeface="Garamond" pitchFamily="18" charset="0"/>
              </a:rPr>
              <a:t>амплитуд </a:t>
            </a:r>
            <a:r>
              <a:rPr lang="ru-RU" sz="1600" dirty="0" smtClean="0">
                <a:latin typeface="Garamond" pitchFamily="18" charset="0"/>
              </a:rPr>
              <a:t>скручивающих </a:t>
            </a:r>
            <a:r>
              <a:rPr lang="ru-RU" sz="1600" dirty="0">
                <a:latin typeface="Garamond" pitchFamily="18" charset="0"/>
              </a:rPr>
              <a:t>моментов от уровня продольной компенсации</a:t>
            </a:r>
            <a:endParaRPr lang="ru-RU" sz="1600" dirty="0">
              <a:latin typeface="Garamond" pitchFamily="18" charset="0"/>
            </a:endParaRPr>
          </a:p>
        </p:txBody>
      </p:sp>
      <p:pic>
        <p:nvPicPr>
          <p:cNvPr id="3106" name="Picture 3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8665" y="1565238"/>
            <a:ext cx="4445335" cy="2574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Прямоугольник 21"/>
          <p:cNvSpPr/>
          <p:nvPr/>
        </p:nvSpPr>
        <p:spPr>
          <a:xfrm>
            <a:off x="4885604" y="5220489"/>
            <a:ext cx="425839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Garamond" pitchFamily="18" charset="0"/>
              </a:rPr>
              <a:t>Зависимость </a:t>
            </a:r>
            <a:r>
              <a:rPr lang="ru-RU" sz="1600" dirty="0">
                <a:latin typeface="Garamond" pitchFamily="18" charset="0"/>
              </a:rPr>
              <a:t>амплитуд </a:t>
            </a:r>
            <a:r>
              <a:rPr lang="ru-RU" sz="1600" dirty="0" smtClean="0">
                <a:latin typeface="Garamond" pitchFamily="18" charset="0"/>
              </a:rPr>
              <a:t>отклонений скоростей </a:t>
            </a:r>
            <a:r>
              <a:rPr lang="ru-RU" sz="1600" dirty="0">
                <a:latin typeface="Garamond" pitchFamily="18" charset="0"/>
              </a:rPr>
              <a:t>от уровня продольной компенсации</a:t>
            </a:r>
            <a:endParaRPr lang="ru-RU" sz="16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195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71</Words>
  <Application>Microsoft Office PowerPoint</Application>
  <PresentationFormat>Экран (4:3)</PresentationFormat>
  <Paragraphs>20</Paragraphs>
  <Slides>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Std</dc:creator>
  <cp:lastModifiedBy>Std</cp:lastModifiedBy>
  <cp:revision>13</cp:revision>
  <dcterms:created xsi:type="dcterms:W3CDTF">2018-05-16T16:13:43Z</dcterms:created>
  <dcterms:modified xsi:type="dcterms:W3CDTF">2019-04-01T12:09:24Z</dcterms:modified>
</cp:coreProperties>
</file>