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328" r:id="rId4"/>
    <p:sldId id="330" r:id="rId5"/>
    <p:sldId id="329" r:id="rId6"/>
    <p:sldId id="335" r:id="rId7"/>
    <p:sldId id="332" r:id="rId8"/>
    <p:sldId id="344" r:id="rId9"/>
    <p:sldId id="333" r:id="rId10"/>
    <p:sldId id="334" r:id="rId11"/>
    <p:sldId id="336" r:id="rId12"/>
    <p:sldId id="337" r:id="rId13"/>
    <p:sldId id="338" r:id="rId14"/>
    <p:sldId id="345" r:id="rId15"/>
    <p:sldId id="340" r:id="rId16"/>
    <p:sldId id="342" r:id="rId17"/>
    <p:sldId id="341" r:id="rId18"/>
    <p:sldId id="346" r:id="rId19"/>
    <p:sldId id="343" r:id="rId20"/>
    <p:sldId id="339" r:id="rId21"/>
    <p:sldId id="280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94910" autoAdjust="0"/>
  </p:normalViewPr>
  <p:slideViewPr>
    <p:cSldViewPr>
      <p:cViewPr varScale="1">
        <p:scale>
          <a:sx n="116" d="100"/>
          <a:sy n="116" d="100"/>
        </p:scale>
        <p:origin x="9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/>
              <a:t>Доля студентов среди читателей</a:t>
            </a:r>
            <a:r>
              <a:rPr lang="ru-RU" sz="1400" baseline="0" dirty="0" smtClean="0"/>
              <a:t> ГПНТБ СО РАН</a:t>
            </a:r>
            <a:endParaRPr lang="ru-RU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</c:v>
                </c:pt>
                <c:pt idx="1">
                  <c:v>50</c:v>
                </c:pt>
                <c:pt idx="2">
                  <c:v>49</c:v>
                </c:pt>
                <c:pt idx="3">
                  <c:v>50</c:v>
                </c:pt>
                <c:pt idx="4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07741944"/>
        <c:axId val="407300960"/>
      </c:barChart>
      <c:catAx>
        <c:axId val="40774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300960"/>
        <c:crosses val="autoZero"/>
        <c:auto val="1"/>
        <c:lblAlgn val="ctr"/>
        <c:lblOffset val="100"/>
        <c:noMultiLvlLbl val="0"/>
      </c:catAx>
      <c:valAx>
        <c:axId val="40730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74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DD04F-2FEB-47FA-BBB3-FFD75E15B72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D83EA-E07C-4B40-AE95-C8CC3FC0C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7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eteus.nsc.ru/" TargetMode="External"/><Relationship Id="rId2" Type="http://schemas.openxmlformats.org/officeDocument/2006/relationships/hyperlink" Target="http://www.spsl.nsc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b-science.info/" TargetMode="External"/><Relationship Id="rId5" Type="http://schemas.openxmlformats.org/officeDocument/2006/relationships/hyperlink" Target="http://www.spsl.nsc.ru/history" TargetMode="External"/><Relationship Id="rId4" Type="http://schemas.openxmlformats.org/officeDocument/2006/relationships/hyperlink" Target="webirbis.spsl.nsc.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 rot="10800000">
            <a:off x="4499992" y="0"/>
            <a:ext cx="4176464" cy="4293096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99992" y="284164"/>
            <a:ext cx="4176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 направлениях развития 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/>
            </a:r>
            <a:b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ru-RU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научных </a:t>
            </a:r>
            <a:r>
              <a:rPr lang="ru-RU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библиотек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004048" y="2002531"/>
            <a:ext cx="3168352" cy="144016"/>
            <a:chOff x="899592" y="1359873"/>
            <a:chExt cx="3168352" cy="144016"/>
          </a:xfrm>
        </p:grpSpPr>
        <p:sp>
          <p:nvSpPr>
            <p:cNvPr id="3" name="Rectangle 2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492896"/>
            <a:ext cx="1208028" cy="1569824"/>
          </a:xfrm>
          <a:prstGeom prst="rect">
            <a:avLst/>
          </a:prstGeom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716016" y="5733256"/>
            <a:ext cx="4176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Гуськов А.Е.</a:t>
            </a:r>
            <a:endParaRPr lang="en-US" altLang="ko-KR" sz="36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Ножницы для ученого*</a:t>
            </a:r>
            <a:br>
              <a:rPr lang="ru-RU" dirty="0" smtClean="0"/>
            </a:br>
            <a:r>
              <a:rPr lang="ru-RU" dirty="0" smtClean="0"/>
              <a:t>«Как писать, если не читать?»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27126"/>
            <a:ext cx="8229600" cy="1036711"/>
          </a:xfrm>
        </p:spPr>
        <p:txBody>
          <a:bodyPr/>
          <a:lstStyle/>
          <a:p>
            <a:r>
              <a:rPr lang="ru-RU" sz="1800" b="1" dirty="0" smtClean="0"/>
              <a:t>Навязываются планы по повышению </a:t>
            </a:r>
            <a:br>
              <a:rPr lang="ru-RU" sz="1800" b="1" dirty="0" smtClean="0"/>
            </a:br>
            <a:r>
              <a:rPr lang="ru-RU" sz="1800" b="1" dirty="0" smtClean="0"/>
              <a:t>числа публикаций, притом высокого уровня. </a:t>
            </a:r>
            <a:br>
              <a:rPr lang="ru-RU" sz="1800" b="1" dirty="0" smtClean="0"/>
            </a:br>
            <a:r>
              <a:rPr lang="ru-RU" sz="1800" b="1" dirty="0" smtClean="0"/>
              <a:t>Однако, возможности доступа к научной </a:t>
            </a:r>
            <a:br>
              <a:rPr lang="ru-RU" sz="1800" b="1" dirty="0" smtClean="0"/>
            </a:br>
            <a:r>
              <a:rPr lang="ru-RU" sz="1800" b="1" dirty="0" smtClean="0"/>
              <a:t>литературе сокращаются.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569" y="1086292"/>
            <a:ext cx="3489920" cy="2035889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idx="10"/>
          </p:nvPr>
        </p:nvSpPr>
        <p:spPr>
          <a:xfrm>
            <a:off x="9415" y="2463837"/>
            <a:ext cx="8229600" cy="3600400"/>
          </a:xfrm>
        </p:spPr>
        <p:txBody>
          <a:bodyPr/>
          <a:lstStyle/>
          <a:p>
            <a:r>
              <a:rPr lang="ru-RU" sz="1600" b="1" i="1" dirty="0" smtClean="0"/>
              <a:t>Последствия реформы РАН:</a:t>
            </a:r>
          </a:p>
          <a:p>
            <a:r>
              <a:rPr lang="ru-RU" sz="1600" dirty="0" smtClean="0"/>
              <a:t>1. Объем комплектования печатной литературой </a:t>
            </a:r>
            <a:br>
              <a:rPr lang="ru-RU" sz="1600" dirty="0" smtClean="0"/>
            </a:br>
            <a:r>
              <a:rPr lang="ru-RU" sz="1600" dirty="0" smtClean="0"/>
              <a:t>в НИУ снизился в 10 раз.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2. Иностранная печатная литература больше не поступает в НИУ.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3. Средства на комплектование для академических библиотек не выделяются.</a:t>
            </a:r>
            <a:br>
              <a:rPr lang="ru-RU" sz="1600" dirty="0" smtClean="0"/>
            </a:br>
            <a:r>
              <a:rPr lang="ru-RU" sz="1600" dirty="0" smtClean="0"/>
              <a:t>Вместо этого уже 2 года идут попытки запустить механизм </a:t>
            </a:r>
            <a:br>
              <a:rPr lang="ru-RU" sz="1600" dirty="0" smtClean="0"/>
            </a:br>
            <a:r>
              <a:rPr lang="ru-RU" sz="1600" dirty="0" smtClean="0"/>
              <a:t>централизованной подписки на электронные ресурсы.</a:t>
            </a:r>
          </a:p>
          <a:p>
            <a:endParaRPr lang="ru-RU" sz="1600" dirty="0"/>
          </a:p>
          <a:p>
            <a:r>
              <a:rPr lang="ru-RU" sz="1600" dirty="0" smtClean="0"/>
              <a:t>4. Книгообмен оказался не только без финансирования, но и вне закона.</a:t>
            </a:r>
            <a:endParaRPr lang="en-US" sz="1600" dirty="0"/>
          </a:p>
          <a:p>
            <a:endParaRPr lang="en-US" sz="1600" dirty="0"/>
          </a:p>
          <a:p>
            <a:r>
              <a:rPr lang="ru-RU" i="1" dirty="0" smtClean="0"/>
              <a:t>*Проблемы </a:t>
            </a:r>
            <a:r>
              <a:rPr lang="ru-RU" i="1" dirty="0"/>
              <a:t>комплектования научных библиотек: </a:t>
            </a:r>
            <a:r>
              <a:rPr lang="ru-RU" i="1" dirty="0" smtClean="0"/>
              <a:t>ножницы </a:t>
            </a:r>
            <a:r>
              <a:rPr lang="ru-RU" i="1" dirty="0"/>
              <a:t>реформы </a:t>
            </a:r>
            <a:r>
              <a:rPr lang="ru-RU" i="1" dirty="0" smtClean="0"/>
              <a:t>науки</a:t>
            </a:r>
            <a:br>
              <a:rPr lang="ru-RU" i="1" dirty="0" smtClean="0"/>
            </a:br>
            <a:r>
              <a:rPr lang="ru-RU" i="1" dirty="0" err="1" smtClean="0"/>
              <a:t>Елепов</a:t>
            </a:r>
            <a:r>
              <a:rPr lang="ru-RU" i="1" dirty="0" smtClean="0"/>
              <a:t> </a:t>
            </a:r>
            <a:r>
              <a:rPr lang="ru-RU" i="1" dirty="0"/>
              <a:t>Б.С., </a:t>
            </a:r>
            <a:r>
              <a:rPr lang="ru-RU" i="1" dirty="0" smtClean="0"/>
              <a:t>Гуськов </a:t>
            </a:r>
            <a:r>
              <a:rPr lang="ru-RU" i="1" dirty="0"/>
              <a:t>А.Е., Босина Л.В., Подкорытова </a:t>
            </a:r>
            <a:r>
              <a:rPr lang="ru-RU" i="1" dirty="0" smtClean="0"/>
              <a:t>Н.И.</a:t>
            </a:r>
            <a:br>
              <a:rPr lang="ru-RU" i="1" dirty="0" smtClean="0"/>
            </a:br>
            <a:r>
              <a:rPr lang="ru-RU" i="1" dirty="0" smtClean="0"/>
              <a:t>Вестник </a:t>
            </a:r>
            <a:r>
              <a:rPr lang="ru-RU" i="1" dirty="0"/>
              <a:t>Российской академии естественных наук. Западно-Сибирское отделение.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2016</a:t>
            </a:r>
            <a:r>
              <a:rPr lang="ru-RU" i="1" dirty="0"/>
              <a:t>. № 18. С. 198-205. </a:t>
            </a:r>
          </a:p>
        </p:txBody>
      </p:sp>
    </p:spTree>
    <p:extLst>
      <p:ext uri="{BB962C8B-B14F-4D97-AF65-F5344CB8AC3E}">
        <p14:creationId xmlns:p14="http://schemas.microsoft.com/office/powerpoint/2010/main" val="5786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 НИУ меняет форму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Что нужно ученому от библиотеки?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Востребованность фондов библиотеки НИУ падает. </a:t>
            </a: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Поступление новой литературы драматично сокращается вместе с финансированием.</a:t>
            </a:r>
            <a:r>
              <a:rPr lang="en-US" sz="1800" dirty="0" smtClean="0"/>
              <a:t> </a:t>
            </a:r>
            <a:endParaRPr lang="ru-R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Основная </a:t>
            </a:r>
            <a:r>
              <a:rPr lang="ru-RU" sz="1800" dirty="0" smtClean="0"/>
              <a:t>часть информации попадает к ученому через Интернет, </a:t>
            </a:r>
            <a:br>
              <a:rPr lang="ru-RU" sz="1800" dirty="0" smtClean="0"/>
            </a:br>
            <a:r>
              <a:rPr lang="ru-RU" sz="1800" dirty="0" smtClean="0"/>
              <a:t>минуя библиотеку.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НИУ начинают задумываться о том, чтобы библиотечные функции отдать «на аутсорсинг», например, в ГПНТБ СО РАН.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Библиотеки </a:t>
            </a:r>
            <a:r>
              <a:rPr lang="ru-RU" sz="1800" dirty="0" smtClean="0"/>
              <a:t>всегда помогали ученым справляться с большими </a:t>
            </a:r>
            <a:br>
              <a:rPr lang="ru-RU" sz="1800" dirty="0" smtClean="0"/>
            </a:br>
            <a:r>
              <a:rPr lang="ru-RU" sz="1800" dirty="0" smtClean="0"/>
              <a:t>объемами информации. Сейчас ситуация стала еще более </a:t>
            </a:r>
            <a:br>
              <a:rPr lang="ru-RU" sz="1800" dirty="0" smtClean="0"/>
            </a:br>
            <a:r>
              <a:rPr lang="ru-RU" sz="1800" dirty="0" smtClean="0"/>
              <a:t>критичной: несмотря на автоматизацию, объемы информации и </a:t>
            </a:r>
            <a:br>
              <a:rPr lang="ru-RU" sz="1800" dirty="0" smtClean="0"/>
            </a:br>
            <a:r>
              <a:rPr lang="ru-RU" sz="1800" dirty="0" smtClean="0"/>
              <a:t>время на их обработку увеличились многократно.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249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 - ученым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0648"/>
          </a:xfrm>
        </p:spPr>
        <p:txBody>
          <a:bodyPr/>
          <a:lstStyle/>
          <a:p>
            <a:r>
              <a:rPr lang="ru-RU" b="1" dirty="0" smtClean="0"/>
              <a:t>Что нужно ученому от библиотеки?</a:t>
            </a:r>
            <a:br>
              <a:rPr lang="ru-RU" b="1" dirty="0" smtClean="0"/>
            </a:br>
            <a:r>
              <a:rPr lang="ru-RU" b="1" dirty="0" smtClean="0"/>
              <a:t>В конечном итоге, сэкономить свое время.</a:t>
            </a:r>
            <a:br>
              <a:rPr lang="ru-RU" b="1" dirty="0" smtClean="0"/>
            </a:br>
            <a:r>
              <a:rPr lang="ru-RU" b="1" dirty="0" smtClean="0"/>
              <a:t>Для начала, в малом…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57200" y="2507644"/>
            <a:ext cx="8229600" cy="3600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Подбор литературы по тематике (полные тексты).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Выбор подходящего журнала для своей публикации.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Посчитать цитирования и индекс </a:t>
            </a:r>
            <a:r>
              <a:rPr lang="ru-RU" sz="2000" dirty="0" err="1" smtClean="0"/>
              <a:t>Хирша</a:t>
            </a:r>
            <a:r>
              <a:rPr lang="ru-RU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Работа с онлайн-</a:t>
            </a:r>
            <a:r>
              <a:rPr lang="ru-RU" sz="2000" dirty="0" err="1" smtClean="0"/>
              <a:t>репозиториями</a:t>
            </a:r>
            <a:r>
              <a:rPr lang="ru-RU" sz="2000" dirty="0" smtClean="0"/>
              <a:t> и электронными </a:t>
            </a:r>
            <a:br>
              <a:rPr lang="ru-RU" sz="2000" dirty="0" smtClean="0"/>
            </a:br>
            <a:r>
              <a:rPr lang="ru-RU" sz="2000" dirty="0" smtClean="0"/>
              <a:t>публикациями.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05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- ученым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 потом, и в большом…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Помощь в продвижении своих публикаций </a:t>
            </a:r>
            <a:br>
              <a:rPr lang="ru-RU" sz="2000" dirty="0"/>
            </a:br>
            <a:r>
              <a:rPr lang="ru-RU" sz="2000" dirty="0"/>
              <a:t>(«библиотека наоборот»).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Обучение </a:t>
            </a:r>
            <a:r>
              <a:rPr lang="ru-RU" sz="2000" dirty="0"/>
              <a:t>информационной грамотности,</a:t>
            </a:r>
            <a:br>
              <a:rPr lang="ru-RU" sz="2000" dirty="0"/>
            </a:br>
            <a:r>
              <a:rPr lang="ru-RU" sz="2000" dirty="0"/>
              <a:t>школа молодого ученого.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Подготовка аналитических обзоров.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/>
              <a:t>Наукометрический</a:t>
            </a:r>
            <a:r>
              <a:rPr lang="ru-RU" sz="2000" dirty="0" smtClean="0"/>
              <a:t> анализ научных направлений.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Патентный анализ.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Популяризация научных исследований.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Создание тематических веб-ресурсов…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628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Создание веб-ресурсов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71232117"/>
              </p:ext>
            </p:extLst>
          </p:nvPr>
        </p:nvGraphicFramePr>
        <p:xfrm>
          <a:off x="468313" y="2276475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727"/>
                <a:gridCol w="376587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Сайт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Сеансов в сентябре 2016 г.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Главный</a:t>
                      </a:r>
                      <a:r>
                        <a:rPr lang="ru-RU" baseline="0" dirty="0" smtClean="0"/>
                        <a:t> сайт ГПНТБ СО РАН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>
                          <a:hlinkClick r:id="rId2"/>
                        </a:rPr>
                        <a:t>www.spsl.nsc.ru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 тыс.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Отделение</a:t>
                      </a:r>
                      <a:r>
                        <a:rPr lang="ru-RU" baseline="0" dirty="0" smtClean="0"/>
                        <a:t> ГПНТБ СО РАН 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>
                          <a:hlinkClick r:id="rId3"/>
                        </a:rPr>
                        <a:t>www.prometeus.nsc.ru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 тыс.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Каталоги Веб-ИРБИС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>
                          <a:hlinkClick r:id="rId4" action="ppaction://hlinkfile"/>
                        </a:rPr>
                        <a:t>webirbis.spsl.nsc.ru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 тыс.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r>
                        <a:rPr lang="ru-RU" baseline="0" dirty="0" smtClean="0"/>
                        <a:t> России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>
                          <a:hlinkClick r:id="rId5"/>
                        </a:rPr>
                        <a:t>www.spsl.nsc.ru/history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тыс.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Новости сибирской науки</a:t>
                      </a:r>
                      <a:endParaRPr lang="en-US" dirty="0" smtClean="0"/>
                    </a:p>
                    <a:p>
                      <a:r>
                        <a:rPr lang="en-US" dirty="0" smtClean="0">
                          <a:hlinkClick r:id="rId6"/>
                        </a:rPr>
                        <a:t>www.sib-science.info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тыс.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1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Новости сибирской 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95535" y="1340768"/>
            <a:ext cx="7520005" cy="4824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1700808"/>
            <a:ext cx="6120681" cy="2088232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214416"/>
            <a:ext cx="3870694" cy="253639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9" y="3912229"/>
            <a:ext cx="3175788" cy="227565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016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 о российской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26587" y="1376772"/>
            <a:ext cx="6994157" cy="5337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445" y="2889775"/>
            <a:ext cx="789511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Факт </a:t>
            </a:r>
            <a:r>
              <a:rPr lang="en-US" sz="2800" dirty="0" smtClean="0"/>
              <a:t>1. 17 000 </a:t>
            </a:r>
            <a:r>
              <a:rPr lang="ru-RU" sz="2800" dirty="0" smtClean="0"/>
              <a:t>посещений в сентябре 2016 г.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4445" y="3995023"/>
            <a:ext cx="789511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Факт 2</a:t>
            </a:r>
            <a:r>
              <a:rPr lang="en-US" sz="2800" dirty="0" smtClean="0"/>
              <a:t>. </a:t>
            </a:r>
            <a:r>
              <a:rPr lang="ru-RU" sz="2800" dirty="0" smtClean="0"/>
              <a:t>Из них менее 3% из Новосибирска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9072" y="5100272"/>
            <a:ext cx="787048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Факт 3</a:t>
            </a:r>
            <a:r>
              <a:rPr lang="en-US" sz="2800" dirty="0" smtClean="0"/>
              <a:t>. </a:t>
            </a:r>
            <a:r>
              <a:rPr lang="ru-RU" sz="2800" dirty="0" smtClean="0"/>
              <a:t>80% пришли из поисковых систем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35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Получается, что…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384376"/>
          </a:xfrm>
        </p:spPr>
        <p:txBody>
          <a:bodyPr/>
          <a:lstStyle/>
          <a:p>
            <a:r>
              <a:rPr lang="ru-RU" sz="3600" dirty="0"/>
              <a:t>Научные библиотеки вполне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способны </a:t>
            </a:r>
            <a:r>
              <a:rPr lang="ru-RU" sz="3600" dirty="0"/>
              <a:t>при небольших затратах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создавать </a:t>
            </a:r>
            <a:r>
              <a:rPr lang="ru-RU" sz="3600" dirty="0"/>
              <a:t>высоко </a:t>
            </a:r>
            <a:r>
              <a:rPr lang="ru-RU" sz="3600" dirty="0" smtClean="0"/>
              <a:t>востребованные </a:t>
            </a:r>
            <a:br>
              <a:rPr lang="ru-RU" sz="3600" dirty="0" smtClean="0"/>
            </a:br>
            <a:r>
              <a:rPr lang="ru-RU" sz="3600" dirty="0" smtClean="0"/>
              <a:t>ресурсы с неограниченным кругом пользователей.</a:t>
            </a: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525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Больше сервисов, нужных и разных!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07504" y="1988840"/>
            <a:ext cx="8352928" cy="3600400"/>
          </a:xfrm>
        </p:spPr>
        <p:txBody>
          <a:bodyPr/>
          <a:lstStyle/>
          <a:p>
            <a:r>
              <a:rPr lang="ru-RU" sz="2400" dirty="0" smtClean="0"/>
              <a:t>Современные ученые перегружены информацией, </a:t>
            </a:r>
            <a:br>
              <a:rPr lang="ru-RU" sz="2400" dirty="0" smtClean="0"/>
            </a:br>
            <a:r>
              <a:rPr lang="ru-RU" sz="2400" dirty="0" smtClean="0"/>
              <a:t>на обработку которой не хватает времени.</a:t>
            </a:r>
          </a:p>
          <a:p>
            <a:endParaRPr lang="ru-RU" sz="2400" dirty="0"/>
          </a:p>
          <a:p>
            <a:r>
              <a:rPr lang="ru-RU" sz="2400" dirty="0" smtClean="0"/>
              <a:t>Создавая новый ресурс, библиотека, вообще говоря, </a:t>
            </a:r>
            <a:r>
              <a:rPr lang="ru-RU" sz="2400" u="sng" dirty="0" smtClean="0"/>
              <a:t>усугубляет </a:t>
            </a:r>
            <a:r>
              <a:rPr lang="ru-RU" sz="2400" dirty="0" smtClean="0"/>
              <a:t>эту проблему.</a:t>
            </a:r>
          </a:p>
          <a:p>
            <a:endParaRPr lang="ru-RU" sz="2400" dirty="0"/>
          </a:p>
          <a:p>
            <a:r>
              <a:rPr lang="ru-RU" sz="2400" dirty="0" smtClean="0"/>
              <a:t>Создавая новый сервис, библиотека </a:t>
            </a:r>
            <a:r>
              <a:rPr lang="ru-RU" sz="2400" u="sng" dirty="0" smtClean="0"/>
              <a:t>берет на себя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часть этой проблемы.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82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6179"/>
            <a:ext cx="8229600" cy="460648"/>
          </a:xfrm>
        </p:spPr>
        <p:txBody>
          <a:bodyPr/>
          <a:lstStyle/>
          <a:p>
            <a:r>
              <a:rPr lang="ru-RU" sz="2800" dirty="0" smtClean="0"/>
              <a:t>Таким образом, библиотека для ученого </a:t>
            </a:r>
            <a:br>
              <a:rPr lang="ru-RU" sz="2800" dirty="0" smtClean="0"/>
            </a:br>
            <a:r>
              <a:rPr lang="ru-RU" sz="2800" dirty="0" smtClean="0"/>
              <a:t>выступает в роли: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2564904"/>
            <a:ext cx="8229600" cy="3600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800" dirty="0" err="1" smtClean="0"/>
              <a:t>Агрегатора</a:t>
            </a:r>
            <a:endParaRPr lang="ru-RU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Фильтра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Консультанта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/>
          </a:p>
          <a:p>
            <a:r>
              <a:rPr lang="ru-RU" sz="2800" dirty="0" smtClean="0"/>
              <a:t>… как и раньше!</a:t>
            </a:r>
          </a:p>
        </p:txBody>
      </p:sp>
    </p:spTree>
    <p:extLst>
      <p:ext uri="{BB962C8B-B14F-4D97-AF65-F5344CB8AC3E}">
        <p14:creationId xmlns:p14="http://schemas.microsoft.com/office/powerpoint/2010/main" val="413922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95536" y="2492896"/>
            <a:ext cx="7194241" cy="42484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Состояние научного книгоиздания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5254"/>
            <a:ext cx="8229600" cy="460648"/>
          </a:xfrm>
        </p:spPr>
        <p:txBody>
          <a:bodyPr/>
          <a:lstStyle/>
          <a:p>
            <a:r>
              <a:rPr lang="ru-RU" b="1" dirty="0" smtClean="0"/>
              <a:t>Научная и учебная литература занимает </a:t>
            </a:r>
            <a:br>
              <a:rPr lang="ru-RU" b="1" dirty="0" smtClean="0"/>
            </a:br>
            <a:r>
              <a:rPr lang="ru-RU" b="1" dirty="0" smtClean="0"/>
              <a:t>около 50% рынка книгоиздания.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66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 rot="10800000">
            <a:off x="4499992" y="0"/>
            <a:ext cx="4176464" cy="4293096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99992" y="243259"/>
            <a:ext cx="4176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 направлениях развития </a:t>
            </a:r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/>
            </a:r>
            <a:b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ru-RU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научных библиотек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004048" y="2002531"/>
            <a:ext cx="3168352" cy="144016"/>
            <a:chOff x="899592" y="1359873"/>
            <a:chExt cx="3168352" cy="144016"/>
          </a:xfrm>
        </p:grpSpPr>
        <p:sp>
          <p:nvSpPr>
            <p:cNvPr id="3" name="Rectangle 2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375814"/>
            <a:ext cx="1238668" cy="1609640"/>
          </a:xfrm>
          <a:prstGeom prst="rect">
            <a:avLst/>
          </a:prstGeom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967536" y="5517232"/>
            <a:ext cx="41764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Благодарю </a:t>
            </a:r>
            <a:br>
              <a:rPr lang="ru-RU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ru-RU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за внимание!</a:t>
            </a:r>
            <a:endParaRPr lang="en-US" altLang="ko-KR" sz="40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95536" y="2492896"/>
            <a:ext cx="7194241" cy="42484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Состояние научного книгоиздания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5254"/>
            <a:ext cx="8229600" cy="460648"/>
          </a:xfrm>
        </p:spPr>
        <p:txBody>
          <a:bodyPr/>
          <a:lstStyle/>
          <a:p>
            <a:r>
              <a:rPr lang="ru-RU" b="1" dirty="0" smtClean="0"/>
              <a:t>В среднем тираж учебной литературы в 14 раз больше,</a:t>
            </a:r>
          </a:p>
          <a:p>
            <a:r>
              <a:rPr lang="ru-RU" b="1" dirty="0" smtClean="0"/>
              <a:t>чем тираж научной.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21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научного книгоиздания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60648"/>
          </a:xfrm>
        </p:spPr>
        <p:txBody>
          <a:bodyPr/>
          <a:lstStyle/>
          <a:p>
            <a:r>
              <a:rPr lang="ru-RU" b="1" dirty="0" smtClean="0"/>
              <a:t>За последние 8 лет наблюдается рост научного сегмента </a:t>
            </a:r>
            <a:br>
              <a:rPr lang="ru-RU" b="1" dirty="0" smtClean="0"/>
            </a:br>
            <a:r>
              <a:rPr lang="ru-RU" b="1" dirty="0" smtClean="0"/>
              <a:t>как по числу изданий (40%), так и по тиражу (75%).</a:t>
            </a:r>
            <a:br>
              <a:rPr lang="ru-RU" b="1" dirty="0" smtClean="0"/>
            </a:br>
            <a:r>
              <a:rPr lang="ru-RU" b="1" dirty="0" smtClean="0"/>
              <a:t>А что с качеством?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42" y="2196111"/>
            <a:ext cx="7163094" cy="46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научного книгоиздания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Хотя в абсолютных цифрах речь идет не о росте, </a:t>
            </a:r>
            <a:br>
              <a:rPr lang="ru-RU" b="1" dirty="0" smtClean="0"/>
            </a:br>
            <a:r>
              <a:rPr lang="ru-RU" b="1" dirty="0" smtClean="0"/>
              <a:t>а о стагнации на фоне общего падения книжного рынка </a:t>
            </a:r>
            <a:br>
              <a:rPr lang="ru-RU" b="1" dirty="0" smtClean="0"/>
            </a:br>
            <a:r>
              <a:rPr lang="ru-RU" b="1" dirty="0" smtClean="0"/>
              <a:t>(тираж за 8 лет </a:t>
            </a:r>
            <a:r>
              <a:rPr lang="ru-RU" b="1" dirty="0"/>
              <a:t>упал </a:t>
            </a:r>
            <a:r>
              <a:rPr lang="ru-RU" b="1" dirty="0" smtClean="0"/>
              <a:t>на 40%)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67972" y="2420888"/>
            <a:ext cx="7488403" cy="43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Состояние научного книгоиздания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Сегмент научной книги становится все более «серым»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Научные издания, поступающие </a:t>
            </a:r>
            <a:r>
              <a:rPr lang="ru-RU" sz="2000" dirty="0" smtClean="0"/>
              <a:t>в ГПНТБ СО РАН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системе </a:t>
            </a:r>
            <a:r>
              <a:rPr lang="ru-RU" sz="2000" dirty="0" smtClean="0"/>
              <a:t>обязательного экземпляра, </a:t>
            </a:r>
            <a:r>
              <a:rPr lang="ru-RU" sz="2000" dirty="0"/>
              <a:t>обеспечивают </a:t>
            </a:r>
            <a:r>
              <a:rPr lang="ru-RU" sz="2000" dirty="0" smtClean="0"/>
              <a:t>менее 80% покрытия научного документопотока.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За 2 года (с 2013 по 2015) число восполненных лакун </a:t>
            </a:r>
            <a:br>
              <a:rPr lang="ru-RU" sz="2000" dirty="0" smtClean="0"/>
            </a:br>
            <a:r>
              <a:rPr lang="ru-RU" sz="2000" dirty="0" smtClean="0"/>
              <a:t>выросло на 13% (с 1210 до 1563).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Наблюдается частое нарушение закона об обязательном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экземпляре </a:t>
            </a:r>
            <a:r>
              <a:rPr lang="ru-RU" sz="2000" dirty="0"/>
              <a:t>в </a:t>
            </a:r>
            <a:r>
              <a:rPr lang="ru-RU" sz="2000" dirty="0" smtClean="0"/>
              <a:t>типографиях</a:t>
            </a:r>
            <a:r>
              <a:rPr lang="ru-RU" sz="2000" dirty="0"/>
              <a:t>, издающих научные и вузовские издания.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 данным РКП сегмен</a:t>
            </a:r>
            <a:r>
              <a:rPr lang="ru-RU" sz="2000" dirty="0"/>
              <a:t>т</a:t>
            </a:r>
            <a:r>
              <a:rPr lang="ru-RU" sz="2000" dirty="0" smtClean="0"/>
              <a:t> «печати по требованию», </a:t>
            </a:r>
            <a:br>
              <a:rPr lang="ru-RU" sz="2000" dirty="0" smtClean="0"/>
            </a:br>
            <a:r>
              <a:rPr lang="ru-RU" sz="2000" dirty="0" smtClean="0"/>
              <a:t>не попадающий в обязательный экземпляр составляет </a:t>
            </a:r>
            <a:br>
              <a:rPr lang="ru-RU" sz="2000" dirty="0" smtClean="0"/>
            </a:br>
            <a:r>
              <a:rPr lang="ru-RU" sz="2000" b="1" dirty="0" smtClean="0"/>
              <a:t>до 50 000 названий </a:t>
            </a:r>
            <a:r>
              <a:rPr lang="ru-RU" sz="2000" dirty="0" smtClean="0"/>
              <a:t>и продолжает расти.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5180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Состояние научного книгоиздания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Издательская деятельность вузов и НИИ </a:t>
            </a:r>
            <a:br>
              <a:rPr lang="ru-RU" sz="2400" b="1" dirty="0" smtClean="0"/>
            </a:br>
            <a:r>
              <a:rPr lang="ru-RU" sz="2400" b="1" dirty="0" smtClean="0"/>
              <a:t>становится все более замкнутой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2276872"/>
            <a:ext cx="8496944" cy="3600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Научные </a:t>
            </a:r>
            <a:r>
              <a:rPr lang="ru-RU" sz="1800" dirty="0"/>
              <a:t>издания в России, как правило, </a:t>
            </a:r>
            <a:r>
              <a:rPr lang="ru-RU" sz="1800" dirty="0" smtClean="0"/>
              <a:t>являются </a:t>
            </a:r>
            <a:r>
              <a:rPr lang="ru-RU" sz="1800" dirty="0"/>
              <a:t>малотиражными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(30-200 экземпляров).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Многие вузы </a:t>
            </a:r>
            <a:r>
              <a:rPr lang="ru-RU" sz="1800" dirty="0"/>
              <a:t>и </a:t>
            </a:r>
            <a:r>
              <a:rPr lang="ru-RU" sz="1800" dirty="0" smtClean="0"/>
              <a:t>НИИ не </a:t>
            </a:r>
            <a:r>
              <a:rPr lang="ru-RU" sz="1800" dirty="0"/>
              <a:t>ориентированы на реализацию изданий,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отсутствует система </a:t>
            </a:r>
            <a:r>
              <a:rPr lang="ru-RU" sz="1800" dirty="0"/>
              <a:t>информирования об издательских планах.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Практика невыполнения Закона об ОЭ начинает </a:t>
            </a:r>
            <a:r>
              <a:rPr lang="ru-RU" sz="1800" dirty="0"/>
              <a:t>распространяться и на учебные издания для высшей школы, подготовленные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специализированными </a:t>
            </a:r>
            <a:r>
              <a:rPr lang="ru-RU" sz="1800" dirty="0"/>
              <a:t>издательствами </a:t>
            </a:r>
            <a:r>
              <a:rPr lang="ru-RU" sz="1800" dirty="0" smtClean="0"/>
              <a:t>(«</a:t>
            </a:r>
            <a:r>
              <a:rPr lang="ru-RU" sz="1800" dirty="0" err="1" smtClean="0"/>
              <a:t>Юрайт</a:t>
            </a:r>
            <a:r>
              <a:rPr lang="ru-RU" sz="1800" dirty="0"/>
              <a:t>», </a:t>
            </a:r>
            <a:r>
              <a:rPr lang="ru-RU" sz="1800" dirty="0" smtClean="0"/>
              <a:t>«Инфра-М</a:t>
            </a:r>
            <a:r>
              <a:rPr lang="ru-RU" sz="1800" dirty="0"/>
              <a:t>» и </a:t>
            </a:r>
            <a:r>
              <a:rPr lang="ru-RU" sz="1800" dirty="0" smtClean="0"/>
              <a:t>пр.)</a:t>
            </a:r>
          </a:p>
          <a:p>
            <a:endParaRPr lang="ru-RU" sz="1800" dirty="0"/>
          </a:p>
          <a:p>
            <a:endParaRPr lang="ru-RU" sz="1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869160"/>
            <a:ext cx="8316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F79646">
                    <a:lumMod val="50000"/>
                  </a:srgbClr>
                </a:solidFill>
              </a:rPr>
              <a:t>В стране отсутствует система сосредоточения сведений </a:t>
            </a:r>
            <a:br>
              <a:rPr lang="ru-RU" sz="2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ru-RU" sz="2000" b="1" dirty="0">
                <a:solidFill>
                  <a:srgbClr val="F79646">
                    <a:lumMod val="50000"/>
                  </a:srgbClr>
                </a:solidFill>
              </a:rPr>
              <a:t>о научном документопотоке, информация о нем </a:t>
            </a:r>
            <a:br>
              <a:rPr lang="ru-RU" sz="2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ru-RU" sz="2000" b="1" dirty="0">
                <a:solidFill>
                  <a:srgbClr val="F79646">
                    <a:lumMod val="50000"/>
                  </a:srgbClr>
                </a:solidFill>
              </a:rPr>
              <a:t>чрезвычайно распылена по разным источникам </a:t>
            </a:r>
            <a:br>
              <a:rPr lang="ru-RU" sz="2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ru-RU" sz="2000" b="1" dirty="0">
                <a:solidFill>
                  <a:srgbClr val="F79646">
                    <a:lumMod val="50000"/>
                  </a:srgbClr>
                </a:solidFill>
              </a:rPr>
              <a:t>и требует значительных усилий по розыску.</a:t>
            </a:r>
          </a:p>
        </p:txBody>
      </p:sp>
    </p:spTree>
    <p:extLst>
      <p:ext uri="{BB962C8B-B14F-4D97-AF65-F5344CB8AC3E}">
        <p14:creationId xmlns:p14="http://schemas.microsoft.com/office/powerpoint/2010/main" val="272440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Студентов привязывают </a:t>
            </a:r>
            <a:br>
              <a:rPr lang="ru-RU" dirty="0" smtClean="0"/>
            </a:br>
            <a:r>
              <a:rPr lang="ru-RU" dirty="0" smtClean="0"/>
              <a:t>к вузовским библиотекам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1844824"/>
            <a:ext cx="8435280" cy="316835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По новым стандартам для каждого предмета </a:t>
            </a:r>
            <a:br>
              <a:rPr lang="ru-RU" dirty="0" smtClean="0"/>
            </a:br>
            <a:r>
              <a:rPr lang="ru-RU" dirty="0" smtClean="0"/>
              <a:t>рекомендованная литература должна быть в библиотеке вуза </a:t>
            </a:r>
            <a:br>
              <a:rPr lang="ru-RU" dirty="0" smtClean="0"/>
            </a:br>
            <a:r>
              <a:rPr lang="ru-RU" dirty="0" smtClean="0"/>
              <a:t>в печатном виде (в необходимом количестве) или в электронном.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dirty="0" smtClean="0"/>
              <a:t>2. Крупные вузы имеют возможности для подписки </a:t>
            </a:r>
            <a:br>
              <a:rPr lang="ru-RU" dirty="0" smtClean="0"/>
            </a:br>
            <a:r>
              <a:rPr lang="ru-RU" dirty="0" smtClean="0"/>
              <a:t>на электронные библиографические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полнотекстовые базы данных.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r>
              <a:rPr lang="ru-RU" dirty="0" smtClean="0"/>
              <a:t>3. Потребность обращений в другую </a:t>
            </a:r>
            <a:br>
              <a:rPr lang="ru-RU" dirty="0" smtClean="0"/>
            </a:br>
            <a:r>
              <a:rPr lang="ru-RU" dirty="0" smtClean="0"/>
              <a:t>научную библиотеку</a:t>
            </a:r>
            <a:r>
              <a:rPr lang="en-US" dirty="0" smtClean="0"/>
              <a:t> </a:t>
            </a:r>
            <a:r>
              <a:rPr lang="ru-RU" dirty="0" smtClean="0"/>
              <a:t>появляется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при подготовке дипломных работ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изучении иностранных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языков (кроме английского).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93072973"/>
              </p:ext>
            </p:extLst>
          </p:nvPr>
        </p:nvGraphicFramePr>
        <p:xfrm>
          <a:off x="5148064" y="3429000"/>
          <a:ext cx="3972272" cy="247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6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публикация переходит </a:t>
            </a:r>
            <a:br>
              <a:rPr lang="ru-RU" dirty="0" smtClean="0"/>
            </a:br>
            <a:r>
              <a:rPr lang="ru-RU" dirty="0" smtClean="0"/>
              <a:t>в электронную форму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первую очередь, это относится к научной периодике.</a:t>
            </a:r>
            <a:br>
              <a:rPr lang="ru-RU" dirty="0" smtClean="0"/>
            </a:br>
            <a:r>
              <a:rPr lang="ru-RU" dirty="0" smtClean="0"/>
              <a:t>Причины для этого очень весомы: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Скорость научных коммуникаций постоянно возрастает.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Пересылка печатной научной литературы требует почтовых расходов.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Ценность представляют не только текст публикации, но и содержащиеся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данные</a:t>
            </a:r>
            <a:r>
              <a:rPr lang="ru-RU" sz="1600" dirty="0"/>
              <a:t>. </a:t>
            </a:r>
            <a:r>
              <a:rPr lang="ru-RU" sz="1600" dirty="0" smtClean="0"/>
              <a:t>В </a:t>
            </a:r>
            <a:r>
              <a:rPr lang="ru-RU" sz="1600" dirty="0"/>
              <a:t>оцифрованном виде их значительно легче использовать.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Объем научных публикаций огромен и продолжает расти. </a:t>
            </a:r>
            <a:br>
              <a:rPr lang="ru-RU" sz="1600" dirty="0" smtClean="0"/>
            </a:br>
            <a:r>
              <a:rPr lang="ru-RU" sz="1600" dirty="0" smtClean="0"/>
              <a:t>Как следствие, часто статьи читают по диагонали, отсеивая ненужные.</a:t>
            </a:r>
            <a:br>
              <a:rPr lang="ru-RU" sz="1600" dirty="0" smtClean="0"/>
            </a:br>
            <a:r>
              <a:rPr lang="ru-RU" sz="1600" dirty="0" smtClean="0"/>
              <a:t>На первый план выходят средства автоматизации поиска и анализа статей.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Современные поисковые системы (</a:t>
            </a:r>
            <a:r>
              <a:rPr lang="en-US" sz="1600" dirty="0" smtClean="0"/>
              <a:t>Google, </a:t>
            </a:r>
            <a:r>
              <a:rPr lang="ru-RU" sz="1600" dirty="0" smtClean="0"/>
              <a:t>Яндекс), библиографические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базы данных (</a:t>
            </a:r>
            <a:r>
              <a:rPr lang="en-US" sz="1600" dirty="0" smtClean="0"/>
              <a:t>Web of Science, Scopus), </a:t>
            </a:r>
            <a:r>
              <a:rPr lang="ru-RU" sz="1600" dirty="0" smtClean="0"/>
              <a:t>полнотекстовые базы (</a:t>
            </a:r>
            <a:r>
              <a:rPr lang="en-US" sz="1600" dirty="0" smtClean="0"/>
              <a:t>JSTOR, </a:t>
            </a:r>
            <a:br>
              <a:rPr lang="en-US" sz="1600" dirty="0" smtClean="0"/>
            </a:br>
            <a:r>
              <a:rPr lang="en-US" sz="1600" dirty="0" smtClean="0"/>
              <a:t>elibrary.ru) </a:t>
            </a:r>
            <a:r>
              <a:rPr lang="ru-RU" sz="1600" dirty="0" smtClean="0"/>
              <a:t>и прочие электронные системы обработки НТИ, как правило, не имеют представления о расположении ближайшего печатного экземпляра.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Развивается концепция Открытого доступа.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4617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366</Words>
  <Application>Microsoft Office PowerPoint</Application>
  <PresentationFormat>Экран (4:3)</PresentationFormat>
  <Paragraphs>105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맑은 고딕</vt:lpstr>
      <vt:lpstr>Arial</vt:lpstr>
      <vt:lpstr>Calibri</vt:lpstr>
      <vt:lpstr>Office Theme</vt:lpstr>
      <vt:lpstr>Custom Design</vt:lpstr>
      <vt:lpstr>Презентация PowerPoint</vt:lpstr>
      <vt:lpstr>Состояние научного книгоиздания</vt:lpstr>
      <vt:lpstr>Состояние научного книгоиздания</vt:lpstr>
      <vt:lpstr>Динамика научного книгоиздания</vt:lpstr>
      <vt:lpstr>Динамика научного книгоиздания</vt:lpstr>
      <vt:lpstr>Состояние научного книгоиздания</vt:lpstr>
      <vt:lpstr>Состояние научного книгоиздания</vt:lpstr>
      <vt:lpstr>Студентов привязывают  к вузовским библиотекам</vt:lpstr>
      <vt:lpstr>Научная публикация переходит  в электронную форму</vt:lpstr>
      <vt:lpstr>Ножницы для ученого* «Как писать, если не читать?»</vt:lpstr>
      <vt:lpstr>Библиотека НИУ меняет форму</vt:lpstr>
      <vt:lpstr>Библиотека - ученым</vt:lpstr>
      <vt:lpstr>Библиотека - ученым</vt:lpstr>
      <vt:lpstr>Создание веб-ресурсов</vt:lpstr>
      <vt:lpstr>Новости сибирской науки</vt:lpstr>
      <vt:lpstr>Ресурс о российской истории</vt:lpstr>
      <vt:lpstr>Получается, что…</vt:lpstr>
      <vt:lpstr>Больше сервисов, нужных и разных!</vt:lpstr>
      <vt:lpstr>Заключение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Andrey Guskov</cp:lastModifiedBy>
  <cp:revision>141</cp:revision>
  <dcterms:created xsi:type="dcterms:W3CDTF">2014-04-01T16:35:38Z</dcterms:created>
  <dcterms:modified xsi:type="dcterms:W3CDTF">2016-10-04T07:23:55Z</dcterms:modified>
</cp:coreProperties>
</file>