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drawings/drawing6.xml" ContentType="application/vnd.openxmlformats-officedocument.drawingml.chartshape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  <p:sldMasterId id="2147483888" r:id="rId2"/>
    <p:sldMasterId id="2147483900" r:id="rId3"/>
    <p:sldMasterId id="2147483924" r:id="rId4"/>
    <p:sldMasterId id="2147483960" r:id="rId5"/>
    <p:sldMasterId id="2147483972" r:id="rId6"/>
    <p:sldMasterId id="2147483984" r:id="rId7"/>
    <p:sldMasterId id="2147483996" r:id="rId8"/>
  </p:sldMasterIdLst>
  <p:notesMasterIdLst>
    <p:notesMasterId r:id="rId34"/>
  </p:notesMasterIdLst>
  <p:sldIdLst>
    <p:sldId id="272" r:id="rId9"/>
    <p:sldId id="289" r:id="rId10"/>
    <p:sldId id="273" r:id="rId11"/>
    <p:sldId id="282" r:id="rId12"/>
    <p:sldId id="291" r:id="rId13"/>
    <p:sldId id="285" r:id="rId14"/>
    <p:sldId id="290" r:id="rId15"/>
    <p:sldId id="265" r:id="rId16"/>
    <p:sldId id="277" r:id="rId17"/>
    <p:sldId id="269" r:id="rId18"/>
    <p:sldId id="283" r:id="rId19"/>
    <p:sldId id="280" r:id="rId20"/>
    <p:sldId id="284" r:id="rId21"/>
    <p:sldId id="292" r:id="rId22"/>
    <p:sldId id="267" r:id="rId23"/>
    <p:sldId id="278" r:id="rId24"/>
    <p:sldId id="263" r:id="rId25"/>
    <p:sldId id="256" r:id="rId26"/>
    <p:sldId id="293" r:id="rId27"/>
    <p:sldId id="268" r:id="rId28"/>
    <p:sldId id="257" r:id="rId29"/>
    <p:sldId id="260" r:id="rId30"/>
    <p:sldId id="286" r:id="rId31"/>
    <p:sldId id="288" r:id="rId32"/>
    <p:sldId id="261" r:id="rId33"/>
  </p:sldIdLst>
  <p:sldSz cx="9144000" cy="6858000" type="screen4x3"/>
  <p:notesSz cx="6667500" cy="99044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22" autoAdjust="0"/>
    <p:restoredTop sz="90760" autoAdjust="0"/>
  </p:normalViewPr>
  <p:slideViewPr>
    <p:cSldViewPr snapToGrid="0">
      <p:cViewPr>
        <p:scale>
          <a:sx n="90" d="100"/>
          <a:sy n="90" d="100"/>
        </p:scale>
        <p:origin x="-94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Work\Current%20Work\2011%20Alaska\&#1053;&#1086;&#1074;&#1072;&#1103;%20&#1087;&#1072;&#1087;&#1082;&#1072;\&#1050;&#1086;&#1087;&#1080;&#1103;%20&#1075;&#1086;&#1090;&#1086;&#1074;&#1099;&#1077;%20&#1076;&#1080;&#1072;&#1075;&#1088;&#1072;&#1084;&#1084;&#1099;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Work\Current%20Work\2011%20Alaska\&#1053;&#1086;&#1074;&#1072;&#1103;%20&#1087;&#1072;&#1087;&#1082;&#1072;\&#1050;&#1086;&#1087;&#1080;&#1103;%20&#1075;&#1086;&#1090;&#1086;&#1074;&#1099;&#1077;%20&#1076;&#1080;&#1072;&#1075;&#1088;&#1072;&#1084;&#1084;&#1099;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Work\Current%20Work\2011%20Alaska\&#1053;&#1086;&#1074;&#1072;&#1103;%20&#1087;&#1072;&#1087;&#1082;&#1072;\&#1050;&#1086;&#1087;&#1080;&#1103;%20&#1075;&#1086;&#1090;&#1086;&#1074;&#1099;&#1077;%20&#1076;&#1080;&#1072;&#1075;&#1088;&#1072;&#1084;&#1084;&#1099;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C:\Work\Current%20Work\2011%20Alaska\&#1053;&#1086;&#1074;&#1072;&#1103;%20&#1087;&#1072;&#1087;&#1082;&#1072;\&#1050;&#1086;&#1087;&#1080;&#1103;%20&#1075;&#1086;&#1090;&#1086;&#1074;&#1099;&#1077;%20&#1076;&#1080;&#1072;&#1075;&#1088;&#1072;&#1084;&#1084;&#1099;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file:///C:\Work\Current%20Work\2011%20Alaska\&#1053;&#1086;&#1074;&#1072;&#1103;%20&#1087;&#1072;&#1087;&#1082;&#1072;\&#1050;&#1086;&#1087;&#1080;&#1103;%20&#1075;&#1086;&#1090;&#1086;&#1074;&#1099;&#1077;%20&#1076;&#1080;&#1072;&#1075;&#1088;&#1072;&#1084;&#1084;&#1099;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file:///C:\Work\Current%20Work\2011%20Alaska\&#1053;&#1086;&#1074;&#1072;&#1103;%20&#1087;&#1072;&#1087;&#1082;&#1072;\&#1050;&#1086;&#1087;&#1080;&#1103;%20&#1075;&#1086;&#1090;&#1086;&#1074;&#1099;&#1077;%20&#1076;&#1080;&#1072;&#1075;&#1088;&#1072;&#1084;&#1084;&#1099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62571202125663"/>
          <c:y val="5.7308486374510907E-2"/>
          <c:w val="0.84828768713340041"/>
          <c:h val="0.84183749386789064"/>
        </c:manualLayout>
      </c:layout>
      <c:lineChart>
        <c:grouping val="standard"/>
        <c:varyColors val="0"/>
        <c:ser>
          <c:idx val="6"/>
          <c:order val="0"/>
          <c:tx>
            <c:strRef>
              <c:f>[1]ree!$A$17</c:f>
              <c:strCache>
                <c:ptCount val="1"/>
                <c:pt idx="0">
                  <c:v>412 </c:v>
                </c:pt>
              </c:strCache>
            </c:strRef>
          </c:tx>
          <c:spPr>
            <a:ln w="63500">
              <a:solidFill>
                <a:schemeClr val="bg1">
                  <a:lumMod val="85000"/>
                </a:schemeClr>
              </a:solidFill>
              <a:miter lim="800000"/>
            </a:ln>
          </c:spPr>
          <c:marker>
            <c:symbol val="none"/>
          </c:marker>
          <c:cat>
            <c:strRef>
              <c:f>([1]ree!$B$14:$G$14,[1]ree!$I$14,[1]ree!$K$14,[1]ree!$M$14:$R$14)</c:f>
              <c:strCache>
                <c:ptCount val="14"/>
                <c:pt idx="0">
                  <c:v>La</c:v>
                </c:pt>
                <c:pt idx="1">
                  <c:v>Ce </c:v>
                </c:pt>
                <c:pt idx="2">
                  <c:v>Pr</c:v>
                </c:pt>
                <c:pt idx="3">
                  <c:v>Nd</c:v>
                </c:pt>
                <c:pt idx="4">
                  <c:v>Sm</c:v>
                </c:pt>
                <c:pt idx="5">
                  <c:v>Eu 151</c:v>
                </c:pt>
                <c:pt idx="6">
                  <c:v>Gd 157</c:v>
                </c:pt>
                <c:pt idx="7">
                  <c:v>Tb 159</c:v>
                </c:pt>
                <c:pt idx="8">
                  <c:v>Dy</c:v>
                </c:pt>
                <c:pt idx="9">
                  <c:v>Ho</c:v>
                </c:pt>
                <c:pt idx="10">
                  <c:v>Er</c:v>
                </c:pt>
                <c:pt idx="11">
                  <c:v>Tm</c:v>
                </c:pt>
                <c:pt idx="12">
                  <c:v>Yb</c:v>
                </c:pt>
                <c:pt idx="13">
                  <c:v>Lu</c:v>
                </c:pt>
              </c:strCache>
            </c:strRef>
          </c:cat>
          <c:val>
            <c:numRef>
              <c:f>([1]ree!$B$17:$G$17,[1]ree!$I$17,[1]ree!$K$17,[1]ree!$M$17:$R$17)</c:f>
              <c:numCache>
                <c:formatCode>General</c:formatCode>
                <c:ptCount val="14"/>
                <c:pt idx="0">
                  <c:v>71.729957805907176</c:v>
                </c:pt>
                <c:pt idx="1">
                  <c:v>73.409461663947837</c:v>
                </c:pt>
                <c:pt idx="3">
                  <c:v>65.645514223194752</c:v>
                </c:pt>
                <c:pt idx="4">
                  <c:v>66.891891891891888</c:v>
                </c:pt>
                <c:pt idx="5">
                  <c:v>37.300177619893404</c:v>
                </c:pt>
                <c:pt idx="7">
                  <c:v>69.252077562326818</c:v>
                </c:pt>
                <c:pt idx="12">
                  <c:v>60.248447204968954</c:v>
                </c:pt>
                <c:pt idx="13">
                  <c:v>60.975609756097541</c:v>
                </c:pt>
              </c:numCache>
            </c:numRef>
          </c:val>
          <c:smooth val="0"/>
        </c:ser>
        <c:ser>
          <c:idx val="7"/>
          <c:order val="1"/>
          <c:tx>
            <c:strRef>
              <c:f>[1]ree!$A$18</c:f>
              <c:strCache>
                <c:ptCount val="1"/>
                <c:pt idx="0">
                  <c:v>412-1</c:v>
                </c:pt>
              </c:strCache>
            </c:strRef>
          </c:tx>
          <c:spPr>
            <a:ln w="63500">
              <a:solidFill>
                <a:schemeClr val="bg1">
                  <a:lumMod val="85000"/>
                </a:schemeClr>
              </a:solidFill>
              <a:miter lim="800000"/>
            </a:ln>
          </c:spPr>
          <c:marker>
            <c:symbol val="none"/>
          </c:marker>
          <c:cat>
            <c:strRef>
              <c:f>([1]ree!$B$14:$G$14,[1]ree!$I$14,[1]ree!$K$14,[1]ree!$M$14:$R$14)</c:f>
              <c:strCache>
                <c:ptCount val="14"/>
                <c:pt idx="0">
                  <c:v>La</c:v>
                </c:pt>
                <c:pt idx="1">
                  <c:v>Ce </c:v>
                </c:pt>
                <c:pt idx="2">
                  <c:v>Pr</c:v>
                </c:pt>
                <c:pt idx="3">
                  <c:v>Nd</c:v>
                </c:pt>
                <c:pt idx="4">
                  <c:v>Sm</c:v>
                </c:pt>
                <c:pt idx="5">
                  <c:v>Eu 151</c:v>
                </c:pt>
                <c:pt idx="6">
                  <c:v>Gd 157</c:v>
                </c:pt>
                <c:pt idx="7">
                  <c:v>Tb 159</c:v>
                </c:pt>
                <c:pt idx="8">
                  <c:v>Dy</c:v>
                </c:pt>
                <c:pt idx="9">
                  <c:v>Ho</c:v>
                </c:pt>
                <c:pt idx="10">
                  <c:v>Er</c:v>
                </c:pt>
                <c:pt idx="11">
                  <c:v>Tm</c:v>
                </c:pt>
                <c:pt idx="12">
                  <c:v>Yb</c:v>
                </c:pt>
                <c:pt idx="13">
                  <c:v>Lu</c:v>
                </c:pt>
              </c:strCache>
            </c:strRef>
          </c:cat>
          <c:val>
            <c:numRef>
              <c:f>([1]ree!$B$18:$G$18,[1]ree!$I$18,[1]ree!$K$18,[1]ree!$M$18:$R$18)</c:f>
              <c:numCache>
                <c:formatCode>General</c:formatCode>
                <c:ptCount val="14"/>
                <c:pt idx="0">
                  <c:v>71.729957805907176</c:v>
                </c:pt>
                <c:pt idx="1">
                  <c:v>78.303425774877667</c:v>
                </c:pt>
                <c:pt idx="3">
                  <c:v>74.398249452954019</c:v>
                </c:pt>
                <c:pt idx="4">
                  <c:v>67.567567567567565</c:v>
                </c:pt>
                <c:pt idx="5">
                  <c:v>39.076376554174068</c:v>
                </c:pt>
                <c:pt idx="7">
                  <c:v>66.481994459833814</c:v>
                </c:pt>
                <c:pt idx="12">
                  <c:v>55.279503105590059</c:v>
                </c:pt>
                <c:pt idx="13">
                  <c:v>56.910569105691025</c:v>
                </c:pt>
              </c:numCache>
            </c:numRef>
          </c:val>
          <c:smooth val="0"/>
        </c:ser>
        <c:ser>
          <c:idx val="8"/>
          <c:order val="2"/>
          <c:tx>
            <c:strRef>
              <c:f>[1]ree!$A$19</c:f>
              <c:strCache>
                <c:ptCount val="1"/>
                <c:pt idx="0">
                  <c:v>401 </c:v>
                </c:pt>
              </c:strCache>
            </c:strRef>
          </c:tx>
          <c:spPr>
            <a:ln w="63500">
              <a:solidFill>
                <a:schemeClr val="bg1">
                  <a:lumMod val="85000"/>
                </a:schemeClr>
              </a:solidFill>
            </a:ln>
          </c:spPr>
          <c:marker>
            <c:symbol val="none"/>
          </c:marker>
          <c:cat>
            <c:strRef>
              <c:f>([1]ree!$B$14:$G$14,[1]ree!$I$14,[1]ree!$K$14,[1]ree!$M$14:$R$14)</c:f>
              <c:strCache>
                <c:ptCount val="14"/>
                <c:pt idx="0">
                  <c:v>La</c:v>
                </c:pt>
                <c:pt idx="1">
                  <c:v>Ce </c:v>
                </c:pt>
                <c:pt idx="2">
                  <c:v>Pr</c:v>
                </c:pt>
                <c:pt idx="3">
                  <c:v>Nd</c:v>
                </c:pt>
                <c:pt idx="4">
                  <c:v>Sm</c:v>
                </c:pt>
                <c:pt idx="5">
                  <c:v>Eu 151</c:v>
                </c:pt>
                <c:pt idx="6">
                  <c:v>Gd 157</c:v>
                </c:pt>
                <c:pt idx="7">
                  <c:v>Tb 159</c:v>
                </c:pt>
                <c:pt idx="8">
                  <c:v>Dy</c:v>
                </c:pt>
                <c:pt idx="9">
                  <c:v>Ho</c:v>
                </c:pt>
                <c:pt idx="10">
                  <c:v>Er</c:v>
                </c:pt>
                <c:pt idx="11">
                  <c:v>Tm</c:v>
                </c:pt>
                <c:pt idx="12">
                  <c:v>Yb</c:v>
                </c:pt>
                <c:pt idx="13">
                  <c:v>Lu</c:v>
                </c:pt>
              </c:strCache>
            </c:strRef>
          </c:cat>
          <c:val>
            <c:numRef>
              <c:f>([1]ree!$B$19:$G$19,[1]ree!$I$19,[1]ree!$K$19,[1]ree!$M$19:$R$19)</c:f>
              <c:numCache>
                <c:formatCode>General</c:formatCode>
                <c:ptCount val="14"/>
                <c:pt idx="0">
                  <c:v>23.206751054852329</c:v>
                </c:pt>
                <c:pt idx="1">
                  <c:v>21.207177814029357</c:v>
                </c:pt>
                <c:pt idx="3">
                  <c:v>21.006564551422311</c:v>
                </c:pt>
                <c:pt idx="4">
                  <c:v>19.594594594594597</c:v>
                </c:pt>
                <c:pt idx="5">
                  <c:v>15.452930728241565</c:v>
                </c:pt>
                <c:pt idx="7">
                  <c:v>19.113573407202221</c:v>
                </c:pt>
                <c:pt idx="12">
                  <c:v>17.39130434782609</c:v>
                </c:pt>
                <c:pt idx="13">
                  <c:v>17.073170731707307</c:v>
                </c:pt>
              </c:numCache>
            </c:numRef>
          </c:val>
          <c:smooth val="0"/>
        </c:ser>
        <c:ser>
          <c:idx val="9"/>
          <c:order val="3"/>
          <c:tx>
            <c:strRef>
              <c:f>[1]ree!$A$20</c:f>
              <c:strCache>
                <c:ptCount val="1"/>
                <c:pt idx="0">
                  <c:v>400 </c:v>
                </c:pt>
              </c:strCache>
            </c:strRef>
          </c:tx>
          <c:spPr>
            <a:ln w="63500">
              <a:solidFill>
                <a:schemeClr val="bg1">
                  <a:lumMod val="85000"/>
                </a:schemeClr>
              </a:solidFill>
            </a:ln>
          </c:spPr>
          <c:marker>
            <c:symbol val="none"/>
          </c:marker>
          <c:cat>
            <c:strRef>
              <c:f>([1]ree!$B$14:$G$14,[1]ree!$I$14,[1]ree!$K$14,[1]ree!$M$14:$R$14)</c:f>
              <c:strCache>
                <c:ptCount val="14"/>
                <c:pt idx="0">
                  <c:v>La</c:v>
                </c:pt>
                <c:pt idx="1">
                  <c:v>Ce </c:v>
                </c:pt>
                <c:pt idx="2">
                  <c:v>Pr</c:v>
                </c:pt>
                <c:pt idx="3">
                  <c:v>Nd</c:v>
                </c:pt>
                <c:pt idx="4">
                  <c:v>Sm</c:v>
                </c:pt>
                <c:pt idx="5">
                  <c:v>Eu 151</c:v>
                </c:pt>
                <c:pt idx="6">
                  <c:v>Gd 157</c:v>
                </c:pt>
                <c:pt idx="7">
                  <c:v>Tb 159</c:v>
                </c:pt>
                <c:pt idx="8">
                  <c:v>Dy</c:v>
                </c:pt>
                <c:pt idx="9">
                  <c:v>Ho</c:v>
                </c:pt>
                <c:pt idx="10">
                  <c:v>Er</c:v>
                </c:pt>
                <c:pt idx="11">
                  <c:v>Tm</c:v>
                </c:pt>
                <c:pt idx="12">
                  <c:v>Yb</c:v>
                </c:pt>
                <c:pt idx="13">
                  <c:v>Lu</c:v>
                </c:pt>
              </c:strCache>
            </c:strRef>
          </c:cat>
          <c:val>
            <c:numRef>
              <c:f>([1]ree!$B$20:$G$20,[1]ree!$I$20,[1]ree!$K$20,[1]ree!$M$20:$R$20)</c:f>
              <c:numCache>
                <c:formatCode>General</c:formatCode>
                <c:ptCount val="14"/>
                <c:pt idx="0">
                  <c:v>26.582278481012658</c:v>
                </c:pt>
                <c:pt idx="1">
                  <c:v>27.732463295269163</c:v>
                </c:pt>
                <c:pt idx="3">
                  <c:v>24.070021881838073</c:v>
                </c:pt>
                <c:pt idx="4">
                  <c:v>21.621621621621625</c:v>
                </c:pt>
                <c:pt idx="5">
                  <c:v>13.854351687388991</c:v>
                </c:pt>
                <c:pt idx="7">
                  <c:v>24.65373961218836</c:v>
                </c:pt>
                <c:pt idx="12">
                  <c:v>24.223602484472043</c:v>
                </c:pt>
                <c:pt idx="13">
                  <c:v>25.203252032520311</c:v>
                </c:pt>
              </c:numCache>
            </c:numRef>
          </c:val>
          <c:smooth val="0"/>
        </c:ser>
        <c:ser>
          <c:idx val="10"/>
          <c:order val="4"/>
          <c:tx>
            <c:strRef>
              <c:f>[1]ree!$A$21</c:f>
              <c:strCache>
                <c:ptCount val="1"/>
                <c:pt idx="0">
                  <c:v>442-1</c:v>
                </c:pt>
              </c:strCache>
            </c:strRef>
          </c:tx>
          <c:spPr>
            <a:ln w="63500">
              <a:solidFill>
                <a:schemeClr val="bg1">
                  <a:lumMod val="85000"/>
                </a:schemeClr>
              </a:solidFill>
              <a:miter lim="800000"/>
            </a:ln>
          </c:spPr>
          <c:marker>
            <c:symbol val="none"/>
          </c:marker>
          <c:cat>
            <c:strRef>
              <c:f>([1]ree!$B$14:$G$14,[1]ree!$I$14,[1]ree!$K$14,[1]ree!$M$14:$R$14)</c:f>
              <c:strCache>
                <c:ptCount val="14"/>
                <c:pt idx="0">
                  <c:v>La</c:v>
                </c:pt>
                <c:pt idx="1">
                  <c:v>Ce </c:v>
                </c:pt>
                <c:pt idx="2">
                  <c:v>Pr</c:v>
                </c:pt>
                <c:pt idx="3">
                  <c:v>Nd</c:v>
                </c:pt>
                <c:pt idx="4">
                  <c:v>Sm</c:v>
                </c:pt>
                <c:pt idx="5">
                  <c:v>Eu 151</c:v>
                </c:pt>
                <c:pt idx="6">
                  <c:v>Gd 157</c:v>
                </c:pt>
                <c:pt idx="7">
                  <c:v>Tb 159</c:v>
                </c:pt>
                <c:pt idx="8">
                  <c:v>Dy</c:v>
                </c:pt>
                <c:pt idx="9">
                  <c:v>Ho</c:v>
                </c:pt>
                <c:pt idx="10">
                  <c:v>Er</c:v>
                </c:pt>
                <c:pt idx="11">
                  <c:v>Tm</c:v>
                </c:pt>
                <c:pt idx="12">
                  <c:v>Yb</c:v>
                </c:pt>
                <c:pt idx="13">
                  <c:v>Lu</c:v>
                </c:pt>
              </c:strCache>
            </c:strRef>
          </c:cat>
          <c:val>
            <c:numRef>
              <c:f>([1]ree!$B$21:$G$21,[1]ree!$I$21,[1]ree!$K$21,[1]ree!$M$21:$R$21)</c:f>
              <c:numCache>
                <c:formatCode>General</c:formatCode>
                <c:ptCount val="14"/>
                <c:pt idx="0">
                  <c:v>40.506329113924053</c:v>
                </c:pt>
                <c:pt idx="1">
                  <c:v>35.725938009787946</c:v>
                </c:pt>
                <c:pt idx="3">
                  <c:v>30.634573304157556</c:v>
                </c:pt>
                <c:pt idx="4">
                  <c:v>27.027027027027028</c:v>
                </c:pt>
                <c:pt idx="5">
                  <c:v>8.5257548845470712</c:v>
                </c:pt>
                <c:pt idx="6">
                  <c:v>16.080402010050243</c:v>
                </c:pt>
                <c:pt idx="7">
                  <c:v>17.174515235457065</c:v>
                </c:pt>
                <c:pt idx="12">
                  <c:v>19.254658385093176</c:v>
                </c:pt>
                <c:pt idx="13">
                  <c:v>19.918699186991862</c:v>
                </c:pt>
              </c:numCache>
            </c:numRef>
          </c:val>
          <c:smooth val="0"/>
        </c:ser>
        <c:ser>
          <c:idx val="11"/>
          <c:order val="5"/>
          <c:tx>
            <c:strRef>
              <c:f>[1]ree!$A$22</c:f>
              <c:strCache>
                <c:ptCount val="1"/>
                <c:pt idx="0">
                  <c:v>446 </c:v>
                </c:pt>
              </c:strCache>
            </c:strRef>
          </c:tx>
          <c:spPr>
            <a:ln w="63500">
              <a:solidFill>
                <a:schemeClr val="bg1">
                  <a:lumMod val="85000"/>
                </a:schemeClr>
              </a:solidFill>
            </a:ln>
          </c:spPr>
          <c:marker>
            <c:symbol val="none"/>
          </c:marker>
          <c:cat>
            <c:strRef>
              <c:f>([1]ree!$B$14:$G$14,[1]ree!$I$14,[1]ree!$K$14,[1]ree!$M$14:$R$14)</c:f>
              <c:strCache>
                <c:ptCount val="14"/>
                <c:pt idx="0">
                  <c:v>La</c:v>
                </c:pt>
                <c:pt idx="1">
                  <c:v>Ce </c:v>
                </c:pt>
                <c:pt idx="2">
                  <c:v>Pr</c:v>
                </c:pt>
                <c:pt idx="3">
                  <c:v>Nd</c:v>
                </c:pt>
                <c:pt idx="4">
                  <c:v>Sm</c:v>
                </c:pt>
                <c:pt idx="5">
                  <c:v>Eu 151</c:v>
                </c:pt>
                <c:pt idx="6">
                  <c:v>Gd 157</c:v>
                </c:pt>
                <c:pt idx="7">
                  <c:v>Tb 159</c:v>
                </c:pt>
                <c:pt idx="8">
                  <c:v>Dy</c:v>
                </c:pt>
                <c:pt idx="9">
                  <c:v>Ho</c:v>
                </c:pt>
                <c:pt idx="10">
                  <c:v>Er</c:v>
                </c:pt>
                <c:pt idx="11">
                  <c:v>Tm</c:v>
                </c:pt>
                <c:pt idx="12">
                  <c:v>Yb</c:v>
                </c:pt>
                <c:pt idx="13">
                  <c:v>Lu</c:v>
                </c:pt>
              </c:strCache>
            </c:strRef>
          </c:cat>
          <c:val>
            <c:numRef>
              <c:f>([1]ree!$B$22:$G$22,[1]ree!$I$22,[1]ree!$K$22,[1]ree!$M$22:$R$22)</c:f>
              <c:numCache>
                <c:formatCode>General</c:formatCode>
                <c:ptCount val="14"/>
                <c:pt idx="0">
                  <c:v>50.632911392405084</c:v>
                </c:pt>
                <c:pt idx="1">
                  <c:v>57.096247960848274</c:v>
                </c:pt>
                <c:pt idx="3">
                  <c:v>54.704595185995622</c:v>
                </c:pt>
                <c:pt idx="4">
                  <c:v>52.702702702702716</c:v>
                </c:pt>
                <c:pt idx="5">
                  <c:v>31.97158081705151</c:v>
                </c:pt>
                <c:pt idx="7">
                  <c:v>58.171745152354575</c:v>
                </c:pt>
                <c:pt idx="12">
                  <c:v>50.931677018633508</c:v>
                </c:pt>
                <c:pt idx="13">
                  <c:v>52.845528455284523</c:v>
                </c:pt>
              </c:numCache>
            </c:numRef>
          </c:val>
          <c:smooth val="0"/>
        </c:ser>
        <c:ser>
          <c:idx val="12"/>
          <c:order val="6"/>
          <c:tx>
            <c:strRef>
              <c:f>[1]ree!$A$23</c:f>
              <c:strCache>
                <c:ptCount val="1"/>
                <c:pt idx="0">
                  <c:v>526 </c:v>
                </c:pt>
              </c:strCache>
            </c:strRef>
          </c:tx>
          <c:spPr>
            <a:ln w="63500">
              <a:solidFill>
                <a:schemeClr val="bg1">
                  <a:lumMod val="85000"/>
                </a:schemeClr>
              </a:solidFill>
              <a:miter lim="800000"/>
            </a:ln>
          </c:spPr>
          <c:marker>
            <c:symbol val="none"/>
          </c:marker>
          <c:cat>
            <c:strRef>
              <c:f>([1]ree!$B$14:$G$14,[1]ree!$I$14,[1]ree!$K$14,[1]ree!$M$14:$R$14)</c:f>
              <c:strCache>
                <c:ptCount val="14"/>
                <c:pt idx="0">
                  <c:v>La</c:v>
                </c:pt>
                <c:pt idx="1">
                  <c:v>Ce </c:v>
                </c:pt>
                <c:pt idx="2">
                  <c:v>Pr</c:v>
                </c:pt>
                <c:pt idx="3">
                  <c:v>Nd</c:v>
                </c:pt>
                <c:pt idx="4">
                  <c:v>Sm</c:v>
                </c:pt>
                <c:pt idx="5">
                  <c:v>Eu 151</c:v>
                </c:pt>
                <c:pt idx="6">
                  <c:v>Gd 157</c:v>
                </c:pt>
                <c:pt idx="7">
                  <c:v>Tb 159</c:v>
                </c:pt>
                <c:pt idx="8">
                  <c:v>Dy</c:v>
                </c:pt>
                <c:pt idx="9">
                  <c:v>Ho</c:v>
                </c:pt>
                <c:pt idx="10">
                  <c:v>Er</c:v>
                </c:pt>
                <c:pt idx="11">
                  <c:v>Tm</c:v>
                </c:pt>
                <c:pt idx="12">
                  <c:v>Yb</c:v>
                </c:pt>
                <c:pt idx="13">
                  <c:v>Lu</c:v>
                </c:pt>
              </c:strCache>
            </c:strRef>
          </c:cat>
          <c:val>
            <c:numRef>
              <c:f>([1]ree!$B$23:$G$23,[1]ree!$I$23,[1]ree!$K$23,[1]ree!$M$23:$R$23)</c:f>
              <c:numCache>
                <c:formatCode>General</c:formatCode>
                <c:ptCount val="14"/>
                <c:pt idx="0">
                  <c:v>30.379746835443026</c:v>
                </c:pt>
                <c:pt idx="1">
                  <c:v>32.626427406199021</c:v>
                </c:pt>
                <c:pt idx="3">
                  <c:v>28.446389496717718</c:v>
                </c:pt>
                <c:pt idx="4">
                  <c:v>25.000000000000004</c:v>
                </c:pt>
                <c:pt idx="5">
                  <c:v>16.873889875666073</c:v>
                </c:pt>
                <c:pt idx="7">
                  <c:v>23.545706371191116</c:v>
                </c:pt>
                <c:pt idx="12">
                  <c:v>22.981366459627321</c:v>
                </c:pt>
                <c:pt idx="13">
                  <c:v>21.138211382113823</c:v>
                </c:pt>
              </c:numCache>
            </c:numRef>
          </c:val>
          <c:smooth val="0"/>
        </c:ser>
        <c:ser>
          <c:idx val="5"/>
          <c:order val="7"/>
          <c:tx>
            <c:strRef>
              <c:f>[1]ree!$A$16</c:f>
              <c:strCache>
                <c:ptCount val="1"/>
                <c:pt idx="0">
                  <c:v>401-1</c:v>
                </c:pt>
              </c:strCache>
            </c:strRef>
          </c:tx>
          <c:spPr>
            <a:ln w="63500">
              <a:solidFill>
                <a:schemeClr val="bg1">
                  <a:lumMod val="85000"/>
                </a:schemeClr>
              </a:solidFill>
              <a:miter lim="800000"/>
            </a:ln>
          </c:spPr>
          <c:marker>
            <c:symbol val="none"/>
          </c:marker>
          <c:cat>
            <c:strRef>
              <c:f>([1]ree!$B$14:$G$14,[1]ree!$I$14,[1]ree!$K$14,[1]ree!$M$14:$R$14)</c:f>
              <c:strCache>
                <c:ptCount val="14"/>
                <c:pt idx="0">
                  <c:v>La</c:v>
                </c:pt>
                <c:pt idx="1">
                  <c:v>Ce </c:v>
                </c:pt>
                <c:pt idx="2">
                  <c:v>Pr</c:v>
                </c:pt>
                <c:pt idx="3">
                  <c:v>Nd</c:v>
                </c:pt>
                <c:pt idx="4">
                  <c:v>Sm</c:v>
                </c:pt>
                <c:pt idx="5">
                  <c:v>Eu 151</c:v>
                </c:pt>
                <c:pt idx="6">
                  <c:v>Gd 157</c:v>
                </c:pt>
                <c:pt idx="7">
                  <c:v>Tb 159</c:v>
                </c:pt>
                <c:pt idx="8">
                  <c:v>Dy</c:v>
                </c:pt>
                <c:pt idx="9">
                  <c:v>Ho</c:v>
                </c:pt>
                <c:pt idx="10">
                  <c:v>Er</c:v>
                </c:pt>
                <c:pt idx="11">
                  <c:v>Tm</c:v>
                </c:pt>
                <c:pt idx="12">
                  <c:v>Yb</c:v>
                </c:pt>
                <c:pt idx="13">
                  <c:v>Lu</c:v>
                </c:pt>
              </c:strCache>
            </c:strRef>
          </c:cat>
          <c:val>
            <c:numRef>
              <c:f>([1]ree!$B$16:$G$16,[1]ree!$I$16,[1]ree!$K$16,[1]ree!$M$16:$R$16)</c:f>
              <c:numCache>
                <c:formatCode>General</c:formatCode>
                <c:ptCount val="14"/>
                <c:pt idx="0">
                  <c:v>24.472573839662438</c:v>
                </c:pt>
                <c:pt idx="1">
                  <c:v>21.207177814029357</c:v>
                </c:pt>
                <c:pt idx="3">
                  <c:v>24.070021881838073</c:v>
                </c:pt>
                <c:pt idx="4">
                  <c:v>21.621621621621625</c:v>
                </c:pt>
                <c:pt idx="5">
                  <c:v>16.341030195381883</c:v>
                </c:pt>
                <c:pt idx="7">
                  <c:v>19.944598337950129</c:v>
                </c:pt>
                <c:pt idx="12">
                  <c:v>16.770186335403729</c:v>
                </c:pt>
                <c:pt idx="13">
                  <c:v>17.886178861788618</c:v>
                </c:pt>
              </c:numCache>
            </c:numRef>
          </c:val>
          <c:smooth val="0"/>
        </c:ser>
        <c:ser>
          <c:idx val="13"/>
          <c:order val="8"/>
          <c:tx>
            <c:strRef>
              <c:f>[1]ree!$A$24</c:f>
              <c:strCache>
                <c:ptCount val="1"/>
                <c:pt idx="0">
                  <c:v>2150 </c:v>
                </c:pt>
              </c:strCache>
            </c:strRef>
          </c:tx>
          <c:spPr>
            <a:ln w="63500">
              <a:solidFill>
                <a:schemeClr val="bg1">
                  <a:lumMod val="85000"/>
                </a:schemeClr>
              </a:solidFill>
              <a:miter lim="800000"/>
            </a:ln>
          </c:spPr>
          <c:marker>
            <c:symbol val="none"/>
          </c:marker>
          <c:cat>
            <c:strRef>
              <c:f>([1]ree!$B$14:$G$14,[1]ree!$I$14,[1]ree!$K$14,[1]ree!$M$14:$R$14)</c:f>
              <c:strCache>
                <c:ptCount val="14"/>
                <c:pt idx="0">
                  <c:v>La</c:v>
                </c:pt>
                <c:pt idx="1">
                  <c:v>Ce </c:v>
                </c:pt>
                <c:pt idx="2">
                  <c:v>Pr</c:v>
                </c:pt>
                <c:pt idx="3">
                  <c:v>Nd</c:v>
                </c:pt>
                <c:pt idx="4">
                  <c:v>Sm</c:v>
                </c:pt>
                <c:pt idx="5">
                  <c:v>Eu 151</c:v>
                </c:pt>
                <c:pt idx="6">
                  <c:v>Gd 157</c:v>
                </c:pt>
                <c:pt idx="7">
                  <c:v>Tb 159</c:v>
                </c:pt>
                <c:pt idx="8">
                  <c:v>Dy</c:v>
                </c:pt>
                <c:pt idx="9">
                  <c:v>Ho</c:v>
                </c:pt>
                <c:pt idx="10">
                  <c:v>Er</c:v>
                </c:pt>
                <c:pt idx="11">
                  <c:v>Tm</c:v>
                </c:pt>
                <c:pt idx="12">
                  <c:v>Yb</c:v>
                </c:pt>
                <c:pt idx="13">
                  <c:v>Lu</c:v>
                </c:pt>
              </c:strCache>
            </c:strRef>
          </c:cat>
          <c:val>
            <c:numRef>
              <c:f>([1]ree!$B$24:$G$24,[1]ree!$I$24,[1]ree!$K$24,[1]ree!$M$24:$R$24)</c:f>
              <c:numCache>
                <c:formatCode>General</c:formatCode>
                <c:ptCount val="14"/>
                <c:pt idx="0">
                  <c:v>14.345991561181435</c:v>
                </c:pt>
                <c:pt idx="1">
                  <c:v>16.150081566068522</c:v>
                </c:pt>
                <c:pt idx="3">
                  <c:v>17.505470459518598</c:v>
                </c:pt>
                <c:pt idx="4">
                  <c:v>20.945945945945933</c:v>
                </c:pt>
                <c:pt idx="5">
                  <c:v>21.847246891651857</c:v>
                </c:pt>
                <c:pt idx="6">
                  <c:v>21.608040201005014</c:v>
                </c:pt>
                <c:pt idx="7">
                  <c:v>22.1606648199446</c:v>
                </c:pt>
                <c:pt idx="12">
                  <c:v>16.770186335403729</c:v>
                </c:pt>
                <c:pt idx="13">
                  <c:v>14.227642276422767</c:v>
                </c:pt>
              </c:numCache>
            </c:numRef>
          </c:val>
          <c:smooth val="0"/>
        </c:ser>
        <c:ser>
          <c:idx val="14"/>
          <c:order val="9"/>
          <c:tx>
            <c:strRef>
              <c:f>[1]ree!$A$25</c:f>
              <c:strCache>
                <c:ptCount val="1"/>
                <c:pt idx="0">
                  <c:v>03062</c:v>
                </c:pt>
              </c:strCache>
            </c:strRef>
          </c:tx>
          <c:spPr>
            <a:ln w="63500">
              <a:solidFill>
                <a:schemeClr val="bg1">
                  <a:lumMod val="85000"/>
                </a:schemeClr>
              </a:solidFill>
              <a:miter lim="800000"/>
            </a:ln>
          </c:spPr>
          <c:marker>
            <c:symbol val="none"/>
          </c:marker>
          <c:cat>
            <c:strRef>
              <c:f>([1]ree!$B$14:$G$14,[1]ree!$I$14,[1]ree!$K$14,[1]ree!$M$14:$R$14)</c:f>
              <c:strCache>
                <c:ptCount val="14"/>
                <c:pt idx="0">
                  <c:v>La</c:v>
                </c:pt>
                <c:pt idx="1">
                  <c:v>Ce </c:v>
                </c:pt>
                <c:pt idx="2">
                  <c:v>Pr</c:v>
                </c:pt>
                <c:pt idx="3">
                  <c:v>Nd</c:v>
                </c:pt>
                <c:pt idx="4">
                  <c:v>Sm</c:v>
                </c:pt>
                <c:pt idx="5">
                  <c:v>Eu 151</c:v>
                </c:pt>
                <c:pt idx="6">
                  <c:v>Gd 157</c:v>
                </c:pt>
                <c:pt idx="7">
                  <c:v>Tb 159</c:v>
                </c:pt>
                <c:pt idx="8">
                  <c:v>Dy</c:v>
                </c:pt>
                <c:pt idx="9">
                  <c:v>Ho</c:v>
                </c:pt>
                <c:pt idx="10">
                  <c:v>Er</c:v>
                </c:pt>
                <c:pt idx="11">
                  <c:v>Tm</c:v>
                </c:pt>
                <c:pt idx="12">
                  <c:v>Yb</c:v>
                </c:pt>
                <c:pt idx="13">
                  <c:v>Lu</c:v>
                </c:pt>
              </c:strCache>
            </c:strRef>
          </c:cat>
          <c:val>
            <c:numRef>
              <c:f>([1]ree!$B$25:$G$25,[1]ree!$I$25,[1]ree!$K$25,[1]ree!$M$25:$R$25)</c:f>
              <c:numCache>
                <c:formatCode>General_)</c:formatCode>
                <c:ptCount val="14"/>
                <c:pt idx="0">
                  <c:v>21.09704641350211</c:v>
                </c:pt>
                <c:pt idx="1">
                  <c:v>24.46982055464926</c:v>
                </c:pt>
                <c:pt idx="3">
                  <c:v>21.006564551422311</c:v>
                </c:pt>
                <c:pt idx="4">
                  <c:v>16.891891891891891</c:v>
                </c:pt>
                <c:pt idx="5">
                  <c:v>16.696269982238007</c:v>
                </c:pt>
                <c:pt idx="7">
                  <c:v>18.559556786703602</c:v>
                </c:pt>
                <c:pt idx="12">
                  <c:v>13.664596273291929</c:v>
                </c:pt>
                <c:pt idx="13">
                  <c:v>13.414634146341466</c:v>
                </c:pt>
              </c:numCache>
            </c:numRef>
          </c:val>
          <c:smooth val="0"/>
        </c:ser>
        <c:ser>
          <c:idx val="0"/>
          <c:order val="10"/>
          <c:tx>
            <c:strRef>
              <c:f>[3]REE1!$B$12</c:f>
              <c:strCache>
                <c:ptCount val="1"/>
                <c:pt idx="0">
                  <c:v>Гр.2</c:v>
                </c:pt>
              </c:strCache>
            </c:strRef>
          </c:tx>
          <c:spPr>
            <a:ln w="88900" cap="sq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strRef>
              <c:f>([1]ree!$B$14:$G$14,[1]ree!$I$14,[1]ree!$K$14,[1]ree!$M$14:$R$14)</c:f>
              <c:strCache>
                <c:ptCount val="14"/>
                <c:pt idx="0">
                  <c:v>La</c:v>
                </c:pt>
                <c:pt idx="1">
                  <c:v>Ce </c:v>
                </c:pt>
                <c:pt idx="2">
                  <c:v>Pr</c:v>
                </c:pt>
                <c:pt idx="3">
                  <c:v>Nd</c:v>
                </c:pt>
                <c:pt idx="4">
                  <c:v>Sm</c:v>
                </c:pt>
                <c:pt idx="5">
                  <c:v>Eu 151</c:v>
                </c:pt>
                <c:pt idx="6">
                  <c:v>Gd 157</c:v>
                </c:pt>
                <c:pt idx="7">
                  <c:v>Tb 159</c:v>
                </c:pt>
                <c:pt idx="8">
                  <c:v>Dy</c:v>
                </c:pt>
                <c:pt idx="9">
                  <c:v>Ho</c:v>
                </c:pt>
                <c:pt idx="10">
                  <c:v>Er</c:v>
                </c:pt>
                <c:pt idx="11">
                  <c:v>Tm</c:v>
                </c:pt>
                <c:pt idx="12">
                  <c:v>Yb</c:v>
                </c:pt>
                <c:pt idx="13">
                  <c:v>Lu</c:v>
                </c:pt>
              </c:strCache>
            </c:strRef>
          </c:cat>
          <c:val>
            <c:numRef>
              <c:f>([3]REE1!$C$12:$H$12,[3]REE1!$J$12,[3]REE1!$L$12,[3]REE1!$N$12:$S$12)</c:f>
              <c:numCache>
                <c:formatCode>General</c:formatCode>
                <c:ptCount val="14"/>
                <c:pt idx="0">
                  <c:v>123.63336945026676</c:v>
                </c:pt>
                <c:pt idx="1">
                  <c:v>91.927944485838168</c:v>
                </c:pt>
                <c:pt idx="2">
                  <c:v>57.392826616815981</c:v>
                </c:pt>
                <c:pt idx="3">
                  <c:v>37.770226224189834</c:v>
                </c:pt>
                <c:pt idx="4">
                  <c:v>18.857013748803187</c:v>
                </c:pt>
                <c:pt idx="5">
                  <c:v>13.745862186221935</c:v>
                </c:pt>
                <c:pt idx="6">
                  <c:v>12.079343658282683</c:v>
                </c:pt>
                <c:pt idx="7">
                  <c:v>9.083269901600751</c:v>
                </c:pt>
                <c:pt idx="8">
                  <c:v>7.2957459855293978</c:v>
                </c:pt>
                <c:pt idx="9">
                  <c:v>6.5846788172851785</c:v>
                </c:pt>
                <c:pt idx="10">
                  <c:v>6.1155840834831325</c:v>
                </c:pt>
                <c:pt idx="11">
                  <c:v>6.2845695335713234</c:v>
                </c:pt>
                <c:pt idx="12">
                  <c:v>7.0641552556432279</c:v>
                </c:pt>
                <c:pt idx="13">
                  <c:v>6.1065813986200315</c:v>
                </c:pt>
              </c:numCache>
            </c:numRef>
          </c:val>
          <c:smooth val="0"/>
        </c:ser>
        <c:ser>
          <c:idx val="1"/>
          <c:order val="11"/>
          <c:tx>
            <c:strRef>
              <c:f>[3]REE1!$B$13</c:f>
              <c:strCache>
                <c:ptCount val="1"/>
                <c:pt idx="0">
                  <c:v>Гр.4</c:v>
                </c:pt>
              </c:strCache>
            </c:strRef>
          </c:tx>
          <c:spPr>
            <a:ln w="88900" cap="sq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strRef>
              <c:f>([1]ree!$B$14:$G$14,[1]ree!$I$14,[1]ree!$K$14,[1]ree!$M$14:$R$14)</c:f>
              <c:strCache>
                <c:ptCount val="14"/>
                <c:pt idx="0">
                  <c:v>La</c:v>
                </c:pt>
                <c:pt idx="1">
                  <c:v>Ce </c:v>
                </c:pt>
                <c:pt idx="2">
                  <c:v>Pr</c:v>
                </c:pt>
                <c:pt idx="3">
                  <c:v>Nd</c:v>
                </c:pt>
                <c:pt idx="4">
                  <c:v>Sm</c:v>
                </c:pt>
                <c:pt idx="5">
                  <c:v>Eu 151</c:v>
                </c:pt>
                <c:pt idx="6">
                  <c:v>Gd 157</c:v>
                </c:pt>
                <c:pt idx="7">
                  <c:v>Tb 159</c:v>
                </c:pt>
                <c:pt idx="8">
                  <c:v>Dy</c:v>
                </c:pt>
                <c:pt idx="9">
                  <c:v>Ho</c:v>
                </c:pt>
                <c:pt idx="10">
                  <c:v>Er</c:v>
                </c:pt>
                <c:pt idx="11">
                  <c:v>Tm</c:v>
                </c:pt>
                <c:pt idx="12">
                  <c:v>Yb</c:v>
                </c:pt>
                <c:pt idx="13">
                  <c:v>Lu</c:v>
                </c:pt>
              </c:strCache>
            </c:strRef>
          </c:cat>
          <c:val>
            <c:numRef>
              <c:f>([3]REE1!$C$13:$H$13,[3]REE1!$J$13,[3]REE1!$L$13,[3]REE1!$N$13:$S$13)</c:f>
              <c:numCache>
                <c:formatCode>General</c:formatCode>
                <c:ptCount val="14"/>
                <c:pt idx="0">
                  <c:v>94.977321368643857</c:v>
                </c:pt>
                <c:pt idx="1">
                  <c:v>63.730339807664961</c:v>
                </c:pt>
                <c:pt idx="2">
                  <c:v>46.706064873208348</c:v>
                </c:pt>
                <c:pt idx="3">
                  <c:v>32.227824321350916</c:v>
                </c:pt>
                <c:pt idx="4">
                  <c:v>16.952135749771532</c:v>
                </c:pt>
                <c:pt idx="5">
                  <c:v>15.729355987238852</c:v>
                </c:pt>
                <c:pt idx="6">
                  <c:v>12.265221289049347</c:v>
                </c:pt>
                <c:pt idx="7">
                  <c:v>12.268352520665573</c:v>
                </c:pt>
                <c:pt idx="8">
                  <c:v>10.398657417347799</c:v>
                </c:pt>
                <c:pt idx="9">
                  <c:v>10.691644389933355</c:v>
                </c:pt>
                <c:pt idx="10">
                  <c:v>10.467657781523766</c:v>
                </c:pt>
                <c:pt idx="11">
                  <c:v>10.372029403691217</c:v>
                </c:pt>
                <c:pt idx="12">
                  <c:v>11.904347236880973</c:v>
                </c:pt>
                <c:pt idx="13">
                  <c:v>11.455479640540631</c:v>
                </c:pt>
              </c:numCache>
            </c:numRef>
          </c:val>
          <c:smooth val="0"/>
        </c:ser>
        <c:ser>
          <c:idx val="3"/>
          <c:order val="12"/>
          <c:tx>
            <c:v>910-3</c:v>
          </c:tx>
          <c:spPr>
            <a:ln>
              <a:solidFill>
                <a:srgbClr val="00FF00"/>
              </a:solidFill>
            </a:ln>
          </c:spPr>
          <c:marker>
            <c:symbol val="triangle"/>
            <c:size val="7"/>
            <c:spPr>
              <a:solidFill>
                <a:srgbClr val="00FF00"/>
              </a:solidFill>
              <a:ln>
                <a:solidFill>
                  <a:schemeClr val="tx1"/>
                </a:solidFill>
              </a:ln>
            </c:spPr>
          </c:marker>
          <c:cat>
            <c:strRef>
              <c:f>([1]ree!$B$14:$G$14,[1]ree!$I$14,[1]ree!$K$14,[1]ree!$M$14:$R$14)</c:f>
              <c:strCache>
                <c:ptCount val="14"/>
                <c:pt idx="0">
                  <c:v>La</c:v>
                </c:pt>
                <c:pt idx="1">
                  <c:v>Ce </c:v>
                </c:pt>
                <c:pt idx="2">
                  <c:v>Pr</c:v>
                </c:pt>
                <c:pt idx="3">
                  <c:v>Nd</c:v>
                </c:pt>
                <c:pt idx="4">
                  <c:v>Sm</c:v>
                </c:pt>
                <c:pt idx="5">
                  <c:v>Eu 151</c:v>
                </c:pt>
                <c:pt idx="6">
                  <c:v>Gd 157</c:v>
                </c:pt>
                <c:pt idx="7">
                  <c:v>Tb 159</c:v>
                </c:pt>
                <c:pt idx="8">
                  <c:v>Dy</c:v>
                </c:pt>
                <c:pt idx="9">
                  <c:v>Ho</c:v>
                </c:pt>
                <c:pt idx="10">
                  <c:v>Er</c:v>
                </c:pt>
                <c:pt idx="11">
                  <c:v>Tm</c:v>
                </c:pt>
                <c:pt idx="12">
                  <c:v>Yb</c:v>
                </c:pt>
                <c:pt idx="13">
                  <c:v>Lu</c:v>
                </c:pt>
              </c:strCache>
            </c:strRef>
          </c:cat>
          <c:val>
            <c:numRef>
              <c:f>([3]REE1!$C$10:$H$10,[3]REE1!$J$10,[3]REE1!$L$10,[3]REE1!$N$10:$S$10)</c:f>
              <c:numCache>
                <c:formatCode>General</c:formatCode>
                <c:ptCount val="14"/>
                <c:pt idx="0">
                  <c:v>73.967039613341157</c:v>
                </c:pt>
                <c:pt idx="1">
                  <c:v>80.059717620900912</c:v>
                </c:pt>
                <c:pt idx="2">
                  <c:v>73.654004459330523</c:v>
                </c:pt>
                <c:pt idx="3">
                  <c:v>66.955217788486181</c:v>
                </c:pt>
                <c:pt idx="4">
                  <c:v>49.430959574026254</c:v>
                </c:pt>
                <c:pt idx="5">
                  <c:v>27.253569976412312</c:v>
                </c:pt>
                <c:pt idx="6">
                  <c:v>36.181846460382772</c:v>
                </c:pt>
                <c:pt idx="7">
                  <c:v>33.780825732011401</c:v>
                </c:pt>
                <c:pt idx="8">
                  <c:v>29.027606661693302</c:v>
                </c:pt>
                <c:pt idx="9">
                  <c:v>28.525409352601645</c:v>
                </c:pt>
                <c:pt idx="10">
                  <c:v>26.773840835905283</c:v>
                </c:pt>
                <c:pt idx="11">
                  <c:v>24.858056226727626</c:v>
                </c:pt>
                <c:pt idx="12">
                  <c:v>24.820853497848486</c:v>
                </c:pt>
                <c:pt idx="13">
                  <c:v>20.99126604699574</c:v>
                </c:pt>
              </c:numCache>
            </c:numRef>
          </c:val>
          <c:smooth val="0"/>
        </c:ser>
        <c:ser>
          <c:idx val="2"/>
          <c:order val="13"/>
          <c:tx>
            <c:strRef>
              <c:f>[3]REE1!$B$9</c:f>
              <c:strCache>
                <c:ptCount val="1"/>
                <c:pt idx="0">
                  <c:v>908-5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ymbol val="square"/>
            <c:size val="7"/>
            <c:spPr>
              <a:solidFill>
                <a:srgbClr val="0000FF"/>
              </a:solidFill>
              <a:ln>
                <a:solidFill>
                  <a:schemeClr val="tx1"/>
                </a:solidFill>
              </a:ln>
            </c:spPr>
          </c:marker>
          <c:cat>
            <c:strRef>
              <c:f>([1]ree!$B$14:$G$14,[1]ree!$I$14,[1]ree!$K$14,[1]ree!$M$14:$R$14)</c:f>
              <c:strCache>
                <c:ptCount val="14"/>
                <c:pt idx="0">
                  <c:v>La</c:v>
                </c:pt>
                <c:pt idx="1">
                  <c:v>Ce </c:v>
                </c:pt>
                <c:pt idx="2">
                  <c:v>Pr</c:v>
                </c:pt>
                <c:pt idx="3">
                  <c:v>Nd</c:v>
                </c:pt>
                <c:pt idx="4">
                  <c:v>Sm</c:v>
                </c:pt>
                <c:pt idx="5">
                  <c:v>Eu 151</c:v>
                </c:pt>
                <c:pt idx="6">
                  <c:v>Gd 157</c:v>
                </c:pt>
                <c:pt idx="7">
                  <c:v>Tb 159</c:v>
                </c:pt>
                <c:pt idx="8">
                  <c:v>Dy</c:v>
                </c:pt>
                <c:pt idx="9">
                  <c:v>Ho</c:v>
                </c:pt>
                <c:pt idx="10">
                  <c:v>Er</c:v>
                </c:pt>
                <c:pt idx="11">
                  <c:v>Tm</c:v>
                </c:pt>
                <c:pt idx="12">
                  <c:v>Yb</c:v>
                </c:pt>
                <c:pt idx="13">
                  <c:v>Lu</c:v>
                </c:pt>
              </c:strCache>
            </c:strRef>
          </c:cat>
          <c:val>
            <c:numRef>
              <c:f>([3]REE1!$C$9:$H$9,[3]REE1!$J$9,[3]REE1!$L$9,[3]REE1!$N$9:$S$9)</c:f>
              <c:numCache>
                <c:formatCode>General</c:formatCode>
                <c:ptCount val="14"/>
                <c:pt idx="0">
                  <c:v>59.052139725636707</c:v>
                </c:pt>
                <c:pt idx="1">
                  <c:v>69.867556610824906</c:v>
                </c:pt>
                <c:pt idx="2">
                  <c:v>66.826652766051197</c:v>
                </c:pt>
                <c:pt idx="3">
                  <c:v>62.857610137697513</c:v>
                </c:pt>
                <c:pt idx="4">
                  <c:v>42.991867167350087</c:v>
                </c:pt>
                <c:pt idx="5">
                  <c:v>25.996355620895081</c:v>
                </c:pt>
                <c:pt idx="6">
                  <c:v>31.23455317848169</c:v>
                </c:pt>
                <c:pt idx="7">
                  <c:v>31.46308531986692</c:v>
                </c:pt>
                <c:pt idx="8">
                  <c:v>25.812475954124746</c:v>
                </c:pt>
                <c:pt idx="9">
                  <c:v>26.103279563064664</c:v>
                </c:pt>
                <c:pt idx="10">
                  <c:v>23.83133106820658</c:v>
                </c:pt>
                <c:pt idx="11">
                  <c:v>22.562245850896073</c:v>
                </c:pt>
                <c:pt idx="12">
                  <c:v>23.824238783258831</c:v>
                </c:pt>
                <c:pt idx="13">
                  <c:v>22.203585639023288</c:v>
                </c:pt>
              </c:numCache>
            </c:numRef>
          </c:val>
          <c:smooth val="0"/>
        </c:ser>
        <c:ser>
          <c:idx val="4"/>
          <c:order val="14"/>
          <c:tx>
            <c:strRef>
              <c:f>[3]REE1!$B$11</c:f>
              <c:strCache>
                <c:ptCount val="1"/>
                <c:pt idx="0">
                  <c:v>908-4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circle"/>
            <c:size val="7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</c:marker>
          <c:cat>
            <c:strRef>
              <c:f>([1]ree!$B$14:$G$14,[1]ree!$I$14,[1]ree!$K$14,[1]ree!$M$14:$R$14)</c:f>
              <c:strCache>
                <c:ptCount val="14"/>
                <c:pt idx="0">
                  <c:v>La</c:v>
                </c:pt>
                <c:pt idx="1">
                  <c:v>Ce </c:v>
                </c:pt>
                <c:pt idx="2">
                  <c:v>Pr</c:v>
                </c:pt>
                <c:pt idx="3">
                  <c:v>Nd</c:v>
                </c:pt>
                <c:pt idx="4">
                  <c:v>Sm</c:v>
                </c:pt>
                <c:pt idx="5">
                  <c:v>Eu 151</c:v>
                </c:pt>
                <c:pt idx="6">
                  <c:v>Gd 157</c:v>
                </c:pt>
                <c:pt idx="7">
                  <c:v>Tb 159</c:v>
                </c:pt>
                <c:pt idx="8">
                  <c:v>Dy</c:v>
                </c:pt>
                <c:pt idx="9">
                  <c:v>Ho</c:v>
                </c:pt>
                <c:pt idx="10">
                  <c:v>Er</c:v>
                </c:pt>
                <c:pt idx="11">
                  <c:v>Tm</c:v>
                </c:pt>
                <c:pt idx="12">
                  <c:v>Yb</c:v>
                </c:pt>
                <c:pt idx="13">
                  <c:v>Lu</c:v>
                </c:pt>
              </c:strCache>
            </c:strRef>
          </c:cat>
          <c:val>
            <c:numRef>
              <c:f>([3]REE1!$C$11:$H$11,[3]REE1!$J$11,[3]REE1!$L$11,[3]REE1!$N$11:$S$11)</c:f>
              <c:numCache>
                <c:formatCode>General</c:formatCode>
                <c:ptCount val="14"/>
                <c:pt idx="0">
                  <c:v>127.25738396624473</c:v>
                </c:pt>
                <c:pt idx="1">
                  <c:v>103.98042414355628</c:v>
                </c:pt>
                <c:pt idx="2">
                  <c:v>73.49137931034484</c:v>
                </c:pt>
                <c:pt idx="3">
                  <c:v>51.312910284463889</c:v>
                </c:pt>
                <c:pt idx="4">
                  <c:v>24.05405405405407</c:v>
                </c:pt>
                <c:pt idx="5">
                  <c:v>17.93960923623445</c:v>
                </c:pt>
                <c:pt idx="6">
                  <c:v>13.969849246231156</c:v>
                </c:pt>
                <c:pt idx="7">
                  <c:v>8.5872576177285325</c:v>
                </c:pt>
                <c:pt idx="8">
                  <c:v>5.7723577235772376</c:v>
                </c:pt>
                <c:pt idx="9">
                  <c:v>5.1282051282051286</c:v>
                </c:pt>
                <c:pt idx="10">
                  <c:v>4.6249999999999973</c:v>
                </c:pt>
                <c:pt idx="11">
                  <c:v>3.2388663967611335</c:v>
                </c:pt>
                <c:pt idx="12">
                  <c:v>4.2236024844720523</c:v>
                </c:pt>
                <c:pt idx="13">
                  <c:v>4.0650406504065026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2919296"/>
        <c:axId val="92921216"/>
      </c:lineChart>
      <c:catAx>
        <c:axId val="92919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50" b="1" i="0" u="none" strike="noStrike" baseline="0">
                <a:solidFill>
                  <a:srgbClr val="000000"/>
                </a:solidFill>
                <a:latin typeface="+mn-lt"/>
                <a:ea typeface="Arial Cyr"/>
                <a:cs typeface="Arial Cyr"/>
              </a:defRPr>
            </a:pPr>
            <a:endParaRPr lang="ru-RU"/>
          </a:p>
        </c:txPr>
        <c:crossAx val="92921216"/>
        <c:crossesAt val="1"/>
        <c:auto val="1"/>
        <c:lblAlgn val="ctr"/>
        <c:lblOffset val="100"/>
        <c:tickLblSkip val="1"/>
        <c:tickMarkSkip val="1"/>
        <c:noMultiLvlLbl val="0"/>
      </c:catAx>
      <c:valAx>
        <c:axId val="92921216"/>
        <c:scaling>
          <c:logBase val="10"/>
          <c:orientation val="minMax"/>
          <c:max val="1000"/>
          <c:min val="1"/>
        </c:scaling>
        <c:delete val="0"/>
        <c:axPos val="l"/>
        <c:title>
          <c:tx>
            <c:rich>
              <a:bodyPr/>
              <a:lstStyle/>
              <a:p>
                <a:pPr>
                  <a:defRPr sz="9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en-US" sz="1100" dirty="0"/>
                  <a:t>Rock / </a:t>
                </a:r>
                <a:r>
                  <a:rPr lang="en-US" sz="1200" dirty="0" err="1"/>
                  <a:t>Chondrite</a:t>
                </a:r>
                <a:endParaRPr lang="ru-RU" sz="1200" dirty="0"/>
              </a:p>
            </c:rich>
          </c:tx>
          <c:layout>
            <c:manualLayout>
              <c:xMode val="edge"/>
              <c:yMode val="edge"/>
              <c:x val="6.6405629539606457E-3"/>
              <c:y val="0.3464048982476701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+mn-lt"/>
                <a:ea typeface="Arial Cyr"/>
                <a:cs typeface="Arial Cyr"/>
              </a:defRPr>
            </a:pPr>
            <a:endParaRPr lang="ru-RU"/>
          </a:p>
        </c:txPr>
        <c:crossAx val="92919296"/>
        <c:crosses val="autoZero"/>
        <c:crossBetween val="midCat"/>
        <c:majorUnit val="10"/>
        <c:minorUnit val="10"/>
      </c:valAx>
      <c:spPr>
        <a:gradFill>
          <a:gsLst>
            <a:gs pos="0">
              <a:srgbClr val="FFFF99">
                <a:lumMod val="77000"/>
                <a:lumOff val="23000"/>
              </a:srgbClr>
            </a:gs>
            <a:gs pos="58000">
              <a:schemeClr val="tx1">
                <a:lumMod val="75000"/>
                <a:lumOff val="25000"/>
              </a:schemeClr>
            </a:gs>
            <a:gs pos="49000">
              <a:schemeClr val="tx1">
                <a:lumMod val="75000"/>
                <a:lumOff val="25000"/>
              </a:schemeClr>
            </a:gs>
            <a:gs pos="100000">
              <a:srgbClr val="FFFF99">
                <a:lumMod val="77000"/>
                <a:lumOff val="23000"/>
              </a:srgbClr>
            </a:gs>
          </a:gsLst>
          <a:lin ang="5400000" scaled="0"/>
        </a:gradFill>
        <a:ln w="9525">
          <a:solidFill>
            <a:srgbClr val="000000"/>
          </a:solidFill>
        </a:ln>
      </c:spPr>
    </c:plotArea>
    <c:plotVisOnly val="1"/>
    <c:dispBlanksAs val="span"/>
    <c:showDLblsOverMax val="0"/>
  </c:chart>
  <c:spPr>
    <a:solidFill>
      <a:schemeClr val="bg1"/>
    </a:solidFill>
    <a:ln w="3175">
      <a:noFill/>
      <a:prstDash val="solid"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7433497042348924E-2"/>
          <c:y val="5.212255964425392E-2"/>
          <c:w val="0.8565635002206623"/>
          <c:h val="0.86025787880775906"/>
        </c:manualLayout>
      </c:layout>
      <c:lineChart>
        <c:grouping val="standard"/>
        <c:varyColors val="0"/>
        <c:ser>
          <c:idx val="0"/>
          <c:order val="0"/>
          <c:tx>
            <c:strRef>
              <c:f>[4]Лист1!$C$33</c:f>
              <c:strCache>
                <c:ptCount val="1"/>
                <c:pt idx="0">
                  <c:v>401-1</c:v>
                </c:pt>
              </c:strCache>
            </c:strRef>
          </c:tx>
          <c:spPr>
            <a:ln w="63500">
              <a:solidFill>
                <a:schemeClr val="bg1">
                  <a:lumMod val="85000"/>
                </a:schemeClr>
              </a:solidFill>
            </a:ln>
          </c:spPr>
          <c:marker>
            <c:symbol val="none"/>
          </c:marker>
          <c:cat>
            <c:strRef>
              <c:f>([4]Лист1!$D$31:$G$31,[4]Лист1!$I$31:$O$31,[4]Лист1!$Q$31:$T$31,[4]Лист1!$V$31,[4]Лист1!$X$31)</c:f>
              <c:strCache>
                <c:ptCount val="17"/>
                <c:pt idx="0">
                  <c:v>Rb</c:v>
                </c:pt>
                <c:pt idx="1">
                  <c:v>Ba</c:v>
                </c:pt>
                <c:pt idx="2">
                  <c:v>Th</c:v>
                </c:pt>
                <c:pt idx="3">
                  <c:v>U</c:v>
                </c:pt>
                <c:pt idx="4">
                  <c:v>K</c:v>
                </c:pt>
                <c:pt idx="5">
                  <c:v>Ta</c:v>
                </c:pt>
                <c:pt idx="6">
                  <c:v>Nb</c:v>
                </c:pt>
                <c:pt idx="7">
                  <c:v>La</c:v>
                </c:pt>
                <c:pt idx="8">
                  <c:v>Ce</c:v>
                </c:pt>
                <c:pt idx="9">
                  <c:v>Sr</c:v>
                </c:pt>
                <c:pt idx="10">
                  <c:v>Nd</c:v>
                </c:pt>
                <c:pt idx="11">
                  <c:v>P</c:v>
                </c:pt>
                <c:pt idx="12">
                  <c:v>Hf</c:v>
                </c:pt>
                <c:pt idx="13">
                  <c:v>Zr</c:v>
                </c:pt>
                <c:pt idx="14">
                  <c:v>Sm</c:v>
                </c:pt>
                <c:pt idx="15">
                  <c:v>Ti</c:v>
                </c:pt>
                <c:pt idx="16">
                  <c:v>Y</c:v>
                </c:pt>
              </c:strCache>
            </c:strRef>
          </c:cat>
          <c:val>
            <c:numRef>
              <c:f>([4]Лист1!$D$33:$G$33,[4]Лист1!$I$33:$O$33,[4]Лист1!$Q$33:$T$33,[4]Лист1!$V$33,[4]Лист1!$X$33)</c:f>
              <c:numCache>
                <c:formatCode>General</c:formatCode>
                <c:ptCount val="17"/>
                <c:pt idx="0">
                  <c:v>3.5000000000000004</c:v>
                </c:pt>
                <c:pt idx="1">
                  <c:v>16.666666666666668</c:v>
                </c:pt>
                <c:pt idx="2">
                  <c:v>21.383647798742128</c:v>
                </c:pt>
                <c:pt idx="3">
                  <c:v>68.965517241379345</c:v>
                </c:pt>
                <c:pt idx="4">
                  <c:v>5.1881634819532927</c:v>
                </c:pt>
                <c:pt idx="5">
                  <c:v>1.3513513513513515</c:v>
                </c:pt>
                <c:pt idx="6">
                  <c:v>1.5197568389057754</c:v>
                </c:pt>
                <c:pt idx="7">
                  <c:v>8.9506172839506206</c:v>
                </c:pt>
                <c:pt idx="8">
                  <c:v>7.7611940298507465</c:v>
                </c:pt>
                <c:pt idx="9">
                  <c:v>11.05527638190955</c:v>
                </c:pt>
                <c:pt idx="10">
                  <c:v>8.8000000000000007</c:v>
                </c:pt>
                <c:pt idx="11">
                  <c:v>6.3039702165266656</c:v>
                </c:pt>
                <c:pt idx="12">
                  <c:v>4.9469964664310959</c:v>
                </c:pt>
                <c:pt idx="13">
                  <c:v>4.1904761904761907</c:v>
                </c:pt>
                <c:pt idx="14">
                  <c:v>7.8817733990147811</c:v>
                </c:pt>
                <c:pt idx="15">
                  <c:v>0.23382963143763724</c:v>
                </c:pt>
                <c:pt idx="16">
                  <c:v>5.1162790697674403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[4]Лист1!$C$34</c:f>
              <c:strCache>
                <c:ptCount val="1"/>
                <c:pt idx="0">
                  <c:v>412</c:v>
                </c:pt>
              </c:strCache>
            </c:strRef>
          </c:tx>
          <c:spPr>
            <a:ln w="63500">
              <a:solidFill>
                <a:schemeClr val="bg1">
                  <a:lumMod val="85000"/>
                </a:schemeClr>
              </a:solidFill>
              <a:miter lim="800000"/>
            </a:ln>
          </c:spPr>
          <c:marker>
            <c:symbol val="none"/>
          </c:marker>
          <c:cat>
            <c:strRef>
              <c:f>([4]Лист1!$D$31:$G$31,[4]Лист1!$I$31:$O$31,[4]Лист1!$Q$31:$T$31,[4]Лист1!$V$31,[4]Лист1!$X$31)</c:f>
              <c:strCache>
                <c:ptCount val="17"/>
                <c:pt idx="0">
                  <c:v>Rb</c:v>
                </c:pt>
                <c:pt idx="1">
                  <c:v>Ba</c:v>
                </c:pt>
                <c:pt idx="2">
                  <c:v>Th</c:v>
                </c:pt>
                <c:pt idx="3">
                  <c:v>U</c:v>
                </c:pt>
                <c:pt idx="4">
                  <c:v>K</c:v>
                </c:pt>
                <c:pt idx="5">
                  <c:v>Ta</c:v>
                </c:pt>
                <c:pt idx="6">
                  <c:v>Nb</c:v>
                </c:pt>
                <c:pt idx="7">
                  <c:v>La</c:v>
                </c:pt>
                <c:pt idx="8">
                  <c:v>Ce</c:v>
                </c:pt>
                <c:pt idx="9">
                  <c:v>Sr</c:v>
                </c:pt>
                <c:pt idx="10">
                  <c:v>Nd</c:v>
                </c:pt>
                <c:pt idx="11">
                  <c:v>P</c:v>
                </c:pt>
                <c:pt idx="12">
                  <c:v>Hf</c:v>
                </c:pt>
                <c:pt idx="13">
                  <c:v>Zr</c:v>
                </c:pt>
                <c:pt idx="14">
                  <c:v>Sm</c:v>
                </c:pt>
                <c:pt idx="15">
                  <c:v>Ti</c:v>
                </c:pt>
                <c:pt idx="16">
                  <c:v>Y</c:v>
                </c:pt>
              </c:strCache>
            </c:strRef>
          </c:cat>
          <c:val>
            <c:numRef>
              <c:f>([4]Лист1!$D$34:$G$34,[4]Лист1!$I$34:$O$34,[4]Лист1!$Q$34:$T$34,[4]Лист1!$V$34,[4]Лист1!$X$34)</c:f>
              <c:numCache>
                <c:formatCode>General</c:formatCode>
                <c:ptCount val="17"/>
                <c:pt idx="0">
                  <c:v>4.166666666666667</c:v>
                </c:pt>
                <c:pt idx="1">
                  <c:v>18.181818181818194</c:v>
                </c:pt>
                <c:pt idx="2">
                  <c:v>36.47798742138361</c:v>
                </c:pt>
                <c:pt idx="3">
                  <c:v>49.261083743842349</c:v>
                </c:pt>
                <c:pt idx="4">
                  <c:v>6.5716737438075032</c:v>
                </c:pt>
                <c:pt idx="5">
                  <c:v>15.135135135135137</c:v>
                </c:pt>
                <c:pt idx="6">
                  <c:v>11.094224924012153</c:v>
                </c:pt>
                <c:pt idx="7">
                  <c:v>26.234567901234573</c:v>
                </c:pt>
                <c:pt idx="8">
                  <c:v>26.865671641791035</c:v>
                </c:pt>
                <c:pt idx="9">
                  <c:v>2.8643216080402012</c:v>
                </c:pt>
                <c:pt idx="10">
                  <c:v>24</c:v>
                </c:pt>
                <c:pt idx="11">
                  <c:v>2.4246039294333328</c:v>
                </c:pt>
                <c:pt idx="12">
                  <c:v>42.402826855123664</c:v>
                </c:pt>
                <c:pt idx="13">
                  <c:v>40</c:v>
                </c:pt>
                <c:pt idx="14">
                  <c:v>24.384236453201961</c:v>
                </c:pt>
                <c:pt idx="15">
                  <c:v>0.18407864602537408</c:v>
                </c:pt>
                <c:pt idx="16">
                  <c:v>23.02325581395349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[4]Лист1!$C$35</c:f>
              <c:strCache>
                <c:ptCount val="1"/>
                <c:pt idx="0">
                  <c:v>412-1</c:v>
                </c:pt>
              </c:strCache>
            </c:strRef>
          </c:tx>
          <c:spPr>
            <a:ln w="63500">
              <a:solidFill>
                <a:schemeClr val="bg1">
                  <a:lumMod val="85000"/>
                </a:schemeClr>
              </a:solidFill>
              <a:miter lim="800000"/>
            </a:ln>
          </c:spPr>
          <c:marker>
            <c:symbol val="none"/>
          </c:marker>
          <c:cat>
            <c:strRef>
              <c:f>([4]Лист1!$D$31:$G$31,[4]Лист1!$I$31:$O$31,[4]Лист1!$Q$31:$T$31,[4]Лист1!$V$31,[4]Лист1!$X$31)</c:f>
              <c:strCache>
                <c:ptCount val="17"/>
                <c:pt idx="0">
                  <c:v>Rb</c:v>
                </c:pt>
                <c:pt idx="1">
                  <c:v>Ba</c:v>
                </c:pt>
                <c:pt idx="2">
                  <c:v>Th</c:v>
                </c:pt>
                <c:pt idx="3">
                  <c:v>U</c:v>
                </c:pt>
                <c:pt idx="4">
                  <c:v>K</c:v>
                </c:pt>
                <c:pt idx="5">
                  <c:v>Ta</c:v>
                </c:pt>
                <c:pt idx="6">
                  <c:v>Nb</c:v>
                </c:pt>
                <c:pt idx="7">
                  <c:v>La</c:v>
                </c:pt>
                <c:pt idx="8">
                  <c:v>Ce</c:v>
                </c:pt>
                <c:pt idx="9">
                  <c:v>Sr</c:v>
                </c:pt>
                <c:pt idx="10">
                  <c:v>Nd</c:v>
                </c:pt>
                <c:pt idx="11">
                  <c:v>P</c:v>
                </c:pt>
                <c:pt idx="12">
                  <c:v>Hf</c:v>
                </c:pt>
                <c:pt idx="13">
                  <c:v>Zr</c:v>
                </c:pt>
                <c:pt idx="14">
                  <c:v>Sm</c:v>
                </c:pt>
                <c:pt idx="15">
                  <c:v>Ti</c:v>
                </c:pt>
                <c:pt idx="16">
                  <c:v>Y</c:v>
                </c:pt>
              </c:strCache>
            </c:strRef>
          </c:cat>
          <c:val>
            <c:numRef>
              <c:f>([4]Лист1!$D$35:$G$35,[4]Лист1!$I$35:$O$35,[4]Лист1!$Q$35:$T$35,[4]Лист1!$V$35,[4]Лист1!$X$35)</c:f>
              <c:numCache>
                <c:formatCode>General</c:formatCode>
                <c:ptCount val="17"/>
                <c:pt idx="0">
                  <c:v>5</c:v>
                </c:pt>
                <c:pt idx="1">
                  <c:v>9.393939393939398</c:v>
                </c:pt>
                <c:pt idx="2">
                  <c:v>20.125786163522012</c:v>
                </c:pt>
                <c:pt idx="4">
                  <c:v>5.5340410474168413</c:v>
                </c:pt>
                <c:pt idx="5">
                  <c:v>17.567567567567561</c:v>
                </c:pt>
                <c:pt idx="6">
                  <c:v>14.893617021276595</c:v>
                </c:pt>
                <c:pt idx="7">
                  <c:v>26.234567901234573</c:v>
                </c:pt>
                <c:pt idx="8">
                  <c:v>28.656716417910456</c:v>
                </c:pt>
                <c:pt idx="9">
                  <c:v>2.4623115577889458</c:v>
                </c:pt>
                <c:pt idx="10">
                  <c:v>27.2</c:v>
                </c:pt>
                <c:pt idx="11">
                  <c:v>2.4246039294333328</c:v>
                </c:pt>
                <c:pt idx="12">
                  <c:v>35.335689045936384</c:v>
                </c:pt>
                <c:pt idx="13">
                  <c:v>33.333333333333336</c:v>
                </c:pt>
                <c:pt idx="14">
                  <c:v>24.630541871921167</c:v>
                </c:pt>
                <c:pt idx="15">
                  <c:v>0.20397904019027943</c:v>
                </c:pt>
                <c:pt idx="16">
                  <c:v>20.232558139534884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[4]Лист1!$C$36</c:f>
              <c:strCache>
                <c:ptCount val="1"/>
                <c:pt idx="0">
                  <c:v>401</c:v>
                </c:pt>
              </c:strCache>
            </c:strRef>
          </c:tx>
          <c:spPr>
            <a:ln w="63500" cap="sq">
              <a:solidFill>
                <a:schemeClr val="bg1">
                  <a:lumMod val="85000"/>
                </a:schemeClr>
              </a:solidFill>
              <a:miter lim="800000"/>
            </a:ln>
          </c:spPr>
          <c:marker>
            <c:symbol val="none"/>
          </c:marker>
          <c:cat>
            <c:strRef>
              <c:f>([4]Лист1!$D$31:$G$31,[4]Лист1!$I$31:$O$31,[4]Лист1!$Q$31:$T$31,[4]Лист1!$V$31,[4]Лист1!$X$31)</c:f>
              <c:strCache>
                <c:ptCount val="17"/>
                <c:pt idx="0">
                  <c:v>Rb</c:v>
                </c:pt>
                <c:pt idx="1">
                  <c:v>Ba</c:v>
                </c:pt>
                <c:pt idx="2">
                  <c:v>Th</c:v>
                </c:pt>
                <c:pt idx="3">
                  <c:v>U</c:v>
                </c:pt>
                <c:pt idx="4">
                  <c:v>K</c:v>
                </c:pt>
                <c:pt idx="5">
                  <c:v>Ta</c:v>
                </c:pt>
                <c:pt idx="6">
                  <c:v>Nb</c:v>
                </c:pt>
                <c:pt idx="7">
                  <c:v>La</c:v>
                </c:pt>
                <c:pt idx="8">
                  <c:v>Ce</c:v>
                </c:pt>
                <c:pt idx="9">
                  <c:v>Sr</c:v>
                </c:pt>
                <c:pt idx="10">
                  <c:v>Nd</c:v>
                </c:pt>
                <c:pt idx="11">
                  <c:v>P</c:v>
                </c:pt>
                <c:pt idx="12">
                  <c:v>Hf</c:v>
                </c:pt>
                <c:pt idx="13">
                  <c:v>Zr</c:v>
                </c:pt>
                <c:pt idx="14">
                  <c:v>Sm</c:v>
                </c:pt>
                <c:pt idx="15">
                  <c:v>Ti</c:v>
                </c:pt>
                <c:pt idx="16">
                  <c:v>Y</c:v>
                </c:pt>
              </c:strCache>
            </c:strRef>
          </c:cat>
          <c:val>
            <c:numRef>
              <c:f>([4]Лист1!$D$36:$G$36,[4]Лист1!$I$36:$O$36,[4]Лист1!$Q$36:$T$36,[4]Лист1!$V$36,[4]Лист1!$X$36)</c:f>
              <c:numCache>
                <c:formatCode>General</c:formatCode>
                <c:ptCount val="17"/>
                <c:pt idx="0">
                  <c:v>1.5</c:v>
                </c:pt>
                <c:pt idx="1">
                  <c:v>6.8181818181818157</c:v>
                </c:pt>
                <c:pt idx="2">
                  <c:v>18.867924528301888</c:v>
                </c:pt>
                <c:pt idx="3">
                  <c:v>49.261083743842349</c:v>
                </c:pt>
                <c:pt idx="4">
                  <c:v>1.0376326963906575</c:v>
                </c:pt>
                <c:pt idx="5">
                  <c:v>2.1621621621621632</c:v>
                </c:pt>
                <c:pt idx="6">
                  <c:v>2.1276595744680842</c:v>
                </c:pt>
                <c:pt idx="7">
                  <c:v>8.4876543209876569</c:v>
                </c:pt>
                <c:pt idx="8">
                  <c:v>7.7611940298507465</c:v>
                </c:pt>
                <c:pt idx="9">
                  <c:v>11.05527638190955</c:v>
                </c:pt>
                <c:pt idx="10">
                  <c:v>7.68</c:v>
                </c:pt>
                <c:pt idx="11">
                  <c:v>5.3341286447533323</c:v>
                </c:pt>
                <c:pt idx="12">
                  <c:v>9.1872791519434607</c:v>
                </c:pt>
                <c:pt idx="13">
                  <c:v>5.7142857142857126</c:v>
                </c:pt>
                <c:pt idx="14">
                  <c:v>7.1428571428571415</c:v>
                </c:pt>
                <c:pt idx="15">
                  <c:v>0.25870512414376878</c:v>
                </c:pt>
                <c:pt idx="16">
                  <c:v>5.5813953488372086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[4]Лист1!$C$37</c:f>
              <c:strCache>
                <c:ptCount val="1"/>
                <c:pt idx="0">
                  <c:v>400</c:v>
                </c:pt>
              </c:strCache>
            </c:strRef>
          </c:tx>
          <c:spPr>
            <a:ln w="63500">
              <a:solidFill>
                <a:schemeClr val="bg1">
                  <a:lumMod val="85000"/>
                </a:schemeClr>
              </a:solidFill>
              <a:miter lim="800000"/>
            </a:ln>
          </c:spPr>
          <c:marker>
            <c:symbol val="none"/>
          </c:marker>
          <c:cat>
            <c:strRef>
              <c:f>([4]Лист1!$D$31:$G$31,[4]Лист1!$I$31:$O$31,[4]Лист1!$Q$31:$T$31,[4]Лист1!$V$31,[4]Лист1!$X$31)</c:f>
              <c:strCache>
                <c:ptCount val="17"/>
                <c:pt idx="0">
                  <c:v>Rb</c:v>
                </c:pt>
                <c:pt idx="1">
                  <c:v>Ba</c:v>
                </c:pt>
                <c:pt idx="2">
                  <c:v>Th</c:v>
                </c:pt>
                <c:pt idx="3">
                  <c:v>U</c:v>
                </c:pt>
                <c:pt idx="4">
                  <c:v>K</c:v>
                </c:pt>
                <c:pt idx="5">
                  <c:v>Ta</c:v>
                </c:pt>
                <c:pt idx="6">
                  <c:v>Nb</c:v>
                </c:pt>
                <c:pt idx="7">
                  <c:v>La</c:v>
                </c:pt>
                <c:pt idx="8">
                  <c:v>Ce</c:v>
                </c:pt>
                <c:pt idx="9">
                  <c:v>Sr</c:v>
                </c:pt>
                <c:pt idx="10">
                  <c:v>Nd</c:v>
                </c:pt>
                <c:pt idx="11">
                  <c:v>P</c:v>
                </c:pt>
                <c:pt idx="12">
                  <c:v>Hf</c:v>
                </c:pt>
                <c:pt idx="13">
                  <c:v>Zr</c:v>
                </c:pt>
                <c:pt idx="14">
                  <c:v>Sm</c:v>
                </c:pt>
                <c:pt idx="15">
                  <c:v>Ti</c:v>
                </c:pt>
                <c:pt idx="16">
                  <c:v>Y</c:v>
                </c:pt>
              </c:strCache>
            </c:strRef>
          </c:cat>
          <c:val>
            <c:numRef>
              <c:f>([4]Лист1!$D$37:$G$37,[4]Лист1!$I$37:$O$37,[4]Лист1!$Q$37:$T$37,[4]Лист1!$V$37,[4]Лист1!$X$37)</c:f>
              <c:numCache>
                <c:formatCode>General</c:formatCode>
                <c:ptCount val="17"/>
                <c:pt idx="0">
                  <c:v>3.833333333333333</c:v>
                </c:pt>
                <c:pt idx="1">
                  <c:v>18.181818181818194</c:v>
                </c:pt>
                <c:pt idx="2">
                  <c:v>10.062893081761006</c:v>
                </c:pt>
                <c:pt idx="4">
                  <c:v>5.5340410474168413</c:v>
                </c:pt>
                <c:pt idx="5">
                  <c:v>5.4054054054054061</c:v>
                </c:pt>
                <c:pt idx="6">
                  <c:v>6.2310030395136806</c:v>
                </c:pt>
                <c:pt idx="7">
                  <c:v>9.7222222222222214</c:v>
                </c:pt>
                <c:pt idx="8">
                  <c:v>10.149253731343283</c:v>
                </c:pt>
                <c:pt idx="9">
                  <c:v>3.8190954773869348</c:v>
                </c:pt>
                <c:pt idx="10">
                  <c:v>8.8000000000000007</c:v>
                </c:pt>
                <c:pt idx="11">
                  <c:v>4.8492078588666674</c:v>
                </c:pt>
                <c:pt idx="12">
                  <c:v>15.901060070671376</c:v>
                </c:pt>
                <c:pt idx="13">
                  <c:v>11.428571428571422</c:v>
                </c:pt>
                <c:pt idx="14">
                  <c:v>7.8817733990147811</c:v>
                </c:pt>
                <c:pt idx="15">
                  <c:v>0.24377982852008992</c:v>
                </c:pt>
                <c:pt idx="16">
                  <c:v>10.930232558139538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[4]Лист1!$C$38</c:f>
              <c:strCache>
                <c:ptCount val="1"/>
                <c:pt idx="0">
                  <c:v>442-1</c:v>
                </c:pt>
              </c:strCache>
            </c:strRef>
          </c:tx>
          <c:spPr>
            <a:ln w="63500">
              <a:solidFill>
                <a:schemeClr val="bg1">
                  <a:lumMod val="85000"/>
                </a:schemeClr>
              </a:solidFill>
            </a:ln>
          </c:spPr>
          <c:marker>
            <c:symbol val="none"/>
          </c:marker>
          <c:cat>
            <c:strRef>
              <c:f>([4]Лист1!$D$31:$G$31,[4]Лист1!$I$31:$O$31,[4]Лист1!$Q$31:$T$31,[4]Лист1!$V$31,[4]Лист1!$X$31)</c:f>
              <c:strCache>
                <c:ptCount val="17"/>
                <c:pt idx="0">
                  <c:v>Rb</c:v>
                </c:pt>
                <c:pt idx="1">
                  <c:v>Ba</c:v>
                </c:pt>
                <c:pt idx="2">
                  <c:v>Th</c:v>
                </c:pt>
                <c:pt idx="3">
                  <c:v>U</c:v>
                </c:pt>
                <c:pt idx="4">
                  <c:v>K</c:v>
                </c:pt>
                <c:pt idx="5">
                  <c:v>Ta</c:v>
                </c:pt>
                <c:pt idx="6">
                  <c:v>Nb</c:v>
                </c:pt>
                <c:pt idx="7">
                  <c:v>La</c:v>
                </c:pt>
                <c:pt idx="8">
                  <c:v>Ce</c:v>
                </c:pt>
                <c:pt idx="9">
                  <c:v>Sr</c:v>
                </c:pt>
                <c:pt idx="10">
                  <c:v>Nd</c:v>
                </c:pt>
                <c:pt idx="11">
                  <c:v>P</c:v>
                </c:pt>
                <c:pt idx="12">
                  <c:v>Hf</c:v>
                </c:pt>
                <c:pt idx="13">
                  <c:v>Zr</c:v>
                </c:pt>
                <c:pt idx="14">
                  <c:v>Sm</c:v>
                </c:pt>
                <c:pt idx="15">
                  <c:v>Ti</c:v>
                </c:pt>
                <c:pt idx="16">
                  <c:v>Y</c:v>
                </c:pt>
              </c:strCache>
            </c:strRef>
          </c:cat>
          <c:val>
            <c:numRef>
              <c:f>([4]Лист1!$D$38:$G$38,[4]Лист1!$I$38:$O$38,[4]Лист1!$Q$38:$T$38,[4]Лист1!$V$38,[4]Лист1!$X$38)</c:f>
              <c:numCache>
                <c:formatCode>General</c:formatCode>
                <c:ptCount val="17"/>
                <c:pt idx="0">
                  <c:v>11.166666666666673</c:v>
                </c:pt>
                <c:pt idx="2">
                  <c:v>20.125786163522012</c:v>
                </c:pt>
                <c:pt idx="3">
                  <c:v>19.70443349753694</c:v>
                </c:pt>
                <c:pt idx="4">
                  <c:v>17.639755838641193</c:v>
                </c:pt>
                <c:pt idx="5">
                  <c:v>5.6756756756756754</c:v>
                </c:pt>
                <c:pt idx="6">
                  <c:v>4.7112462006079028</c:v>
                </c:pt>
                <c:pt idx="7">
                  <c:v>14.814814814814817</c:v>
                </c:pt>
                <c:pt idx="8">
                  <c:v>13.074626865671645</c:v>
                </c:pt>
                <c:pt idx="9">
                  <c:v>3.7688442211055282</c:v>
                </c:pt>
                <c:pt idx="10">
                  <c:v>11.2</c:v>
                </c:pt>
                <c:pt idx="11">
                  <c:v>1.9396831435466666</c:v>
                </c:pt>
                <c:pt idx="12">
                  <c:v>17.314487632508836</c:v>
                </c:pt>
                <c:pt idx="13">
                  <c:v>13.333333333333334</c:v>
                </c:pt>
                <c:pt idx="14">
                  <c:v>9.8522167487684751</c:v>
                </c:pt>
                <c:pt idx="15">
                  <c:v>0.13432766061311069</c:v>
                </c:pt>
                <c:pt idx="16">
                  <c:v>4.8837209302325579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[4]Лист1!$C$39</c:f>
              <c:strCache>
                <c:ptCount val="1"/>
                <c:pt idx="0">
                  <c:v>446</c:v>
                </c:pt>
              </c:strCache>
            </c:strRef>
          </c:tx>
          <c:spPr>
            <a:ln w="63500" cap="sq">
              <a:solidFill>
                <a:schemeClr val="bg1">
                  <a:lumMod val="85000"/>
                </a:schemeClr>
              </a:solidFill>
              <a:miter lim="800000"/>
            </a:ln>
          </c:spPr>
          <c:marker>
            <c:symbol val="none"/>
          </c:marker>
          <c:cat>
            <c:strRef>
              <c:f>([4]Лист1!$D$31:$G$31,[4]Лист1!$I$31:$O$31,[4]Лист1!$Q$31:$T$31,[4]Лист1!$V$31,[4]Лист1!$X$31)</c:f>
              <c:strCache>
                <c:ptCount val="17"/>
                <c:pt idx="0">
                  <c:v>Rb</c:v>
                </c:pt>
                <c:pt idx="1">
                  <c:v>Ba</c:v>
                </c:pt>
                <c:pt idx="2">
                  <c:v>Th</c:v>
                </c:pt>
                <c:pt idx="3">
                  <c:v>U</c:v>
                </c:pt>
                <c:pt idx="4">
                  <c:v>K</c:v>
                </c:pt>
                <c:pt idx="5">
                  <c:v>Ta</c:v>
                </c:pt>
                <c:pt idx="6">
                  <c:v>Nb</c:v>
                </c:pt>
                <c:pt idx="7">
                  <c:v>La</c:v>
                </c:pt>
                <c:pt idx="8">
                  <c:v>Ce</c:v>
                </c:pt>
                <c:pt idx="9">
                  <c:v>Sr</c:v>
                </c:pt>
                <c:pt idx="10">
                  <c:v>Nd</c:v>
                </c:pt>
                <c:pt idx="11">
                  <c:v>P</c:v>
                </c:pt>
                <c:pt idx="12">
                  <c:v>Hf</c:v>
                </c:pt>
                <c:pt idx="13">
                  <c:v>Zr</c:v>
                </c:pt>
                <c:pt idx="14">
                  <c:v>Sm</c:v>
                </c:pt>
                <c:pt idx="15">
                  <c:v>Ti</c:v>
                </c:pt>
                <c:pt idx="16">
                  <c:v>Y</c:v>
                </c:pt>
              </c:strCache>
            </c:strRef>
          </c:cat>
          <c:val>
            <c:numRef>
              <c:f>([4]Лист1!$D$39:$G$39,[4]Лист1!$I$39:$N$39,[4]Лист1!$O$39,[4]Лист1!$Q$39:$T$39,[4]Лист1!$V$39,[4]Лист1!$X$39)</c:f>
              <c:numCache>
                <c:formatCode>General</c:formatCode>
                <c:ptCount val="17"/>
                <c:pt idx="0">
                  <c:v>8.1666666666666732</c:v>
                </c:pt>
                <c:pt idx="1">
                  <c:v>15.151515151515149</c:v>
                </c:pt>
                <c:pt idx="2">
                  <c:v>17.610062893081761</c:v>
                </c:pt>
                <c:pt idx="4">
                  <c:v>8.3010615711252669</c:v>
                </c:pt>
                <c:pt idx="5">
                  <c:v>9.729729729729728</c:v>
                </c:pt>
                <c:pt idx="6">
                  <c:v>8.2066869300911858</c:v>
                </c:pt>
                <c:pt idx="7">
                  <c:v>18.518518518518526</c:v>
                </c:pt>
                <c:pt idx="8">
                  <c:v>20.895522388059693</c:v>
                </c:pt>
                <c:pt idx="9">
                  <c:v>2.4623115577889458</c:v>
                </c:pt>
                <c:pt idx="10">
                  <c:v>20</c:v>
                </c:pt>
                <c:pt idx="11">
                  <c:v>1.4547623576599986</c:v>
                </c:pt>
                <c:pt idx="12">
                  <c:v>28.268551236749108</c:v>
                </c:pt>
                <c:pt idx="13">
                  <c:v>23.04761904761904</c:v>
                </c:pt>
                <c:pt idx="14">
                  <c:v>19.211822660098534</c:v>
                </c:pt>
                <c:pt idx="15">
                  <c:v>0.13432766061311069</c:v>
                </c:pt>
                <c:pt idx="16">
                  <c:v>15.58139534883721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[4]Лист1!$C$40</c:f>
              <c:strCache>
                <c:ptCount val="1"/>
                <c:pt idx="0">
                  <c:v>526</c:v>
                </c:pt>
              </c:strCache>
            </c:strRef>
          </c:tx>
          <c:spPr>
            <a:ln w="63500" cap="flat">
              <a:solidFill>
                <a:schemeClr val="bg1">
                  <a:lumMod val="85000"/>
                </a:schemeClr>
              </a:solidFill>
              <a:miter lim="800000"/>
            </a:ln>
          </c:spPr>
          <c:marker>
            <c:symbol val="none"/>
          </c:marker>
          <c:cat>
            <c:strRef>
              <c:f>([4]Лист1!$D$31:$G$31,[4]Лист1!$I$31:$O$31,[4]Лист1!$Q$31:$T$31,[4]Лист1!$V$31,[4]Лист1!$X$31)</c:f>
              <c:strCache>
                <c:ptCount val="17"/>
                <c:pt idx="0">
                  <c:v>Rb</c:v>
                </c:pt>
                <c:pt idx="1">
                  <c:v>Ba</c:v>
                </c:pt>
                <c:pt idx="2">
                  <c:v>Th</c:v>
                </c:pt>
                <c:pt idx="3">
                  <c:v>U</c:v>
                </c:pt>
                <c:pt idx="4">
                  <c:v>K</c:v>
                </c:pt>
                <c:pt idx="5">
                  <c:v>Ta</c:v>
                </c:pt>
                <c:pt idx="6">
                  <c:v>Nb</c:v>
                </c:pt>
                <c:pt idx="7">
                  <c:v>La</c:v>
                </c:pt>
                <c:pt idx="8">
                  <c:v>Ce</c:v>
                </c:pt>
                <c:pt idx="9">
                  <c:v>Sr</c:v>
                </c:pt>
                <c:pt idx="10">
                  <c:v>Nd</c:v>
                </c:pt>
                <c:pt idx="11">
                  <c:v>P</c:v>
                </c:pt>
                <c:pt idx="12">
                  <c:v>Hf</c:v>
                </c:pt>
                <c:pt idx="13">
                  <c:v>Zr</c:v>
                </c:pt>
                <c:pt idx="14">
                  <c:v>Sm</c:v>
                </c:pt>
                <c:pt idx="15">
                  <c:v>Ti</c:v>
                </c:pt>
                <c:pt idx="16">
                  <c:v>Y</c:v>
                </c:pt>
              </c:strCache>
            </c:strRef>
          </c:cat>
          <c:val>
            <c:numRef>
              <c:f>([4]Лист1!$D$40:$G$40,[4]Лист1!$I$40:$O$40,[4]Лист1!$Q$40:$T$40,[4]Лист1!$V$40,[4]Лист1!$X$40)</c:f>
              <c:numCache>
                <c:formatCode>General</c:formatCode>
                <c:ptCount val="17"/>
                <c:pt idx="0">
                  <c:v>17.666666666666668</c:v>
                </c:pt>
                <c:pt idx="1">
                  <c:v>43.939393939393952</c:v>
                </c:pt>
                <c:pt idx="2">
                  <c:v>17.610062893081761</c:v>
                </c:pt>
                <c:pt idx="4">
                  <c:v>32.512491153573954</c:v>
                </c:pt>
                <c:pt idx="5">
                  <c:v>5.4054054054054061</c:v>
                </c:pt>
                <c:pt idx="6">
                  <c:v>4.4072948328267465</c:v>
                </c:pt>
                <c:pt idx="7">
                  <c:v>11.111111111111105</c:v>
                </c:pt>
                <c:pt idx="8">
                  <c:v>11.940298507462686</c:v>
                </c:pt>
                <c:pt idx="9">
                  <c:v>5.6281407035175866</c:v>
                </c:pt>
                <c:pt idx="10">
                  <c:v>10.4</c:v>
                </c:pt>
                <c:pt idx="11">
                  <c:v>1.9396831435466666</c:v>
                </c:pt>
                <c:pt idx="12">
                  <c:v>14.134275618374552</c:v>
                </c:pt>
                <c:pt idx="13">
                  <c:v>10.476190476190473</c:v>
                </c:pt>
                <c:pt idx="14">
                  <c:v>9.1133004926108327</c:v>
                </c:pt>
                <c:pt idx="15">
                  <c:v>0.1791035474841477</c:v>
                </c:pt>
                <c:pt idx="16">
                  <c:v>9.3023255813953494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[4]Лист1!$C$41</c:f>
              <c:strCache>
                <c:ptCount val="1"/>
                <c:pt idx="0">
                  <c:v>2150</c:v>
                </c:pt>
              </c:strCache>
            </c:strRef>
          </c:tx>
          <c:spPr>
            <a:ln w="63500">
              <a:solidFill>
                <a:schemeClr val="bg1">
                  <a:lumMod val="85000"/>
                </a:schemeClr>
              </a:solidFill>
            </a:ln>
          </c:spPr>
          <c:marker>
            <c:symbol val="none"/>
          </c:marker>
          <c:cat>
            <c:strRef>
              <c:f>([4]Лист1!$D$31:$G$31,[4]Лист1!$I$31:$O$31,[4]Лист1!$Q$31:$T$31,[4]Лист1!$V$31,[4]Лист1!$X$31)</c:f>
              <c:strCache>
                <c:ptCount val="17"/>
                <c:pt idx="0">
                  <c:v>Rb</c:v>
                </c:pt>
                <c:pt idx="1">
                  <c:v>Ba</c:v>
                </c:pt>
                <c:pt idx="2">
                  <c:v>Th</c:v>
                </c:pt>
                <c:pt idx="3">
                  <c:v>U</c:v>
                </c:pt>
                <c:pt idx="4">
                  <c:v>K</c:v>
                </c:pt>
                <c:pt idx="5">
                  <c:v>Ta</c:v>
                </c:pt>
                <c:pt idx="6">
                  <c:v>Nb</c:v>
                </c:pt>
                <c:pt idx="7">
                  <c:v>La</c:v>
                </c:pt>
                <c:pt idx="8">
                  <c:v>Ce</c:v>
                </c:pt>
                <c:pt idx="9">
                  <c:v>Sr</c:v>
                </c:pt>
                <c:pt idx="10">
                  <c:v>Nd</c:v>
                </c:pt>
                <c:pt idx="11">
                  <c:v>P</c:v>
                </c:pt>
                <c:pt idx="12">
                  <c:v>Hf</c:v>
                </c:pt>
                <c:pt idx="13">
                  <c:v>Zr</c:v>
                </c:pt>
                <c:pt idx="14">
                  <c:v>Sm</c:v>
                </c:pt>
                <c:pt idx="15">
                  <c:v>Ti</c:v>
                </c:pt>
                <c:pt idx="16">
                  <c:v>Y</c:v>
                </c:pt>
              </c:strCache>
            </c:strRef>
          </c:cat>
          <c:val>
            <c:numRef>
              <c:f>([4]Лист1!$D$41:$G$41,[4]Лист1!$I$41:$O$41,[4]Лист1!$Q$41:$T$41,[4]Лист1!$V$41,[4]Лист1!$X$41)</c:f>
              <c:numCache>
                <c:formatCode>General</c:formatCode>
                <c:ptCount val="17"/>
                <c:pt idx="0">
                  <c:v>16</c:v>
                </c:pt>
                <c:pt idx="1">
                  <c:v>19.696969696969699</c:v>
                </c:pt>
                <c:pt idx="2">
                  <c:v>12.57861635220126</c:v>
                </c:pt>
                <c:pt idx="3">
                  <c:v>49.261083743842349</c:v>
                </c:pt>
                <c:pt idx="4">
                  <c:v>21.098531493276713</c:v>
                </c:pt>
                <c:pt idx="5">
                  <c:v>1.8918918918918919</c:v>
                </c:pt>
                <c:pt idx="6">
                  <c:v>2.2796352583586632</c:v>
                </c:pt>
                <c:pt idx="7">
                  <c:v>5.2469135802469111</c:v>
                </c:pt>
                <c:pt idx="8">
                  <c:v>5.9104477611940318</c:v>
                </c:pt>
                <c:pt idx="9">
                  <c:v>4.2211055276381897</c:v>
                </c:pt>
                <c:pt idx="10">
                  <c:v>6.4</c:v>
                </c:pt>
                <c:pt idx="11">
                  <c:v>5.3341286447533323</c:v>
                </c:pt>
                <c:pt idx="12">
                  <c:v>11.201413427561835</c:v>
                </c:pt>
                <c:pt idx="13">
                  <c:v>4.5714285714285712</c:v>
                </c:pt>
                <c:pt idx="14">
                  <c:v>7.6354679802955676</c:v>
                </c:pt>
                <c:pt idx="15">
                  <c:v>0.27363041976744801</c:v>
                </c:pt>
                <c:pt idx="16">
                  <c:v>6.0465116279069751</c:v>
                </c:pt>
              </c:numCache>
            </c:numRef>
          </c:val>
          <c:smooth val="0"/>
        </c:ser>
        <c:ser>
          <c:idx val="9"/>
          <c:order val="9"/>
          <c:tx>
            <c:strRef>
              <c:f>[4]Лист1!$C$42</c:f>
              <c:strCache>
                <c:ptCount val="1"/>
                <c:pt idx="0">
                  <c:v>03062</c:v>
                </c:pt>
              </c:strCache>
            </c:strRef>
          </c:tx>
          <c:spPr>
            <a:ln w="63500" cap="sq">
              <a:solidFill>
                <a:schemeClr val="bg1">
                  <a:lumMod val="85000"/>
                </a:schemeClr>
              </a:solidFill>
              <a:miter lim="800000"/>
            </a:ln>
          </c:spPr>
          <c:marker>
            <c:symbol val="none"/>
          </c:marker>
          <c:cat>
            <c:strRef>
              <c:f>([4]Лист1!$D$31:$G$31,[4]Лист1!$I$31:$O$31,[4]Лист1!$Q$31:$T$31,[4]Лист1!$V$31,[4]Лист1!$X$31)</c:f>
              <c:strCache>
                <c:ptCount val="17"/>
                <c:pt idx="0">
                  <c:v>Rb</c:v>
                </c:pt>
                <c:pt idx="1">
                  <c:v>Ba</c:v>
                </c:pt>
                <c:pt idx="2">
                  <c:v>Th</c:v>
                </c:pt>
                <c:pt idx="3">
                  <c:v>U</c:v>
                </c:pt>
                <c:pt idx="4">
                  <c:v>K</c:v>
                </c:pt>
                <c:pt idx="5">
                  <c:v>Ta</c:v>
                </c:pt>
                <c:pt idx="6">
                  <c:v>Nb</c:v>
                </c:pt>
                <c:pt idx="7">
                  <c:v>La</c:v>
                </c:pt>
                <c:pt idx="8">
                  <c:v>Ce</c:v>
                </c:pt>
                <c:pt idx="9">
                  <c:v>Sr</c:v>
                </c:pt>
                <c:pt idx="10">
                  <c:v>Nd</c:v>
                </c:pt>
                <c:pt idx="11">
                  <c:v>P</c:v>
                </c:pt>
                <c:pt idx="12">
                  <c:v>Hf</c:v>
                </c:pt>
                <c:pt idx="13">
                  <c:v>Zr</c:v>
                </c:pt>
                <c:pt idx="14">
                  <c:v>Sm</c:v>
                </c:pt>
                <c:pt idx="15">
                  <c:v>Ti</c:v>
                </c:pt>
                <c:pt idx="16">
                  <c:v>Y</c:v>
                </c:pt>
              </c:strCache>
            </c:strRef>
          </c:cat>
          <c:val>
            <c:numRef>
              <c:f>([4]Лист1!$D$42:$G$42,[4]Лист1!$I$42:$O$42,[4]Лист1!$Q$42:$T$42,[4]Лист1!$V$42,[4]Лист1!$X$42)</c:f>
              <c:numCache>
                <c:formatCode>General</c:formatCode>
                <c:ptCount val="17"/>
                <c:pt idx="0">
                  <c:v>18.333333333333325</c:v>
                </c:pt>
                <c:pt idx="1">
                  <c:v>30.303030303030297</c:v>
                </c:pt>
                <c:pt idx="2">
                  <c:v>12.57861635220126</c:v>
                </c:pt>
                <c:pt idx="3">
                  <c:v>49.261083743842349</c:v>
                </c:pt>
                <c:pt idx="4">
                  <c:v>29.745470629865526</c:v>
                </c:pt>
                <c:pt idx="5">
                  <c:v>2.1621621621621632</c:v>
                </c:pt>
                <c:pt idx="6">
                  <c:v>1.5197568389057754</c:v>
                </c:pt>
                <c:pt idx="7">
                  <c:v>7.7160493827160508</c:v>
                </c:pt>
                <c:pt idx="8">
                  <c:v>8.9552238805970141</c:v>
                </c:pt>
                <c:pt idx="9">
                  <c:v>22.613065326633183</c:v>
                </c:pt>
                <c:pt idx="10">
                  <c:v>7.68</c:v>
                </c:pt>
                <c:pt idx="11">
                  <c:v>5.819049430639998</c:v>
                </c:pt>
                <c:pt idx="12">
                  <c:v>3.8869257950530032</c:v>
                </c:pt>
                <c:pt idx="13">
                  <c:v>3.5238095238095237</c:v>
                </c:pt>
                <c:pt idx="14">
                  <c:v>6.1576354679802918</c:v>
                </c:pt>
                <c:pt idx="15">
                  <c:v>0.24377982852008992</c:v>
                </c:pt>
                <c:pt idx="16">
                  <c:v>4.8837209302325579</c:v>
                </c:pt>
              </c:numCache>
            </c:numRef>
          </c:val>
          <c:smooth val="0"/>
        </c:ser>
        <c:ser>
          <c:idx val="13"/>
          <c:order val="10"/>
          <c:tx>
            <c:strRef>
              <c:f>[3]SPIDER1!$B$13</c:f>
              <c:strCache>
                <c:ptCount val="1"/>
                <c:pt idx="0">
                  <c:v>Гр.2</c:v>
                </c:pt>
              </c:strCache>
            </c:strRef>
          </c:tx>
          <c:spPr>
            <a:ln w="88900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val>
            <c:numRef>
              <c:f>([3]SPIDER1!$C$13:$F$13,[3]SPIDER1!$H$13:$N$13,[3]SPIDER1!$P$13:$T$13,[3]SPIDER1!$V$13)</c:f>
              <c:numCache>
                <c:formatCode>General</c:formatCode>
                <c:ptCount val="17"/>
                <c:pt idx="0">
                  <c:v>152.03080512002037</c:v>
                </c:pt>
                <c:pt idx="1">
                  <c:v>127.34708058069143</c:v>
                </c:pt>
                <c:pt idx="2">
                  <c:v>151.41009431307944</c:v>
                </c:pt>
                <c:pt idx="3">
                  <c:v>66.704133159978767</c:v>
                </c:pt>
                <c:pt idx="4">
                  <c:v>120.7112703467799</c:v>
                </c:pt>
                <c:pt idx="5">
                  <c:v>6.8247559223181957</c:v>
                </c:pt>
                <c:pt idx="6">
                  <c:v>6.6572937084958541</c:v>
                </c:pt>
                <c:pt idx="7">
                  <c:v>45.217760123014216</c:v>
                </c:pt>
                <c:pt idx="8">
                  <c:v>33.6428835640709</c:v>
                </c:pt>
                <c:pt idx="9">
                  <c:v>9.1399360404410377</c:v>
                </c:pt>
                <c:pt idx="10">
                  <c:v>13.8087947075638</c:v>
                </c:pt>
                <c:pt idx="11">
                  <c:v>2.9095247153199999</c:v>
                </c:pt>
                <c:pt idx="12">
                  <c:v>5.7692914646180489</c:v>
                </c:pt>
                <c:pt idx="13">
                  <c:v>6.0378516577808181</c:v>
                </c:pt>
                <c:pt idx="14">
                  <c:v>6.8739853074454889</c:v>
                </c:pt>
                <c:pt idx="15">
                  <c:v>1.0587480215282821</c:v>
                </c:pt>
                <c:pt idx="16">
                  <c:v>2.3615772168186209</c:v>
                </c:pt>
              </c:numCache>
            </c:numRef>
          </c:val>
          <c:smooth val="0"/>
        </c:ser>
        <c:ser>
          <c:idx val="14"/>
          <c:order val="11"/>
          <c:tx>
            <c:strRef>
              <c:f>[3]SPIDER1!$B$14</c:f>
              <c:strCache>
                <c:ptCount val="1"/>
                <c:pt idx="0">
                  <c:v>Гр.4</c:v>
                </c:pt>
              </c:strCache>
            </c:strRef>
          </c:tx>
          <c:spPr>
            <a:ln w="88900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val>
            <c:numRef>
              <c:f>([3]SPIDER1!$C$14:$F$14,[3]SPIDER1!$H$14:$N$14,[3]SPIDER1!$P$14:$T$14,[3]SPIDER1!$V$14)</c:f>
              <c:numCache>
                <c:formatCode>General</c:formatCode>
                <c:ptCount val="17"/>
                <c:pt idx="0">
                  <c:v>129.59877181926734</c:v>
                </c:pt>
                <c:pt idx="1">
                  <c:v>105.8811560345496</c:v>
                </c:pt>
                <c:pt idx="2">
                  <c:v>147.19133406744407</c:v>
                </c:pt>
                <c:pt idx="3">
                  <c:v>83.015829846469558</c:v>
                </c:pt>
                <c:pt idx="4">
                  <c:v>104.8009023354564</c:v>
                </c:pt>
                <c:pt idx="5">
                  <c:v>14.870512544400379</c:v>
                </c:pt>
                <c:pt idx="6">
                  <c:v>8.5414285997831083</c:v>
                </c:pt>
                <c:pt idx="7">
                  <c:v>34.737075870939208</c:v>
                </c:pt>
                <c:pt idx="8">
                  <c:v>23.323401971402159</c:v>
                </c:pt>
                <c:pt idx="9">
                  <c:v>11.307269247789671</c:v>
                </c:pt>
                <c:pt idx="10">
                  <c:v>11.782492571885902</c:v>
                </c:pt>
                <c:pt idx="11">
                  <c:v>2.9095247153199999</c:v>
                </c:pt>
                <c:pt idx="12">
                  <c:v>7.9461726503247805</c:v>
                </c:pt>
                <c:pt idx="13">
                  <c:v>6.9174070562784244</c:v>
                </c:pt>
                <c:pt idx="14">
                  <c:v>6.1795962831679496</c:v>
                </c:pt>
                <c:pt idx="15">
                  <c:v>1.1316567552325865</c:v>
                </c:pt>
                <c:pt idx="16">
                  <c:v>3.6212734255401733</c:v>
                </c:pt>
              </c:numCache>
            </c:numRef>
          </c:val>
          <c:smooth val="0"/>
        </c:ser>
        <c:ser>
          <c:idx val="10"/>
          <c:order val="12"/>
          <c:tx>
            <c:strRef>
              <c:f>[3]SPIDER1!$B$10</c:f>
              <c:strCache>
                <c:ptCount val="1"/>
                <c:pt idx="0">
                  <c:v>908-5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ymbol val="square"/>
            <c:size val="7"/>
            <c:spPr>
              <a:solidFill>
                <a:srgbClr val="0000FF"/>
              </a:solidFill>
              <a:ln>
                <a:solidFill>
                  <a:schemeClr val="tx1"/>
                </a:solidFill>
              </a:ln>
            </c:spPr>
          </c:marker>
          <c:val>
            <c:numRef>
              <c:f>([3]SPIDER1!$C$10:$F$10,[3]SPIDER1!$H$10:$N$10,[3]SPIDER1!$P$10:$T$10,[3]SPIDER1!$V$10)</c:f>
              <c:numCache>
                <c:formatCode>General</c:formatCode>
                <c:ptCount val="17"/>
                <c:pt idx="0">
                  <c:v>49.142811982979737</c:v>
                </c:pt>
                <c:pt idx="1">
                  <c:v>21.604656205582209</c:v>
                </c:pt>
                <c:pt idx="2">
                  <c:v>12.043808095055182</c:v>
                </c:pt>
                <c:pt idx="3">
                  <c:v>16.554572123860435</c:v>
                </c:pt>
                <c:pt idx="4">
                  <c:v>44.964083510261844</c:v>
                </c:pt>
                <c:pt idx="5">
                  <c:v>16.134222725870476</c:v>
                </c:pt>
                <c:pt idx="6">
                  <c:v>11.101718910540733</c:v>
                </c:pt>
                <c:pt idx="7">
                  <c:v>21.597773325580093</c:v>
                </c:pt>
                <c:pt idx="8">
                  <c:v>25.569440120857124</c:v>
                </c:pt>
                <c:pt idx="9">
                  <c:v>19.576142190795945</c:v>
                </c:pt>
                <c:pt idx="10">
                  <c:v>22.980742266342205</c:v>
                </c:pt>
                <c:pt idx="11">
                  <c:v>17.457148291919989</c:v>
                </c:pt>
                <c:pt idx="12">
                  <c:v>3.2914136895274813</c:v>
                </c:pt>
                <c:pt idx="13">
                  <c:v>1.637795999920276</c:v>
                </c:pt>
                <c:pt idx="14">
                  <c:v>15.671912169378855</c:v>
                </c:pt>
                <c:pt idx="15">
                  <c:v>5.4339359306397315</c:v>
                </c:pt>
                <c:pt idx="16">
                  <c:v>8.3588476730625203</c:v>
                </c:pt>
              </c:numCache>
            </c:numRef>
          </c:val>
          <c:smooth val="0"/>
        </c:ser>
        <c:ser>
          <c:idx val="11"/>
          <c:order val="13"/>
          <c:tx>
            <c:strRef>
              <c:f>[3]SPIDER1!$B$11</c:f>
              <c:strCache>
                <c:ptCount val="1"/>
                <c:pt idx="0">
                  <c:v>910-3</c:v>
                </c:pt>
              </c:strCache>
            </c:strRef>
          </c:tx>
          <c:spPr>
            <a:ln>
              <a:solidFill>
                <a:srgbClr val="00FF00"/>
              </a:solidFill>
            </a:ln>
          </c:spPr>
          <c:marker>
            <c:spPr>
              <a:solidFill>
                <a:srgbClr val="00FF00"/>
              </a:solidFill>
              <a:ln>
                <a:solidFill>
                  <a:schemeClr val="tx1"/>
                </a:solidFill>
              </a:ln>
            </c:spPr>
          </c:marker>
          <c:val>
            <c:numRef>
              <c:f>([3]SPIDER1!$C$11:$F$11,[3]SPIDER1!$H$11:$N$11,[3]SPIDER1!$P$11:$T$11,[3]SPIDER1!$V$11)</c:f>
              <c:numCache>
                <c:formatCode>General</c:formatCode>
                <c:ptCount val="17"/>
                <c:pt idx="0">
                  <c:v>120.95450107594604</c:v>
                </c:pt>
                <c:pt idx="1">
                  <c:v>46.519378634008561</c:v>
                </c:pt>
                <c:pt idx="2">
                  <c:v>12.37360507100432</c:v>
                </c:pt>
                <c:pt idx="3">
                  <c:v>8.989017929812384</c:v>
                </c:pt>
                <c:pt idx="4">
                  <c:v>65.716737438075</c:v>
                </c:pt>
                <c:pt idx="5">
                  <c:v>17.055899324722372</c:v>
                </c:pt>
                <c:pt idx="6">
                  <c:v>15.627571777646963</c:v>
                </c:pt>
                <c:pt idx="7">
                  <c:v>27.052759858583084</c:v>
                </c:pt>
                <c:pt idx="8">
                  <c:v>29.299466806932688</c:v>
                </c:pt>
                <c:pt idx="9">
                  <c:v>13.054187818408353</c:v>
                </c:pt>
                <c:pt idx="10">
                  <c:v>24.478827623470551</c:v>
                </c:pt>
                <c:pt idx="11">
                  <c:v>13.577782004826668</c:v>
                </c:pt>
                <c:pt idx="12">
                  <c:v>4.6878838680035777</c:v>
                </c:pt>
                <c:pt idx="13">
                  <c:v>2.6747725901901394</c:v>
                </c:pt>
                <c:pt idx="14">
                  <c:v>18.019167529447994</c:v>
                </c:pt>
                <c:pt idx="15">
                  <c:v>6.2208579012892544</c:v>
                </c:pt>
                <c:pt idx="16">
                  <c:v>8.9589378514141362</c:v>
                </c:pt>
              </c:numCache>
            </c:numRef>
          </c:val>
          <c:smooth val="0"/>
        </c:ser>
        <c:ser>
          <c:idx val="12"/>
          <c:order val="14"/>
          <c:tx>
            <c:strRef>
              <c:f>[3]SPIDER1!$B$12</c:f>
              <c:strCache>
                <c:ptCount val="1"/>
                <c:pt idx="0">
                  <c:v>908-4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circle"/>
            <c:size val="7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</c:marker>
          <c:val>
            <c:numRef>
              <c:f>([3]SPIDER1!$C$12:$F$12,[3]SPIDER1!$H$12:$N$12,[3]SPIDER1!$P$12:$T$12,[3]SPIDER1!$V$12)</c:f>
              <c:numCache>
                <c:formatCode>General</c:formatCode>
                <c:ptCount val="17"/>
                <c:pt idx="0">
                  <c:v>105.33333333333331</c:v>
                </c:pt>
                <c:pt idx="1">
                  <c:v>40.757575757575772</c:v>
                </c:pt>
                <c:pt idx="2">
                  <c:v>124.02515723270433</c:v>
                </c:pt>
                <c:pt idx="3">
                  <c:v>36.945812807881794</c:v>
                </c:pt>
                <c:pt idx="4">
                  <c:v>57.069798301486188</c:v>
                </c:pt>
                <c:pt idx="5">
                  <c:v>7.5675675675675658</c:v>
                </c:pt>
                <c:pt idx="6">
                  <c:v>7.0212765957446832</c:v>
                </c:pt>
                <c:pt idx="7">
                  <c:v>46.543209876543195</c:v>
                </c:pt>
                <c:pt idx="8">
                  <c:v>38.053731343283566</c:v>
                </c:pt>
                <c:pt idx="9">
                  <c:v>12.713567839195985</c:v>
                </c:pt>
                <c:pt idx="10">
                  <c:v>18.759999999999991</c:v>
                </c:pt>
                <c:pt idx="11">
                  <c:v>8.2436533600733259</c:v>
                </c:pt>
                <c:pt idx="12">
                  <c:v>8.1272084805653666</c:v>
                </c:pt>
                <c:pt idx="13">
                  <c:v>8.0190476190476243</c:v>
                </c:pt>
                <c:pt idx="14">
                  <c:v>8.7684729064039448</c:v>
                </c:pt>
                <c:pt idx="15">
                  <c:v>1.8614107883817432</c:v>
                </c:pt>
                <c:pt idx="16">
                  <c:v>1.5976744186046508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3206784"/>
        <c:axId val="93213056"/>
      </c:lineChart>
      <c:catAx>
        <c:axId val="932067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+mn-lt"/>
                <a:ea typeface="Arial Cyr"/>
                <a:cs typeface="Arial Cyr"/>
              </a:defRPr>
            </a:pPr>
            <a:endParaRPr lang="ru-RU"/>
          </a:p>
        </c:txPr>
        <c:crossAx val="93213056"/>
        <c:crossesAt val="1.0000000000000005E-2"/>
        <c:auto val="1"/>
        <c:lblAlgn val="ctr"/>
        <c:lblOffset val="100"/>
        <c:tickLblSkip val="1"/>
        <c:tickMarkSkip val="1"/>
        <c:noMultiLvlLbl val="0"/>
      </c:catAx>
      <c:valAx>
        <c:axId val="93213056"/>
        <c:scaling>
          <c:logBase val="10"/>
          <c:orientation val="minMax"/>
          <c:max val="1000"/>
          <c:min val="0.1"/>
        </c:scaling>
        <c:delete val="0"/>
        <c:axPos val="l"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+mn-lt"/>
                    <a:ea typeface="Arial Cyr"/>
                    <a:cs typeface="Arial Cyr"/>
                  </a:defRPr>
                </a:pPr>
                <a:r>
                  <a:rPr lang="en-US" sz="1200" dirty="0">
                    <a:latin typeface="+mn-lt"/>
                  </a:rPr>
                  <a:t>Rock</a:t>
                </a:r>
                <a:r>
                  <a:rPr lang="ru-RU" sz="1200" dirty="0">
                    <a:latin typeface="+mn-lt"/>
                  </a:rPr>
                  <a:t> / </a:t>
                </a:r>
                <a:r>
                  <a:rPr lang="en-US" sz="1200" dirty="0">
                    <a:latin typeface="+mn-lt"/>
                  </a:rPr>
                  <a:t>Primitive Mantle</a:t>
                </a:r>
                <a:endParaRPr lang="ru-RU" sz="1200" dirty="0">
                  <a:latin typeface="+mn-lt"/>
                </a:endParaRPr>
              </a:p>
            </c:rich>
          </c:tx>
          <c:layout>
            <c:manualLayout>
              <c:xMode val="edge"/>
              <c:yMode val="edge"/>
              <c:x val="1.4890036105893862E-4"/>
              <c:y val="0.2876497079428740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+mn-lt"/>
                <a:ea typeface="Arial Cyr"/>
                <a:cs typeface="Arial Cyr"/>
              </a:defRPr>
            </a:pPr>
            <a:endParaRPr lang="ru-RU"/>
          </a:p>
        </c:txPr>
        <c:crossAx val="93206784"/>
        <c:crosses val="autoZero"/>
        <c:crossBetween val="midCat"/>
        <c:majorUnit val="10"/>
        <c:minorUnit val="10"/>
      </c:valAx>
      <c:spPr>
        <a:gradFill>
          <a:gsLst>
            <a:gs pos="0">
              <a:srgbClr val="FFFF99">
                <a:lumMod val="77000"/>
                <a:lumOff val="23000"/>
              </a:srgbClr>
            </a:gs>
            <a:gs pos="58000">
              <a:schemeClr val="tx1">
                <a:lumMod val="75000"/>
                <a:lumOff val="25000"/>
              </a:schemeClr>
            </a:gs>
            <a:gs pos="49000">
              <a:schemeClr val="tx1">
                <a:lumMod val="75000"/>
                <a:lumOff val="25000"/>
              </a:schemeClr>
            </a:gs>
            <a:gs pos="100000">
              <a:srgbClr val="FFFF99">
                <a:lumMod val="77000"/>
                <a:lumOff val="23000"/>
              </a:srgbClr>
            </a:gs>
          </a:gsLst>
          <a:lin ang="5400000" scaled="0"/>
        </a:gradFill>
        <a:ln>
          <a:solidFill>
            <a:schemeClr val="tx1"/>
          </a:solidFill>
        </a:ln>
      </c:spPr>
    </c:plotArea>
    <c:plotVisOnly val="1"/>
    <c:dispBlanksAs val="gap"/>
    <c:showDLblsOverMax val="0"/>
  </c:chart>
  <c:spPr>
    <a:solidFill>
      <a:schemeClr val="bg1"/>
    </a:solidFill>
    <a:ln w="3175">
      <a:noFill/>
      <a:prstDash val="solid"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32038495188102"/>
          <c:y val="4.9370465505393361E-2"/>
          <c:w val="0.82103433945756776"/>
          <c:h val="0.84969360408896277"/>
        </c:manualLayout>
      </c:layout>
      <c:lineChart>
        <c:grouping val="standard"/>
        <c:varyColors val="0"/>
        <c:ser>
          <c:idx val="2"/>
          <c:order val="2"/>
          <c:tx>
            <c:strRef>
              <c:f>[2]REE2!$B$12</c:f>
              <c:strCache>
                <c:ptCount val="1"/>
                <c:pt idx="0">
                  <c:v>VV-02-32</c:v>
                </c:pt>
              </c:strCache>
            </c:strRef>
          </c:tx>
          <c:spPr>
            <a:ln>
              <a:solidFill>
                <a:schemeClr val="bg1">
                  <a:lumMod val="95000"/>
                </a:schemeClr>
              </a:solidFill>
            </a:ln>
          </c:spPr>
          <c:marker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c:spPr>
          </c:marker>
          <c:cat>
            <c:strRef>
              <c:f>[1]Лист3!$B$5:$O$5</c:f>
              <c:strCache>
                <c:ptCount val="14"/>
                <c:pt idx="0">
                  <c:v>La</c:v>
                </c:pt>
                <c:pt idx="1">
                  <c:v>Ce </c:v>
                </c:pt>
                <c:pt idx="2">
                  <c:v>Pr</c:v>
                </c:pt>
                <c:pt idx="3">
                  <c:v>Nd</c:v>
                </c:pt>
                <c:pt idx="4">
                  <c:v>Sm</c:v>
                </c:pt>
                <c:pt idx="5">
                  <c:v>Eu</c:v>
                </c:pt>
                <c:pt idx="6">
                  <c:v>Gd</c:v>
                </c:pt>
                <c:pt idx="7">
                  <c:v>Tb</c:v>
                </c:pt>
                <c:pt idx="8">
                  <c:v>Dy</c:v>
                </c:pt>
                <c:pt idx="9">
                  <c:v>Ho</c:v>
                </c:pt>
                <c:pt idx="10">
                  <c:v>Er</c:v>
                </c:pt>
                <c:pt idx="11">
                  <c:v>Tm</c:v>
                </c:pt>
                <c:pt idx="12">
                  <c:v>Yb</c:v>
                </c:pt>
                <c:pt idx="13">
                  <c:v>Lu</c:v>
                </c:pt>
              </c:strCache>
            </c:strRef>
          </c:cat>
          <c:val>
            <c:numRef>
              <c:f>([2]REE2!$C$12:$H$12,[2]REE2!$J$12,[2]REE2!$L$12,[2]REE2!$N$12:$S$12)</c:f>
              <c:numCache>
                <c:formatCode>General</c:formatCode>
                <c:ptCount val="14"/>
                <c:pt idx="0">
                  <c:v>81.950253154908495</c:v>
                </c:pt>
                <c:pt idx="1">
                  <c:v>82.483812085318945</c:v>
                </c:pt>
                <c:pt idx="2">
                  <c:v>77.128033261861148</c:v>
                </c:pt>
                <c:pt idx="3">
                  <c:v>74.650030755063142</c:v>
                </c:pt>
                <c:pt idx="4">
                  <c:v>58.092179255262927</c:v>
                </c:pt>
                <c:pt idx="5">
                  <c:v>43.587609643978404</c:v>
                </c:pt>
                <c:pt idx="6">
                  <c:v>44.999706398681745</c:v>
                </c:pt>
                <c:pt idx="7">
                  <c:v>41.400672103675404</c:v>
                </c:pt>
                <c:pt idx="8">
                  <c:v>34.790297884896859</c:v>
                </c:pt>
                <c:pt idx="9">
                  <c:v>30.926781613757971</c:v>
                </c:pt>
                <c:pt idx="10">
                  <c:v>33.193684442355355</c:v>
                </c:pt>
                <c:pt idx="11">
                  <c:v>33.317369393541689</c:v>
                </c:pt>
                <c:pt idx="12">
                  <c:v>29.28246076627914</c:v>
                </c:pt>
                <c:pt idx="13">
                  <c:v>23.39114889950406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[2]REE2!$B$13</c:f>
              <c:strCache>
                <c:ptCount val="1"/>
                <c:pt idx="0">
                  <c:v>VV-02-22-3</c:v>
                </c:pt>
              </c:strCache>
            </c:strRef>
          </c:tx>
          <c:spPr>
            <a:ln>
              <a:solidFill>
                <a:schemeClr val="bg1">
                  <a:lumMod val="85000"/>
                </a:schemeClr>
              </a:solidFill>
            </a:ln>
          </c:spPr>
          <c:marker>
            <c:spPr>
              <a:ln>
                <a:solidFill>
                  <a:schemeClr val="bg1">
                    <a:lumMod val="65000"/>
                  </a:schemeClr>
                </a:solidFill>
              </a:ln>
            </c:spPr>
          </c:marker>
          <c:cat>
            <c:strRef>
              <c:f>[1]Лист3!$B$5:$O$5</c:f>
              <c:strCache>
                <c:ptCount val="14"/>
                <c:pt idx="0">
                  <c:v>La</c:v>
                </c:pt>
                <c:pt idx="1">
                  <c:v>Ce </c:v>
                </c:pt>
                <c:pt idx="2">
                  <c:v>Pr</c:v>
                </c:pt>
                <c:pt idx="3">
                  <c:v>Nd</c:v>
                </c:pt>
                <c:pt idx="4">
                  <c:v>Sm</c:v>
                </c:pt>
                <c:pt idx="5">
                  <c:v>Eu</c:v>
                </c:pt>
                <c:pt idx="6">
                  <c:v>Gd</c:v>
                </c:pt>
                <c:pt idx="7">
                  <c:v>Tb</c:v>
                </c:pt>
                <c:pt idx="8">
                  <c:v>Dy</c:v>
                </c:pt>
                <c:pt idx="9">
                  <c:v>Ho</c:v>
                </c:pt>
                <c:pt idx="10">
                  <c:v>Er</c:v>
                </c:pt>
                <c:pt idx="11">
                  <c:v>Tm</c:v>
                </c:pt>
                <c:pt idx="12">
                  <c:v>Yb</c:v>
                </c:pt>
                <c:pt idx="13">
                  <c:v>Lu</c:v>
                </c:pt>
              </c:strCache>
            </c:strRef>
          </c:cat>
          <c:val>
            <c:numRef>
              <c:f>([2]REE2!$C$13:$H$13,[2]REE2!$J$13,[2]REE2!$L$13,[2]REE2!$N$13:$S$13)</c:f>
              <c:numCache>
                <c:formatCode>General</c:formatCode>
                <c:ptCount val="14"/>
                <c:pt idx="0">
                  <c:v>75.518228660618746</c:v>
                </c:pt>
                <c:pt idx="1">
                  <c:v>73.911086557572062</c:v>
                </c:pt>
                <c:pt idx="2">
                  <c:v>67.774659587846443</c:v>
                </c:pt>
                <c:pt idx="3">
                  <c:v>64.463667544169127</c:v>
                </c:pt>
                <c:pt idx="4">
                  <c:v>46.443636425024508</c:v>
                </c:pt>
                <c:pt idx="5">
                  <c:v>31.437737806129185</c:v>
                </c:pt>
                <c:pt idx="6">
                  <c:v>36.725923996506125</c:v>
                </c:pt>
                <c:pt idx="7">
                  <c:v>35.682791834826219</c:v>
                </c:pt>
                <c:pt idx="8">
                  <c:v>31.225774478130074</c:v>
                </c:pt>
                <c:pt idx="9">
                  <c:v>32.002507872301152</c:v>
                </c:pt>
                <c:pt idx="10">
                  <c:v>29.744370684898083</c:v>
                </c:pt>
                <c:pt idx="11">
                  <c:v>32.582508729259608</c:v>
                </c:pt>
                <c:pt idx="12">
                  <c:v>28.850905945841792</c:v>
                </c:pt>
                <c:pt idx="13">
                  <c:v>26.038400358324541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[2]REE2!$B$14</c:f>
              <c:strCache>
                <c:ptCount val="1"/>
                <c:pt idx="0">
                  <c:v>VV-02-22-4</c:v>
                </c:pt>
              </c:strCache>
            </c:strRef>
          </c:tx>
          <c:spPr>
            <a:ln>
              <a:solidFill>
                <a:schemeClr val="bg1">
                  <a:lumMod val="65000"/>
                </a:schemeClr>
              </a:solidFill>
            </a:ln>
          </c:spPr>
          <c:marker>
            <c:spPr>
              <a:ln>
                <a:solidFill>
                  <a:schemeClr val="bg1">
                    <a:lumMod val="65000"/>
                  </a:schemeClr>
                </a:solidFill>
              </a:ln>
            </c:spPr>
          </c:marker>
          <c:cat>
            <c:strRef>
              <c:f>[1]Лист3!$B$5:$O$5</c:f>
              <c:strCache>
                <c:ptCount val="14"/>
                <c:pt idx="0">
                  <c:v>La</c:v>
                </c:pt>
                <c:pt idx="1">
                  <c:v>Ce </c:v>
                </c:pt>
                <c:pt idx="2">
                  <c:v>Pr</c:v>
                </c:pt>
                <c:pt idx="3">
                  <c:v>Nd</c:v>
                </c:pt>
                <c:pt idx="4">
                  <c:v>Sm</c:v>
                </c:pt>
                <c:pt idx="5">
                  <c:v>Eu</c:v>
                </c:pt>
                <c:pt idx="6">
                  <c:v>Gd</c:v>
                </c:pt>
                <c:pt idx="7">
                  <c:v>Tb</c:v>
                </c:pt>
                <c:pt idx="8">
                  <c:v>Dy</c:v>
                </c:pt>
                <c:pt idx="9">
                  <c:v>Ho</c:v>
                </c:pt>
                <c:pt idx="10">
                  <c:v>Er</c:v>
                </c:pt>
                <c:pt idx="11">
                  <c:v>Tm</c:v>
                </c:pt>
                <c:pt idx="12">
                  <c:v>Yb</c:v>
                </c:pt>
                <c:pt idx="13">
                  <c:v>Lu</c:v>
                </c:pt>
              </c:strCache>
            </c:strRef>
          </c:cat>
          <c:val>
            <c:numRef>
              <c:f>([2]REE2!$C$14,[2]REE2!$D$14:$H$14,[2]REE2!$J$14,[2]REE2!$L$14,[2]REE2!$N$14:$S$14)</c:f>
              <c:numCache>
                <c:formatCode>General</c:formatCode>
                <c:ptCount val="14"/>
                <c:pt idx="0">
                  <c:v>57.299507375981008</c:v>
                </c:pt>
                <c:pt idx="1">
                  <c:v>54.009532888243903</c:v>
                </c:pt>
                <c:pt idx="2">
                  <c:v>47.444283835284409</c:v>
                </c:pt>
                <c:pt idx="3">
                  <c:v>48.465759857976778</c:v>
                </c:pt>
                <c:pt idx="4">
                  <c:v>36.59180653452983</c:v>
                </c:pt>
                <c:pt idx="5">
                  <c:v>24.870896712115293</c:v>
                </c:pt>
                <c:pt idx="6">
                  <c:v>28.56409422477056</c:v>
                </c:pt>
                <c:pt idx="7">
                  <c:v>26.676742061702697</c:v>
                </c:pt>
                <c:pt idx="8">
                  <c:v>23.310740440907921</c:v>
                </c:pt>
                <c:pt idx="9">
                  <c:v>22.622593246049284</c:v>
                </c:pt>
                <c:pt idx="10">
                  <c:v>21.57479981731607</c:v>
                </c:pt>
                <c:pt idx="11">
                  <c:v>20.437739987172186</c:v>
                </c:pt>
                <c:pt idx="12">
                  <c:v>18.190843890870646</c:v>
                </c:pt>
                <c:pt idx="13">
                  <c:v>18.715614727058767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[2]REE2!$B$15</c:f>
              <c:strCache>
                <c:ptCount val="1"/>
                <c:pt idx="0">
                  <c:v>VV-02-16</c:v>
                </c:pt>
              </c:strCache>
            </c:strRef>
          </c:tx>
          <c:spPr>
            <a:ln>
              <a:solidFill>
                <a:schemeClr val="bg1">
                  <a:lumMod val="65000"/>
                </a:schemeClr>
              </a:solidFill>
            </a:ln>
          </c:spPr>
          <c:marker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</c:marker>
          <c:cat>
            <c:strRef>
              <c:f>[1]Лист3!$B$5:$O$5</c:f>
              <c:strCache>
                <c:ptCount val="14"/>
                <c:pt idx="0">
                  <c:v>La</c:v>
                </c:pt>
                <c:pt idx="1">
                  <c:v>Ce </c:v>
                </c:pt>
                <c:pt idx="2">
                  <c:v>Pr</c:v>
                </c:pt>
                <c:pt idx="3">
                  <c:v>Nd</c:v>
                </c:pt>
                <c:pt idx="4">
                  <c:v>Sm</c:v>
                </c:pt>
                <c:pt idx="5">
                  <c:v>Eu</c:v>
                </c:pt>
                <c:pt idx="6">
                  <c:v>Gd</c:v>
                </c:pt>
                <c:pt idx="7">
                  <c:v>Tb</c:v>
                </c:pt>
                <c:pt idx="8">
                  <c:v>Dy</c:v>
                </c:pt>
                <c:pt idx="9">
                  <c:v>Ho</c:v>
                </c:pt>
                <c:pt idx="10">
                  <c:v>Er</c:v>
                </c:pt>
                <c:pt idx="11">
                  <c:v>Tm</c:v>
                </c:pt>
                <c:pt idx="12">
                  <c:v>Yb</c:v>
                </c:pt>
                <c:pt idx="13">
                  <c:v>Lu</c:v>
                </c:pt>
              </c:strCache>
            </c:strRef>
          </c:cat>
          <c:val>
            <c:numRef>
              <c:f>([2]REE2!$C$15:$H$15,[2]REE2!$J$15,[2]REE2!$L$15,[2]REE2!$N$15:$S$15)</c:f>
              <c:numCache>
                <c:formatCode>General</c:formatCode>
                <c:ptCount val="14"/>
                <c:pt idx="0">
                  <c:v>17.554810270769114</c:v>
                </c:pt>
                <c:pt idx="1">
                  <c:v>17.751163410932957</c:v>
                </c:pt>
                <c:pt idx="2">
                  <c:v>14.804300217600053</c:v>
                </c:pt>
                <c:pt idx="3">
                  <c:v>14.87044699889182</c:v>
                </c:pt>
                <c:pt idx="4">
                  <c:v>13.508117871884801</c:v>
                </c:pt>
                <c:pt idx="5">
                  <c:v>11.092288104522346</c:v>
                </c:pt>
                <c:pt idx="6">
                  <c:v>9.909299002554592</c:v>
                </c:pt>
                <c:pt idx="7">
                  <c:v>12.060782227779741</c:v>
                </c:pt>
                <c:pt idx="8">
                  <c:v>9.5041839188143449</c:v>
                </c:pt>
                <c:pt idx="9">
                  <c:v>8.634524219204609</c:v>
                </c:pt>
                <c:pt idx="10">
                  <c:v>9.0331894184856072</c:v>
                </c:pt>
                <c:pt idx="11">
                  <c:v>10.618638482787668</c:v>
                </c:pt>
                <c:pt idx="12">
                  <c:v>8.7215416470304916</c:v>
                </c:pt>
                <c:pt idx="13">
                  <c:v>9.4707579830949093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[2]REE2!$B$16</c:f>
              <c:strCache>
                <c:ptCount val="1"/>
                <c:pt idx="0">
                  <c:v>VV-02-22-1</c:v>
                </c:pt>
              </c:strCache>
            </c:strRef>
          </c:tx>
          <c:spPr>
            <a:ln>
              <a:solidFill>
                <a:schemeClr val="bg1">
                  <a:lumMod val="85000"/>
                </a:schemeClr>
              </a:solidFill>
            </a:ln>
          </c:spPr>
          <c:marker>
            <c:spPr>
              <a:ln>
                <a:solidFill>
                  <a:schemeClr val="tx1"/>
                </a:solidFill>
              </a:ln>
            </c:spPr>
          </c:marker>
          <c:cat>
            <c:strRef>
              <c:f>[1]Лист3!$B$5:$O$5</c:f>
              <c:strCache>
                <c:ptCount val="14"/>
                <c:pt idx="0">
                  <c:v>La</c:v>
                </c:pt>
                <c:pt idx="1">
                  <c:v>Ce </c:v>
                </c:pt>
                <c:pt idx="2">
                  <c:v>Pr</c:v>
                </c:pt>
                <c:pt idx="3">
                  <c:v>Nd</c:v>
                </c:pt>
                <c:pt idx="4">
                  <c:v>Sm</c:v>
                </c:pt>
                <c:pt idx="5">
                  <c:v>Eu</c:v>
                </c:pt>
                <c:pt idx="6">
                  <c:v>Gd</c:v>
                </c:pt>
                <c:pt idx="7">
                  <c:v>Tb</c:v>
                </c:pt>
                <c:pt idx="8">
                  <c:v>Dy</c:v>
                </c:pt>
                <c:pt idx="9">
                  <c:v>Ho</c:v>
                </c:pt>
                <c:pt idx="10">
                  <c:v>Er</c:v>
                </c:pt>
                <c:pt idx="11">
                  <c:v>Tm</c:v>
                </c:pt>
                <c:pt idx="12">
                  <c:v>Yb</c:v>
                </c:pt>
                <c:pt idx="13">
                  <c:v>Lu</c:v>
                </c:pt>
              </c:strCache>
            </c:strRef>
          </c:cat>
          <c:val>
            <c:numRef>
              <c:f>([2]REE2!$C$16,[2]REE2!$D$16:$H$16,[2]REE2!$J$16,[2]REE2!$L$16,[2]REE2!$N$16:$S$16)</c:f>
              <c:numCache>
                <c:formatCode>General</c:formatCode>
                <c:ptCount val="14"/>
                <c:pt idx="0">
                  <c:v>74.711658052916931</c:v>
                </c:pt>
                <c:pt idx="1">
                  <c:v>66.503153075030326</c:v>
                </c:pt>
                <c:pt idx="2">
                  <c:v>54.864114050514836</c:v>
                </c:pt>
                <c:pt idx="3">
                  <c:v>53.725945761782768</c:v>
                </c:pt>
                <c:pt idx="4">
                  <c:v>36.558428015238334</c:v>
                </c:pt>
                <c:pt idx="5">
                  <c:v>28.659836742450281</c:v>
                </c:pt>
                <c:pt idx="6">
                  <c:v>25.986939536689221</c:v>
                </c:pt>
                <c:pt idx="7">
                  <c:v>22.202077370850088</c:v>
                </c:pt>
                <c:pt idx="8">
                  <c:v>16.492295124009548</c:v>
                </c:pt>
                <c:pt idx="9">
                  <c:v>15.790169135704868</c:v>
                </c:pt>
                <c:pt idx="10">
                  <c:v>13.270622488231838</c:v>
                </c:pt>
                <c:pt idx="11">
                  <c:v>12.507063649315075</c:v>
                </c:pt>
                <c:pt idx="12">
                  <c:v>10.708329749168186</c:v>
                </c:pt>
                <c:pt idx="13">
                  <c:v>11.018667899686664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[2]REE2!$B$17</c:f>
              <c:strCache>
                <c:ptCount val="1"/>
                <c:pt idx="0">
                  <c:v>VV-02-25-2</c:v>
                </c:pt>
              </c:strCache>
            </c:strRef>
          </c:tx>
          <c:spPr>
            <a:ln>
              <a:solidFill>
                <a:schemeClr val="bg1">
                  <a:lumMod val="85000"/>
                </a:schemeClr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cat>
            <c:strRef>
              <c:f>[1]Лист3!$B$5:$O$5</c:f>
              <c:strCache>
                <c:ptCount val="14"/>
                <c:pt idx="0">
                  <c:v>La</c:v>
                </c:pt>
                <c:pt idx="1">
                  <c:v>Ce </c:v>
                </c:pt>
                <c:pt idx="2">
                  <c:v>Pr</c:v>
                </c:pt>
                <c:pt idx="3">
                  <c:v>Nd</c:v>
                </c:pt>
                <c:pt idx="4">
                  <c:v>Sm</c:v>
                </c:pt>
                <c:pt idx="5">
                  <c:v>Eu</c:v>
                </c:pt>
                <c:pt idx="6">
                  <c:v>Gd</c:v>
                </c:pt>
                <c:pt idx="7">
                  <c:v>Tb</c:v>
                </c:pt>
                <c:pt idx="8">
                  <c:v>Dy</c:v>
                </c:pt>
                <c:pt idx="9">
                  <c:v>Ho</c:v>
                </c:pt>
                <c:pt idx="10">
                  <c:v>Er</c:v>
                </c:pt>
                <c:pt idx="11">
                  <c:v>Tm</c:v>
                </c:pt>
                <c:pt idx="12">
                  <c:v>Yb</c:v>
                </c:pt>
                <c:pt idx="13">
                  <c:v>Lu</c:v>
                </c:pt>
              </c:strCache>
            </c:strRef>
          </c:cat>
          <c:val>
            <c:numRef>
              <c:f>([2]REE2!$C$17:$H$17,[2]REE2!$J$17,[2]REE2!$L$17,[2]REE2!$N$17:$S$17)</c:f>
              <c:numCache>
                <c:formatCode>General</c:formatCode>
                <c:ptCount val="14"/>
                <c:pt idx="0">
                  <c:v>19.382012297410849</c:v>
                </c:pt>
                <c:pt idx="1">
                  <c:v>18.656887346353816</c:v>
                </c:pt>
                <c:pt idx="2">
                  <c:v>18.114511854177611</c:v>
                </c:pt>
                <c:pt idx="3">
                  <c:v>18.357688336837633</c:v>
                </c:pt>
                <c:pt idx="4">
                  <c:v>18.101988627623456</c:v>
                </c:pt>
                <c:pt idx="5">
                  <c:v>19.932845345104177</c:v>
                </c:pt>
                <c:pt idx="6">
                  <c:v>15.788958723602045</c:v>
                </c:pt>
                <c:pt idx="7">
                  <c:v>15.102836883973415</c:v>
                </c:pt>
                <c:pt idx="8">
                  <c:v>14.541156161708907</c:v>
                </c:pt>
                <c:pt idx="9">
                  <c:v>13.783557563075101</c:v>
                </c:pt>
                <c:pt idx="10">
                  <c:v>14.848495819435968</c:v>
                </c:pt>
                <c:pt idx="11">
                  <c:v>14.280771609127308</c:v>
                </c:pt>
                <c:pt idx="12">
                  <c:v>9.7874655265428636</c:v>
                </c:pt>
                <c:pt idx="13">
                  <c:v>10.707956865077399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[2]REE2!$B$19</c:f>
              <c:strCache>
                <c:ptCount val="1"/>
                <c:pt idx="0">
                  <c:v>VV-02-26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marker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c:spPr>
          </c:marker>
          <c:cat>
            <c:strRef>
              <c:f>[1]Лист3!$B$5:$O$5</c:f>
              <c:strCache>
                <c:ptCount val="14"/>
                <c:pt idx="0">
                  <c:v>La</c:v>
                </c:pt>
                <c:pt idx="1">
                  <c:v>Ce </c:v>
                </c:pt>
                <c:pt idx="2">
                  <c:v>Pr</c:v>
                </c:pt>
                <c:pt idx="3">
                  <c:v>Nd</c:v>
                </c:pt>
                <c:pt idx="4">
                  <c:v>Sm</c:v>
                </c:pt>
                <c:pt idx="5">
                  <c:v>Eu</c:v>
                </c:pt>
                <c:pt idx="6">
                  <c:v>Gd</c:v>
                </c:pt>
                <c:pt idx="7">
                  <c:v>Tb</c:v>
                </c:pt>
                <c:pt idx="8">
                  <c:v>Dy</c:v>
                </c:pt>
                <c:pt idx="9">
                  <c:v>Ho</c:v>
                </c:pt>
                <c:pt idx="10">
                  <c:v>Er</c:v>
                </c:pt>
                <c:pt idx="11">
                  <c:v>Tm</c:v>
                </c:pt>
                <c:pt idx="12">
                  <c:v>Yb</c:v>
                </c:pt>
                <c:pt idx="13">
                  <c:v>Lu</c:v>
                </c:pt>
              </c:strCache>
            </c:strRef>
          </c:cat>
          <c:val>
            <c:numRef>
              <c:f>([2]REE2!$C$19:$H$19,[2]REE2!$J$19,[2]REE2!$L$19,[2]REE2!$N$19:$S$19)</c:f>
              <c:numCache>
                <c:formatCode>General</c:formatCode>
                <c:ptCount val="14"/>
                <c:pt idx="0">
                  <c:v>73.899503824434547</c:v>
                </c:pt>
                <c:pt idx="1">
                  <c:v>65.573315109582637</c:v>
                </c:pt>
                <c:pt idx="2">
                  <c:v>57.727096833158122</c:v>
                </c:pt>
                <c:pt idx="3">
                  <c:v>54.463512475320982</c:v>
                </c:pt>
                <c:pt idx="4">
                  <c:v>40.174794049517971</c:v>
                </c:pt>
                <c:pt idx="5">
                  <c:v>34.227268731299446</c:v>
                </c:pt>
                <c:pt idx="6">
                  <c:v>28.131173767029853</c:v>
                </c:pt>
                <c:pt idx="7">
                  <c:v>20.912690051412852</c:v>
                </c:pt>
                <c:pt idx="8">
                  <c:v>17.11526187324996</c:v>
                </c:pt>
                <c:pt idx="9">
                  <c:v>13.313905723099385</c:v>
                </c:pt>
                <c:pt idx="10">
                  <c:v>12.582454613781508</c:v>
                </c:pt>
                <c:pt idx="11">
                  <c:v>10.744268900752457</c:v>
                </c:pt>
                <c:pt idx="12">
                  <c:v>11.09545571335879</c:v>
                </c:pt>
                <c:pt idx="13">
                  <c:v>9.0973360073155494</c:v>
                </c:pt>
              </c:numCache>
            </c:numRef>
          </c:val>
          <c:smooth val="0"/>
        </c:ser>
        <c:ser>
          <c:idx val="9"/>
          <c:order val="9"/>
          <c:tx>
            <c:strRef>
              <c:f>[2]REE2!$B$18</c:f>
              <c:strCache>
                <c:ptCount val="1"/>
                <c:pt idx="0">
                  <c:v>VV-02-25-1</c:v>
                </c:pt>
              </c:strCache>
            </c:strRef>
          </c:tx>
          <c:spPr>
            <a:ln>
              <a:solidFill>
                <a:schemeClr val="bg1">
                  <a:lumMod val="75000"/>
                </a:schemeClr>
              </a:solidFill>
            </a:ln>
          </c:spPr>
          <c:marker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c:spPr>
          </c:marker>
          <c:cat>
            <c:strRef>
              <c:f>[1]Лист3!$B$5:$O$5</c:f>
              <c:strCache>
                <c:ptCount val="14"/>
                <c:pt idx="0">
                  <c:v>La</c:v>
                </c:pt>
                <c:pt idx="1">
                  <c:v>Ce </c:v>
                </c:pt>
                <c:pt idx="2">
                  <c:v>Pr</c:v>
                </c:pt>
                <c:pt idx="3">
                  <c:v>Nd</c:v>
                </c:pt>
                <c:pt idx="4">
                  <c:v>Sm</c:v>
                </c:pt>
                <c:pt idx="5">
                  <c:v>Eu</c:v>
                </c:pt>
                <c:pt idx="6">
                  <c:v>Gd</c:v>
                </c:pt>
                <c:pt idx="7">
                  <c:v>Tb</c:v>
                </c:pt>
                <c:pt idx="8">
                  <c:v>Dy</c:v>
                </c:pt>
                <c:pt idx="9">
                  <c:v>Ho</c:v>
                </c:pt>
                <c:pt idx="10">
                  <c:v>Er</c:v>
                </c:pt>
                <c:pt idx="11">
                  <c:v>Tm</c:v>
                </c:pt>
                <c:pt idx="12">
                  <c:v>Yb</c:v>
                </c:pt>
                <c:pt idx="13">
                  <c:v>Lu</c:v>
                </c:pt>
              </c:strCache>
            </c:strRef>
          </c:cat>
          <c:val>
            <c:numRef>
              <c:f>([2]REE2!$C$18:$H$18,[2]REE2!$J$18,[2]REE2!$L$18,[2]REE2!$N$18:$S$18)</c:f>
              <c:numCache>
                <c:formatCode>General</c:formatCode>
                <c:ptCount val="14"/>
                <c:pt idx="0">
                  <c:v>20.659312895456811</c:v>
                </c:pt>
                <c:pt idx="1">
                  <c:v>21.324170806228519</c:v>
                </c:pt>
                <c:pt idx="2">
                  <c:v>21.431686560626797</c:v>
                </c:pt>
                <c:pt idx="3">
                  <c:v>21.169009498447139</c:v>
                </c:pt>
                <c:pt idx="4">
                  <c:v>16.892433364786712</c:v>
                </c:pt>
                <c:pt idx="5">
                  <c:v>19.69857045180273</c:v>
                </c:pt>
                <c:pt idx="6">
                  <c:v>17.737832967374647</c:v>
                </c:pt>
                <c:pt idx="7">
                  <c:v>15.785509124039834</c:v>
                </c:pt>
                <c:pt idx="8">
                  <c:v>16.087123318590951</c:v>
                </c:pt>
                <c:pt idx="9">
                  <c:v>14.416766255502306</c:v>
                </c:pt>
                <c:pt idx="10">
                  <c:v>15.074800726587583</c:v>
                </c:pt>
                <c:pt idx="11">
                  <c:v>15.538634090225951</c:v>
                </c:pt>
                <c:pt idx="12">
                  <c:v>13.184224949235567</c:v>
                </c:pt>
                <c:pt idx="13">
                  <c:v>11.615764482521788</c:v>
                </c:pt>
              </c:numCache>
            </c:numRef>
          </c:val>
          <c:smooth val="0"/>
        </c:ser>
        <c:ser>
          <c:idx val="1"/>
          <c:order val="0"/>
          <c:tx>
            <c:strRef>
              <c:f>[2]REE5!$B$6</c:f>
              <c:strCache>
                <c:ptCount val="1"/>
                <c:pt idx="0">
                  <c:v>VV-02-40</c:v>
                </c:pt>
              </c:strCache>
            </c:strRef>
          </c:tx>
          <c:spPr>
            <a:ln>
              <a:solidFill>
                <a:schemeClr val="bg1">
                  <a:lumMod val="85000"/>
                </a:schemeClr>
              </a:solidFill>
            </a:ln>
          </c:spPr>
          <c:marker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</c:marker>
          <c:cat>
            <c:strRef>
              <c:f>[1]Лист3!$B$5:$O$5</c:f>
              <c:strCache>
                <c:ptCount val="14"/>
                <c:pt idx="0">
                  <c:v>La</c:v>
                </c:pt>
                <c:pt idx="1">
                  <c:v>Ce </c:v>
                </c:pt>
                <c:pt idx="2">
                  <c:v>Pr</c:v>
                </c:pt>
                <c:pt idx="3">
                  <c:v>Nd</c:v>
                </c:pt>
                <c:pt idx="4">
                  <c:v>Sm</c:v>
                </c:pt>
                <c:pt idx="5">
                  <c:v>Eu</c:v>
                </c:pt>
                <c:pt idx="6">
                  <c:v>Gd</c:v>
                </c:pt>
                <c:pt idx="7">
                  <c:v>Tb</c:v>
                </c:pt>
                <c:pt idx="8">
                  <c:v>Dy</c:v>
                </c:pt>
                <c:pt idx="9">
                  <c:v>Ho</c:v>
                </c:pt>
                <c:pt idx="10">
                  <c:v>Er</c:v>
                </c:pt>
                <c:pt idx="11">
                  <c:v>Tm</c:v>
                </c:pt>
                <c:pt idx="12">
                  <c:v>Yb</c:v>
                </c:pt>
                <c:pt idx="13">
                  <c:v>Lu</c:v>
                </c:pt>
              </c:strCache>
            </c:strRef>
          </c:cat>
          <c:val>
            <c:numRef>
              <c:f>([2]REE5!$C$6:$H$6,[2]REE5!$J$6,[2]REE5!$L$6,[2]REE5!$N$6:$S$6)</c:f>
              <c:numCache>
                <c:formatCode>General</c:formatCode>
                <c:ptCount val="14"/>
                <c:pt idx="0">
                  <c:v>49.141824623884425</c:v>
                </c:pt>
                <c:pt idx="1">
                  <c:v>46.401273912523656</c:v>
                </c:pt>
                <c:pt idx="2">
                  <c:v>42.449102241498366</c:v>
                </c:pt>
                <c:pt idx="3">
                  <c:v>39.358614771068588</c:v>
                </c:pt>
                <c:pt idx="4">
                  <c:v>31.486138510275687</c:v>
                </c:pt>
                <c:pt idx="5">
                  <c:v>24.564942603722919</c:v>
                </c:pt>
                <c:pt idx="6">
                  <c:v>26.995908631970043</c:v>
                </c:pt>
                <c:pt idx="7">
                  <c:v>25.79564275015009</c:v>
                </c:pt>
                <c:pt idx="8">
                  <c:v>23.288966084442762</c:v>
                </c:pt>
                <c:pt idx="9">
                  <c:v>23.16727073595619</c:v>
                </c:pt>
                <c:pt idx="10">
                  <c:v>21.582515840859859</c:v>
                </c:pt>
                <c:pt idx="11">
                  <c:v>25.147209188772333</c:v>
                </c:pt>
                <c:pt idx="12">
                  <c:v>21.225835277499037</c:v>
                </c:pt>
                <c:pt idx="13">
                  <c:v>21.301555417222239</c:v>
                </c:pt>
              </c:numCache>
            </c:numRef>
          </c:val>
          <c:smooth val="0"/>
        </c:ser>
        <c:ser>
          <c:idx val="0"/>
          <c:order val="1"/>
          <c:tx>
            <c:strRef>
              <c:f>[2]REE5!$B$7</c:f>
              <c:strCache>
                <c:ptCount val="1"/>
                <c:pt idx="0">
                  <c:v>VV-02-38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marker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</c:marker>
          <c:cat>
            <c:strRef>
              <c:f>[1]Лист3!$B$5:$O$5</c:f>
              <c:strCache>
                <c:ptCount val="14"/>
                <c:pt idx="0">
                  <c:v>La</c:v>
                </c:pt>
                <c:pt idx="1">
                  <c:v>Ce </c:v>
                </c:pt>
                <c:pt idx="2">
                  <c:v>Pr</c:v>
                </c:pt>
                <c:pt idx="3">
                  <c:v>Nd</c:v>
                </c:pt>
                <c:pt idx="4">
                  <c:v>Sm</c:v>
                </c:pt>
                <c:pt idx="5">
                  <c:v>Eu</c:v>
                </c:pt>
                <c:pt idx="6">
                  <c:v>Gd</c:v>
                </c:pt>
                <c:pt idx="7">
                  <c:v>Tb</c:v>
                </c:pt>
                <c:pt idx="8">
                  <c:v>Dy</c:v>
                </c:pt>
                <c:pt idx="9">
                  <c:v>Ho</c:v>
                </c:pt>
                <c:pt idx="10">
                  <c:v>Er</c:v>
                </c:pt>
                <c:pt idx="11">
                  <c:v>Tm</c:v>
                </c:pt>
                <c:pt idx="12">
                  <c:v>Yb</c:v>
                </c:pt>
                <c:pt idx="13">
                  <c:v>Lu</c:v>
                </c:pt>
              </c:strCache>
            </c:strRef>
          </c:cat>
          <c:val>
            <c:numRef>
              <c:f>([2]REE5!$C$7:$H$7,[2]REE5!$J$7,[2]REE5!$L$7,[2]REE5!$N$7:$S$7)</c:f>
              <c:numCache>
                <c:formatCode>General</c:formatCode>
                <c:ptCount val="14"/>
                <c:pt idx="0">
                  <c:v>57.482601460988796</c:v>
                </c:pt>
                <c:pt idx="1">
                  <c:v>57.477850719175812</c:v>
                </c:pt>
                <c:pt idx="2">
                  <c:v>55.251896364472344</c:v>
                </c:pt>
                <c:pt idx="3">
                  <c:v>54.606411719662695</c:v>
                </c:pt>
                <c:pt idx="4">
                  <c:v>49.645811995497091</c:v>
                </c:pt>
                <c:pt idx="5">
                  <c:v>35.65448901639197</c:v>
                </c:pt>
                <c:pt idx="6">
                  <c:v>39.304786544434755</c:v>
                </c:pt>
                <c:pt idx="7">
                  <c:v>37.088613221951341</c:v>
                </c:pt>
                <c:pt idx="8">
                  <c:v>31.030764297925547</c:v>
                </c:pt>
                <c:pt idx="9">
                  <c:v>29.873249604814607</c:v>
                </c:pt>
                <c:pt idx="10">
                  <c:v>30.437158820244989</c:v>
                </c:pt>
                <c:pt idx="11">
                  <c:v>26.089641075190702</c:v>
                </c:pt>
                <c:pt idx="12">
                  <c:v>23.207650709791416</c:v>
                </c:pt>
                <c:pt idx="13">
                  <c:v>24.383295573598883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2003712"/>
        <c:axId val="92009984"/>
      </c:lineChart>
      <c:catAx>
        <c:axId val="92003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+mn-lt"/>
                <a:ea typeface="Arial Cyr"/>
                <a:cs typeface="Arial Cyr"/>
              </a:defRPr>
            </a:pPr>
            <a:endParaRPr lang="ru-RU"/>
          </a:p>
        </c:txPr>
        <c:crossAx val="92009984"/>
        <c:crossesAt val="0.1"/>
        <c:auto val="1"/>
        <c:lblAlgn val="ctr"/>
        <c:lblOffset val="100"/>
        <c:tickLblSkip val="1"/>
        <c:tickMarkSkip val="1"/>
        <c:noMultiLvlLbl val="0"/>
      </c:catAx>
      <c:valAx>
        <c:axId val="92009984"/>
        <c:scaling>
          <c:logBase val="10"/>
          <c:orientation val="minMax"/>
          <c:max val="1000"/>
          <c:min val="1"/>
        </c:scaling>
        <c:delete val="0"/>
        <c:axPos val="l"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+mn-lt"/>
                    <a:ea typeface="Arial Cyr"/>
                    <a:cs typeface="Arial Cyr"/>
                  </a:defRPr>
                </a:pPr>
                <a:r>
                  <a:rPr lang="en-US" sz="1200">
                    <a:latin typeface="+mn-lt"/>
                  </a:rPr>
                  <a:t>Rock / Chondrite</a:t>
                </a:r>
                <a:endParaRPr lang="ru-RU" sz="1200">
                  <a:latin typeface="+mn-lt"/>
                </a:endParaRPr>
              </a:p>
            </c:rich>
          </c:tx>
          <c:layout>
            <c:manualLayout>
              <c:xMode val="edge"/>
              <c:yMode val="edge"/>
              <c:x val="3.0995571239436598E-3"/>
              <c:y val="0.3014667338760390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+mn-lt"/>
                <a:ea typeface="Arial Cyr"/>
                <a:cs typeface="Arial Cyr"/>
              </a:defRPr>
            </a:pPr>
            <a:endParaRPr lang="ru-RU"/>
          </a:p>
        </c:txPr>
        <c:crossAx val="92003712"/>
        <c:crosses val="autoZero"/>
        <c:crossBetween val="midCat"/>
        <c:majorUnit val="10"/>
        <c:minorUnit val="10"/>
      </c:valAx>
      <c:spPr>
        <a:gradFill>
          <a:gsLst>
            <a:gs pos="0">
              <a:srgbClr val="FFFF99">
                <a:lumMod val="77000"/>
                <a:lumOff val="23000"/>
              </a:srgbClr>
            </a:gs>
            <a:gs pos="58000">
              <a:schemeClr val="tx1">
                <a:lumMod val="75000"/>
                <a:lumOff val="25000"/>
              </a:schemeClr>
            </a:gs>
            <a:gs pos="49000">
              <a:schemeClr val="tx1">
                <a:lumMod val="75000"/>
                <a:lumOff val="25000"/>
              </a:schemeClr>
            </a:gs>
            <a:gs pos="100000">
              <a:srgbClr val="FFFF99">
                <a:lumMod val="77000"/>
                <a:lumOff val="23000"/>
              </a:srgbClr>
            </a:gs>
          </a:gsLst>
          <a:lin ang="5400000" scaled="0"/>
        </a:gradFill>
        <a:ln w="25400">
          <a:solidFill>
            <a:schemeClr val="tx1">
              <a:lumMod val="50000"/>
              <a:lumOff val="50000"/>
            </a:schemeClr>
          </a:solidFill>
        </a:ln>
      </c:spPr>
    </c:plotArea>
    <c:plotVisOnly val="1"/>
    <c:dispBlanksAs val="gap"/>
    <c:showDLblsOverMax val="0"/>
  </c:chart>
  <c:spPr>
    <a:noFill/>
    <a:ln w="3175">
      <a:noFill/>
      <a:prstDash val="solid"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11277852762578"/>
          <c:y val="4.2872484356269024E-2"/>
          <c:w val="0.83128704817092203"/>
          <c:h val="0.85460564867919697"/>
        </c:manualLayout>
      </c:layout>
      <c:lineChart>
        <c:grouping val="standard"/>
        <c:varyColors val="0"/>
        <c:ser>
          <c:idx val="2"/>
          <c:order val="2"/>
          <c:tx>
            <c:strRef>
              <c:f>[2]SPIDER2!$B$13</c:f>
              <c:strCache>
                <c:ptCount val="1"/>
                <c:pt idx="0">
                  <c:v>VV-02-32</c:v>
                </c:pt>
              </c:strCache>
            </c:strRef>
          </c:tx>
          <c:spPr>
            <a:ln>
              <a:solidFill>
                <a:schemeClr val="bg1">
                  <a:lumMod val="95000"/>
                </a:schemeClr>
              </a:solidFill>
            </a:ln>
          </c:spPr>
          <c:marker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c:spPr>
          </c:marker>
          <c:cat>
            <c:strRef>
              <c:f>([2]SPIDER2!$C$11:$F$11,[2]SPIDER2!$H$11:$N$11,[2]SPIDER2!$P$11:$T$11)</c:f>
              <c:strCache>
                <c:ptCount val="16"/>
                <c:pt idx="0">
                  <c:v>Rb</c:v>
                </c:pt>
                <c:pt idx="1">
                  <c:v>Ba</c:v>
                </c:pt>
                <c:pt idx="2">
                  <c:v>Th</c:v>
                </c:pt>
                <c:pt idx="3">
                  <c:v>U</c:v>
                </c:pt>
                <c:pt idx="4">
                  <c:v>K</c:v>
                </c:pt>
                <c:pt idx="5">
                  <c:v>Ta</c:v>
                </c:pt>
                <c:pt idx="6">
                  <c:v>Nb</c:v>
                </c:pt>
                <c:pt idx="7">
                  <c:v>La</c:v>
                </c:pt>
                <c:pt idx="8">
                  <c:v>Ce</c:v>
                </c:pt>
                <c:pt idx="9">
                  <c:v>Sr</c:v>
                </c:pt>
                <c:pt idx="10">
                  <c:v>Nd</c:v>
                </c:pt>
                <c:pt idx="11">
                  <c:v>P</c:v>
                </c:pt>
                <c:pt idx="12">
                  <c:v>Hf</c:v>
                </c:pt>
                <c:pt idx="13">
                  <c:v>Zr</c:v>
                </c:pt>
                <c:pt idx="14">
                  <c:v>Sm</c:v>
                </c:pt>
                <c:pt idx="15">
                  <c:v>Ti</c:v>
                </c:pt>
              </c:strCache>
            </c:strRef>
          </c:cat>
          <c:val>
            <c:numRef>
              <c:f>([2]SPIDER2!$C$13:$F$13,[2]SPIDER2!$H$13:$N$13,[2]SPIDER2!$P$13:$T$13)</c:f>
              <c:numCache>
                <c:formatCode>General</c:formatCode>
                <c:ptCount val="16"/>
                <c:pt idx="0">
                  <c:v>45.385078837298948</c:v>
                </c:pt>
                <c:pt idx="1">
                  <c:v>60.929416353346575</c:v>
                </c:pt>
                <c:pt idx="2">
                  <c:v>18.649564729847445</c:v>
                </c:pt>
                <c:pt idx="3">
                  <c:v>17.824710810102466</c:v>
                </c:pt>
                <c:pt idx="4">
                  <c:v>60.913812388535035</c:v>
                </c:pt>
                <c:pt idx="5">
                  <c:v>10.000613994959449</c:v>
                </c:pt>
                <c:pt idx="6">
                  <c:v>9.303823863092866</c:v>
                </c:pt>
                <c:pt idx="7">
                  <c:v>29.972546292767436</c:v>
                </c:pt>
                <c:pt idx="8">
                  <c:v>30.186613019880888</c:v>
                </c:pt>
                <c:pt idx="9">
                  <c:v>10.523631124438531</c:v>
                </c:pt>
                <c:pt idx="10">
                  <c:v>27.292051244051088</c:v>
                </c:pt>
                <c:pt idx="11">
                  <c:v>15.303809050111665</c:v>
                </c:pt>
                <c:pt idx="12">
                  <c:v>12.572787682164224</c:v>
                </c:pt>
                <c:pt idx="13">
                  <c:v>12.466566875024318</c:v>
                </c:pt>
                <c:pt idx="14">
                  <c:v>21.176459432952985</c:v>
                </c:pt>
                <c:pt idx="15">
                  <c:v>5.7925253273237418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[2]SPIDER2!$B$14</c:f>
              <c:strCache>
                <c:ptCount val="1"/>
                <c:pt idx="0">
                  <c:v>VV-02-22-3</c:v>
                </c:pt>
              </c:strCache>
            </c:strRef>
          </c:tx>
          <c:spPr>
            <a:ln>
              <a:solidFill>
                <a:schemeClr val="bg1">
                  <a:lumMod val="85000"/>
                </a:schemeClr>
              </a:solidFill>
            </a:ln>
          </c:spPr>
          <c:marker>
            <c:spPr>
              <a:ln>
                <a:solidFill>
                  <a:schemeClr val="bg1">
                    <a:lumMod val="65000"/>
                  </a:schemeClr>
                </a:solidFill>
              </a:ln>
            </c:spPr>
          </c:marker>
          <c:cat>
            <c:strRef>
              <c:f>([2]SPIDER2!$C$11:$F$11,[2]SPIDER2!$H$11:$N$11,[2]SPIDER2!$P$11:$T$11)</c:f>
              <c:strCache>
                <c:ptCount val="16"/>
                <c:pt idx="0">
                  <c:v>Rb</c:v>
                </c:pt>
                <c:pt idx="1">
                  <c:v>Ba</c:v>
                </c:pt>
                <c:pt idx="2">
                  <c:v>Th</c:v>
                </c:pt>
                <c:pt idx="3">
                  <c:v>U</c:v>
                </c:pt>
                <c:pt idx="4">
                  <c:v>K</c:v>
                </c:pt>
                <c:pt idx="5">
                  <c:v>Ta</c:v>
                </c:pt>
                <c:pt idx="6">
                  <c:v>Nb</c:v>
                </c:pt>
                <c:pt idx="7">
                  <c:v>La</c:v>
                </c:pt>
                <c:pt idx="8">
                  <c:v>Ce</c:v>
                </c:pt>
                <c:pt idx="9">
                  <c:v>Sr</c:v>
                </c:pt>
                <c:pt idx="10">
                  <c:v>Nd</c:v>
                </c:pt>
                <c:pt idx="11">
                  <c:v>P</c:v>
                </c:pt>
                <c:pt idx="12">
                  <c:v>Hf</c:v>
                </c:pt>
                <c:pt idx="13">
                  <c:v>Zr</c:v>
                </c:pt>
                <c:pt idx="14">
                  <c:v>Sm</c:v>
                </c:pt>
                <c:pt idx="15">
                  <c:v>Ti</c:v>
                </c:pt>
              </c:strCache>
            </c:strRef>
          </c:cat>
          <c:val>
            <c:numRef>
              <c:f>([2]SPIDER2!$C$14,[2]SPIDER2!$D$14:$F$14,[2]SPIDER2!$H$14:$N$14,[2]SPIDER2!$P$14:$T$14)</c:f>
              <c:numCache>
                <c:formatCode>General</c:formatCode>
                <c:ptCount val="16"/>
                <c:pt idx="0">
                  <c:v>41.022712844417143</c:v>
                </c:pt>
                <c:pt idx="1">
                  <c:v>45.874813713704079</c:v>
                </c:pt>
                <c:pt idx="2">
                  <c:v>33.570092113880001</c:v>
                </c:pt>
                <c:pt idx="3">
                  <c:v>36.590342284999515</c:v>
                </c:pt>
                <c:pt idx="4">
                  <c:v>45.33382662774234</c:v>
                </c:pt>
                <c:pt idx="5">
                  <c:v>11.960721986158253</c:v>
                </c:pt>
                <c:pt idx="6">
                  <c:v>9.8026071158103054</c:v>
                </c:pt>
                <c:pt idx="7">
                  <c:v>27.620092889763299</c:v>
                </c:pt>
                <c:pt idx="8">
                  <c:v>27.049251378980102</c:v>
                </c:pt>
                <c:pt idx="9">
                  <c:v>16.145882115177209</c:v>
                </c:pt>
                <c:pt idx="10">
                  <c:v>23.567916854148226</c:v>
                </c:pt>
                <c:pt idx="11">
                  <c:v>14.976875456266871</c:v>
                </c:pt>
                <c:pt idx="12">
                  <c:v>18.439693751940418</c:v>
                </c:pt>
                <c:pt idx="13">
                  <c:v>16.788930809073385</c:v>
                </c:pt>
                <c:pt idx="14">
                  <c:v>16.930192588432583</c:v>
                </c:pt>
                <c:pt idx="15">
                  <c:v>4.8903632634419631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[2]SPIDER2!$B$15</c:f>
              <c:strCache>
                <c:ptCount val="1"/>
                <c:pt idx="0">
                  <c:v>VV-02-22-4</c:v>
                </c:pt>
              </c:strCache>
            </c:strRef>
          </c:tx>
          <c:spPr>
            <a:ln>
              <a:solidFill>
                <a:schemeClr val="bg1">
                  <a:lumMod val="50000"/>
                </a:schemeClr>
              </a:solidFill>
            </a:ln>
          </c:spPr>
          <c:marker>
            <c:spPr>
              <a:ln>
                <a:solidFill>
                  <a:schemeClr val="bg1">
                    <a:lumMod val="50000"/>
                  </a:schemeClr>
                </a:solidFill>
              </a:ln>
            </c:spPr>
          </c:marker>
          <c:cat>
            <c:strRef>
              <c:f>([2]SPIDER2!$C$11:$F$11,[2]SPIDER2!$H$11:$N$11,[2]SPIDER2!$P$11:$T$11)</c:f>
              <c:strCache>
                <c:ptCount val="16"/>
                <c:pt idx="0">
                  <c:v>Rb</c:v>
                </c:pt>
                <c:pt idx="1">
                  <c:v>Ba</c:v>
                </c:pt>
                <c:pt idx="2">
                  <c:v>Th</c:v>
                </c:pt>
                <c:pt idx="3">
                  <c:v>U</c:v>
                </c:pt>
                <c:pt idx="4">
                  <c:v>K</c:v>
                </c:pt>
                <c:pt idx="5">
                  <c:v>Ta</c:v>
                </c:pt>
                <c:pt idx="6">
                  <c:v>Nb</c:v>
                </c:pt>
                <c:pt idx="7">
                  <c:v>La</c:v>
                </c:pt>
                <c:pt idx="8">
                  <c:v>Ce</c:v>
                </c:pt>
                <c:pt idx="9">
                  <c:v>Sr</c:v>
                </c:pt>
                <c:pt idx="10">
                  <c:v>Nd</c:v>
                </c:pt>
                <c:pt idx="11">
                  <c:v>P</c:v>
                </c:pt>
                <c:pt idx="12">
                  <c:v>Hf</c:v>
                </c:pt>
                <c:pt idx="13">
                  <c:v>Zr</c:v>
                </c:pt>
                <c:pt idx="14">
                  <c:v>Sm</c:v>
                </c:pt>
                <c:pt idx="15">
                  <c:v>Ti</c:v>
                </c:pt>
              </c:strCache>
            </c:strRef>
          </c:cat>
          <c:val>
            <c:numRef>
              <c:f>([2]SPIDER2!$C$15:$F$15,[2]SPIDER2!$H$15:$N$15,[2]SPIDER2!$P$15:$T$15)</c:f>
              <c:numCache>
                <c:formatCode>General</c:formatCode>
                <c:ptCount val="16"/>
                <c:pt idx="0">
                  <c:v>9.5595716512356557</c:v>
                </c:pt>
                <c:pt idx="1">
                  <c:v>11.308888853480997</c:v>
                </c:pt>
                <c:pt idx="2">
                  <c:v>20.079237565656364</c:v>
                </c:pt>
                <c:pt idx="3">
                  <c:v>19.705170267837936</c:v>
                </c:pt>
                <c:pt idx="4">
                  <c:v>12.328874996461428</c:v>
                </c:pt>
                <c:pt idx="5">
                  <c:v>6.0198074693938164</c:v>
                </c:pt>
                <c:pt idx="6">
                  <c:v>5.637264913823131</c:v>
                </c:pt>
                <c:pt idx="7">
                  <c:v>20.956764271770815</c:v>
                </c:pt>
                <c:pt idx="8">
                  <c:v>19.765876812234929</c:v>
                </c:pt>
                <c:pt idx="9">
                  <c:v>6.5315770977840906</c:v>
                </c:pt>
                <c:pt idx="10">
                  <c:v>17.719081804076303</c:v>
                </c:pt>
                <c:pt idx="11">
                  <c:v>15.282424043454062</c:v>
                </c:pt>
                <c:pt idx="12">
                  <c:v>7.656914242828484</c:v>
                </c:pt>
                <c:pt idx="13">
                  <c:v>6.985008206236146</c:v>
                </c:pt>
                <c:pt idx="14">
                  <c:v>13.33888514066604</c:v>
                </c:pt>
                <c:pt idx="15">
                  <c:v>6.4106985256886286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[2]SPIDER2!$B$16</c:f>
              <c:strCache>
                <c:ptCount val="1"/>
                <c:pt idx="0">
                  <c:v>VV-02-16</c:v>
                </c:pt>
              </c:strCache>
            </c:strRef>
          </c:tx>
          <c:spPr>
            <a:ln>
              <a:solidFill>
                <a:schemeClr val="bg1">
                  <a:lumMod val="50000"/>
                </a:schemeClr>
              </a:solidFill>
            </a:ln>
          </c:spPr>
          <c:marker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</c:marker>
          <c:cat>
            <c:strRef>
              <c:f>([2]SPIDER2!$C$11:$F$11,[2]SPIDER2!$H$11:$N$11,[2]SPIDER2!$P$11:$T$11)</c:f>
              <c:strCache>
                <c:ptCount val="16"/>
                <c:pt idx="0">
                  <c:v>Rb</c:v>
                </c:pt>
                <c:pt idx="1">
                  <c:v>Ba</c:v>
                </c:pt>
                <c:pt idx="2">
                  <c:v>Th</c:v>
                </c:pt>
                <c:pt idx="3">
                  <c:v>U</c:v>
                </c:pt>
                <c:pt idx="4">
                  <c:v>K</c:v>
                </c:pt>
                <c:pt idx="5">
                  <c:v>Ta</c:v>
                </c:pt>
                <c:pt idx="6">
                  <c:v>Nb</c:v>
                </c:pt>
                <c:pt idx="7">
                  <c:v>La</c:v>
                </c:pt>
                <c:pt idx="8">
                  <c:v>Ce</c:v>
                </c:pt>
                <c:pt idx="9">
                  <c:v>Sr</c:v>
                </c:pt>
                <c:pt idx="10">
                  <c:v>Nd</c:v>
                </c:pt>
                <c:pt idx="11">
                  <c:v>P</c:v>
                </c:pt>
                <c:pt idx="12">
                  <c:v>Hf</c:v>
                </c:pt>
                <c:pt idx="13">
                  <c:v>Zr</c:v>
                </c:pt>
                <c:pt idx="14">
                  <c:v>Sm</c:v>
                </c:pt>
                <c:pt idx="15">
                  <c:v>Ti</c:v>
                </c:pt>
              </c:strCache>
            </c:strRef>
          </c:cat>
          <c:val>
            <c:numRef>
              <c:f>([2]SPIDER2!$C$16:$F$16,[2]SPIDER2!$H$16:$N$16,[2]SPIDER2!$P$16:$T$16)</c:f>
              <c:numCache>
                <c:formatCode>General</c:formatCode>
                <c:ptCount val="16"/>
                <c:pt idx="0">
                  <c:v>10.65280104382235</c:v>
                </c:pt>
                <c:pt idx="1">
                  <c:v>16.144665906722807</c:v>
                </c:pt>
                <c:pt idx="2">
                  <c:v>7.6495489629232054</c:v>
                </c:pt>
                <c:pt idx="3">
                  <c:v>4.5107668386608308</c:v>
                </c:pt>
                <c:pt idx="4">
                  <c:v>13.807536176574668</c:v>
                </c:pt>
                <c:pt idx="5">
                  <c:v>1.8209527392947162</c:v>
                </c:pt>
                <c:pt idx="6">
                  <c:v>1.6716045338997891</c:v>
                </c:pt>
                <c:pt idx="7">
                  <c:v>6.4205093119942624</c:v>
                </c:pt>
                <c:pt idx="8">
                  <c:v>6.4963959229265091</c:v>
                </c:pt>
                <c:pt idx="9">
                  <c:v>17.403493508166257</c:v>
                </c:pt>
                <c:pt idx="10">
                  <c:v>5.4366354227948506</c:v>
                </c:pt>
                <c:pt idx="11">
                  <c:v>8.1505000771045051</c:v>
                </c:pt>
                <c:pt idx="12">
                  <c:v>3.1983124979875606</c:v>
                </c:pt>
                <c:pt idx="13">
                  <c:v>2.1727303516555003</c:v>
                </c:pt>
                <c:pt idx="14">
                  <c:v>4.9241414902437199</c:v>
                </c:pt>
                <c:pt idx="15">
                  <c:v>4.7605502486019935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[2]SPIDER2!$B$17</c:f>
              <c:strCache>
                <c:ptCount val="1"/>
                <c:pt idx="0">
                  <c:v>VV-02-22-1</c:v>
                </c:pt>
              </c:strCache>
            </c:strRef>
          </c:tx>
          <c:spPr>
            <a:ln>
              <a:solidFill>
                <a:schemeClr val="bg1">
                  <a:lumMod val="75000"/>
                </a:schemeClr>
              </a:solidFill>
            </a:ln>
          </c:spPr>
          <c:marker>
            <c:spPr>
              <a:ln>
                <a:solidFill>
                  <a:schemeClr val="tx1"/>
                </a:solidFill>
              </a:ln>
            </c:spPr>
          </c:marker>
          <c:cat>
            <c:strRef>
              <c:f>([2]SPIDER2!$C$11:$F$11,[2]SPIDER2!$H$11:$N$11,[2]SPIDER2!$P$11:$T$11)</c:f>
              <c:strCache>
                <c:ptCount val="16"/>
                <c:pt idx="0">
                  <c:v>Rb</c:v>
                </c:pt>
                <c:pt idx="1">
                  <c:v>Ba</c:v>
                </c:pt>
                <c:pt idx="2">
                  <c:v>Th</c:v>
                </c:pt>
                <c:pt idx="3">
                  <c:v>U</c:v>
                </c:pt>
                <c:pt idx="4">
                  <c:v>K</c:v>
                </c:pt>
                <c:pt idx="5">
                  <c:v>Ta</c:v>
                </c:pt>
                <c:pt idx="6">
                  <c:v>Nb</c:v>
                </c:pt>
                <c:pt idx="7">
                  <c:v>La</c:v>
                </c:pt>
                <c:pt idx="8">
                  <c:v>Ce</c:v>
                </c:pt>
                <c:pt idx="9">
                  <c:v>Sr</c:v>
                </c:pt>
                <c:pt idx="10">
                  <c:v>Nd</c:v>
                </c:pt>
                <c:pt idx="11">
                  <c:v>P</c:v>
                </c:pt>
                <c:pt idx="12">
                  <c:v>Hf</c:v>
                </c:pt>
                <c:pt idx="13">
                  <c:v>Zr</c:v>
                </c:pt>
                <c:pt idx="14">
                  <c:v>Sm</c:v>
                </c:pt>
                <c:pt idx="15">
                  <c:v>Ti</c:v>
                </c:pt>
              </c:strCache>
            </c:strRef>
          </c:cat>
          <c:val>
            <c:numRef>
              <c:f>([2]SPIDER2!$C$17:$F$17,[2]SPIDER2!$H$17:$N$17,[2]SPIDER2!$P$17:$T$17)</c:f>
              <c:numCache>
                <c:formatCode>General</c:formatCode>
                <c:ptCount val="16"/>
                <c:pt idx="0">
                  <c:v>38.701173313682126</c:v>
                </c:pt>
                <c:pt idx="1">
                  <c:v>39.212895296974438</c:v>
                </c:pt>
                <c:pt idx="2">
                  <c:v>19.875976412918931</c:v>
                </c:pt>
                <c:pt idx="3">
                  <c:v>15.192985698716276</c:v>
                </c:pt>
                <c:pt idx="4">
                  <c:v>40.244203664189655</c:v>
                </c:pt>
                <c:pt idx="5">
                  <c:v>4.3721621654102796</c:v>
                </c:pt>
                <c:pt idx="6">
                  <c:v>3.4576407172363979</c:v>
                </c:pt>
                <c:pt idx="7">
                  <c:v>27.325097158242773</c:v>
                </c:pt>
                <c:pt idx="8">
                  <c:v>24.338168856712596</c:v>
                </c:pt>
                <c:pt idx="9">
                  <c:v>20.47255806470374</c:v>
                </c:pt>
                <c:pt idx="10">
                  <c:v>19.642205770507779</c:v>
                </c:pt>
                <c:pt idx="11">
                  <c:v>14.498452608911084</c:v>
                </c:pt>
                <c:pt idx="12">
                  <c:v>5.2188079406566041</c:v>
                </c:pt>
                <c:pt idx="13">
                  <c:v>4.5870499835670389</c:v>
                </c:pt>
                <c:pt idx="14">
                  <c:v>13.326717601613977</c:v>
                </c:pt>
                <c:pt idx="15">
                  <c:v>5.0477655990616723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[2]SPIDER2!$B$18</c:f>
              <c:strCache>
                <c:ptCount val="1"/>
                <c:pt idx="0">
                  <c:v>VV-02-25-2</c:v>
                </c:pt>
              </c:strCache>
            </c:strRef>
          </c:tx>
          <c:spPr>
            <a:ln>
              <a:solidFill>
                <a:schemeClr val="bg1">
                  <a:lumMod val="75000"/>
                </a:schemeClr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cat>
            <c:strRef>
              <c:f>([2]SPIDER2!$C$11:$F$11,[2]SPIDER2!$H$11:$N$11,[2]SPIDER2!$P$11:$T$11)</c:f>
              <c:strCache>
                <c:ptCount val="16"/>
                <c:pt idx="0">
                  <c:v>Rb</c:v>
                </c:pt>
                <c:pt idx="1">
                  <c:v>Ba</c:v>
                </c:pt>
                <c:pt idx="2">
                  <c:v>Th</c:v>
                </c:pt>
                <c:pt idx="3">
                  <c:v>U</c:v>
                </c:pt>
                <c:pt idx="4">
                  <c:v>K</c:v>
                </c:pt>
                <c:pt idx="5">
                  <c:v>Ta</c:v>
                </c:pt>
                <c:pt idx="6">
                  <c:v>Nb</c:v>
                </c:pt>
                <c:pt idx="7">
                  <c:v>La</c:v>
                </c:pt>
                <c:pt idx="8">
                  <c:v>Ce</c:v>
                </c:pt>
                <c:pt idx="9">
                  <c:v>Sr</c:v>
                </c:pt>
                <c:pt idx="10">
                  <c:v>Nd</c:v>
                </c:pt>
                <c:pt idx="11">
                  <c:v>P</c:v>
                </c:pt>
                <c:pt idx="12">
                  <c:v>Hf</c:v>
                </c:pt>
                <c:pt idx="13">
                  <c:v>Zr</c:v>
                </c:pt>
                <c:pt idx="14">
                  <c:v>Sm</c:v>
                </c:pt>
                <c:pt idx="15">
                  <c:v>Ti</c:v>
                </c:pt>
              </c:strCache>
            </c:strRef>
          </c:cat>
          <c:val>
            <c:numRef>
              <c:f>([2]SPIDER2!$C$18,[2]SPIDER2!$D$18:$F$18,[2]SPIDER2!$H$18:$N$18,[2]SPIDER2!$P$18:$T$18)</c:f>
              <c:numCache>
                <c:formatCode>General</c:formatCode>
                <c:ptCount val="16"/>
                <c:pt idx="0">
                  <c:v>6.598259036421581</c:v>
                </c:pt>
                <c:pt idx="1">
                  <c:v>16.774866889054476</c:v>
                </c:pt>
                <c:pt idx="2">
                  <c:v>2.7012312790668442</c:v>
                </c:pt>
                <c:pt idx="3">
                  <c:v>3.9644644257026305</c:v>
                </c:pt>
                <c:pt idx="4">
                  <c:v>11.444051008492565</c:v>
                </c:pt>
                <c:pt idx="5">
                  <c:v>1.2904903241082035</c:v>
                </c:pt>
                <c:pt idx="6">
                  <c:v>1.5752949529919844</c:v>
                </c:pt>
                <c:pt idx="7">
                  <c:v>7.0887915347011932</c:v>
                </c:pt>
                <c:pt idx="8">
                  <c:v>6.827863846755152</c:v>
                </c:pt>
                <c:pt idx="9">
                  <c:v>17.422820644645949</c:v>
                </c:pt>
                <c:pt idx="10">
                  <c:v>6.7115708559478362</c:v>
                </c:pt>
                <c:pt idx="11">
                  <c:v>17.754744178218644</c:v>
                </c:pt>
                <c:pt idx="12">
                  <c:v>2.9194817074073827</c:v>
                </c:pt>
                <c:pt idx="13">
                  <c:v>2.2479810967548013</c:v>
                </c:pt>
                <c:pt idx="14">
                  <c:v>6.5987544750942586</c:v>
                </c:pt>
                <c:pt idx="15">
                  <c:v>7.4989531859911649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[2]SPIDER2!$B$20</c:f>
              <c:strCache>
                <c:ptCount val="1"/>
                <c:pt idx="0">
                  <c:v>VV-02-26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cat>
            <c:strRef>
              <c:f>([2]SPIDER2!$C$11:$F$11,[2]SPIDER2!$H$11:$N$11,[2]SPIDER2!$P$11:$T$11)</c:f>
              <c:strCache>
                <c:ptCount val="16"/>
                <c:pt idx="0">
                  <c:v>Rb</c:v>
                </c:pt>
                <c:pt idx="1">
                  <c:v>Ba</c:v>
                </c:pt>
                <c:pt idx="2">
                  <c:v>Th</c:v>
                </c:pt>
                <c:pt idx="3">
                  <c:v>U</c:v>
                </c:pt>
                <c:pt idx="4">
                  <c:v>K</c:v>
                </c:pt>
                <c:pt idx="5">
                  <c:v>Ta</c:v>
                </c:pt>
                <c:pt idx="6">
                  <c:v>Nb</c:v>
                </c:pt>
                <c:pt idx="7">
                  <c:v>La</c:v>
                </c:pt>
                <c:pt idx="8">
                  <c:v>Ce</c:v>
                </c:pt>
                <c:pt idx="9">
                  <c:v>Sr</c:v>
                </c:pt>
                <c:pt idx="10">
                  <c:v>Nd</c:v>
                </c:pt>
                <c:pt idx="11">
                  <c:v>P</c:v>
                </c:pt>
                <c:pt idx="12">
                  <c:v>Hf</c:v>
                </c:pt>
                <c:pt idx="13">
                  <c:v>Zr</c:v>
                </c:pt>
                <c:pt idx="14">
                  <c:v>Sm</c:v>
                </c:pt>
                <c:pt idx="15">
                  <c:v>Ti</c:v>
                </c:pt>
              </c:strCache>
            </c:strRef>
          </c:cat>
          <c:val>
            <c:numRef>
              <c:f>([2]SPIDER2!$C$20:$F$20,[2]SPIDER2!$H$20:$N$20,[2]SPIDER2!$P$20:$T$20)</c:f>
              <c:numCache>
                <c:formatCode>General</c:formatCode>
                <c:ptCount val="16"/>
                <c:pt idx="0">
                  <c:v>34.906164114644653</c:v>
                </c:pt>
                <c:pt idx="1">
                  <c:v>30.723168707303241</c:v>
                </c:pt>
                <c:pt idx="2">
                  <c:v>20.662459884435922</c:v>
                </c:pt>
                <c:pt idx="3">
                  <c:v>21.842107662021824</c:v>
                </c:pt>
                <c:pt idx="4">
                  <c:v>35.61466703821651</c:v>
                </c:pt>
                <c:pt idx="5">
                  <c:v>3.8467951892261509</c:v>
                </c:pt>
                <c:pt idx="6">
                  <c:v>3.6686318609108106</c:v>
                </c:pt>
                <c:pt idx="7">
                  <c:v>27.02805926912189</c:v>
                </c:pt>
                <c:pt idx="8">
                  <c:v>23.99787591771593</c:v>
                </c:pt>
                <c:pt idx="9">
                  <c:v>35.680240194552972</c:v>
                </c:pt>
                <c:pt idx="10">
                  <c:v>19.911860160977351</c:v>
                </c:pt>
                <c:pt idx="11">
                  <c:v>17.81589268931895</c:v>
                </c:pt>
                <c:pt idx="12">
                  <c:v>7.9878286306399016</c:v>
                </c:pt>
                <c:pt idx="13">
                  <c:v>8.4866601745210666</c:v>
                </c:pt>
                <c:pt idx="14">
                  <c:v>14.64499881608044</c:v>
                </c:pt>
                <c:pt idx="15">
                  <c:v>5.12435358292913</c:v>
                </c:pt>
              </c:numCache>
            </c:numRef>
          </c:val>
          <c:smooth val="0"/>
        </c:ser>
        <c:ser>
          <c:idx val="9"/>
          <c:order val="9"/>
          <c:tx>
            <c:strRef>
              <c:f>[2]SPIDER2!$B$19</c:f>
              <c:strCache>
                <c:ptCount val="1"/>
                <c:pt idx="0">
                  <c:v>VV-02-25-1</c:v>
                </c:pt>
              </c:strCache>
            </c:strRef>
          </c:tx>
          <c:spPr>
            <a:ln>
              <a:solidFill>
                <a:schemeClr val="bg1">
                  <a:lumMod val="65000"/>
                </a:schemeClr>
              </a:solidFill>
            </a:ln>
          </c:spPr>
          <c:marker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c:spPr>
          </c:marker>
          <c:cat>
            <c:strRef>
              <c:f>([2]SPIDER2!$C$11:$F$11,[2]SPIDER2!$H$11:$N$11,[2]SPIDER2!$P$11:$T$11)</c:f>
              <c:strCache>
                <c:ptCount val="16"/>
                <c:pt idx="0">
                  <c:v>Rb</c:v>
                </c:pt>
                <c:pt idx="1">
                  <c:v>Ba</c:v>
                </c:pt>
                <c:pt idx="2">
                  <c:v>Th</c:v>
                </c:pt>
                <c:pt idx="3">
                  <c:v>U</c:v>
                </c:pt>
                <c:pt idx="4">
                  <c:v>K</c:v>
                </c:pt>
                <c:pt idx="5">
                  <c:v>Ta</c:v>
                </c:pt>
                <c:pt idx="6">
                  <c:v>Nb</c:v>
                </c:pt>
                <c:pt idx="7">
                  <c:v>La</c:v>
                </c:pt>
                <c:pt idx="8">
                  <c:v>Ce</c:v>
                </c:pt>
                <c:pt idx="9">
                  <c:v>Sr</c:v>
                </c:pt>
                <c:pt idx="10">
                  <c:v>Nd</c:v>
                </c:pt>
                <c:pt idx="11">
                  <c:v>P</c:v>
                </c:pt>
                <c:pt idx="12">
                  <c:v>Hf</c:v>
                </c:pt>
                <c:pt idx="13">
                  <c:v>Zr</c:v>
                </c:pt>
                <c:pt idx="14">
                  <c:v>Sm</c:v>
                </c:pt>
                <c:pt idx="15">
                  <c:v>Ti</c:v>
                </c:pt>
              </c:strCache>
            </c:strRef>
          </c:cat>
          <c:val>
            <c:numRef>
              <c:f>([2]SPIDER2!$C$19:$F$19,[2]SPIDER2!$H$19:$N$19,[2]SPIDER2!$P$19:$T$19)</c:f>
              <c:numCache>
                <c:formatCode>General</c:formatCode>
                <c:ptCount val="16"/>
                <c:pt idx="0">
                  <c:v>6.6985463701572083</c:v>
                </c:pt>
                <c:pt idx="1">
                  <c:v>13.508510107131215</c:v>
                </c:pt>
                <c:pt idx="2">
                  <c:v>3.1859995371010452</c:v>
                </c:pt>
                <c:pt idx="3">
                  <c:v>3.7451760572566815</c:v>
                </c:pt>
                <c:pt idx="4">
                  <c:v>11.376224417905171</c:v>
                </c:pt>
                <c:pt idx="5">
                  <c:v>6.9235010678813165</c:v>
                </c:pt>
                <c:pt idx="6">
                  <c:v>5.2357621731508033</c:v>
                </c:pt>
                <c:pt idx="7">
                  <c:v>7.5559524015791109</c:v>
                </c:pt>
                <c:pt idx="8">
                  <c:v>7.8040099726675072</c:v>
                </c:pt>
                <c:pt idx="9">
                  <c:v>10.807233399499072</c:v>
                </c:pt>
                <c:pt idx="10">
                  <c:v>7.7393898726322767</c:v>
                </c:pt>
                <c:pt idx="11">
                  <c:v>8.3524695844263093</c:v>
                </c:pt>
                <c:pt idx="12">
                  <c:v>7.4376301220248093</c:v>
                </c:pt>
                <c:pt idx="13">
                  <c:v>7.85203432892098</c:v>
                </c:pt>
                <c:pt idx="14">
                  <c:v>6.157832852188255</c:v>
                </c:pt>
                <c:pt idx="15">
                  <c:v>6.1119043944439913</c:v>
                </c:pt>
              </c:numCache>
            </c:numRef>
          </c:val>
          <c:smooth val="0"/>
        </c:ser>
        <c:ser>
          <c:idx val="0"/>
          <c:order val="0"/>
          <c:tx>
            <c:strRef>
              <c:f>[2]SPIDER5!$B$7</c:f>
              <c:strCache>
                <c:ptCount val="1"/>
                <c:pt idx="0">
                  <c:v>VV-02-40</c:v>
                </c:pt>
              </c:strCache>
            </c:strRef>
          </c:tx>
          <c:spPr>
            <a:ln>
              <a:solidFill>
                <a:schemeClr val="bg1">
                  <a:lumMod val="75000"/>
                </a:schemeClr>
              </a:solidFill>
            </a:ln>
          </c:spPr>
          <c:marker>
            <c:symbol val="square"/>
            <c:size val="7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</c:marker>
          <c:cat>
            <c:strRef>
              <c:f>([2]SPIDER5!$C$5:$F$5,[2]SPIDER5!$H$5:$N$5,[2]SPIDER5!$P$5:$T$5)</c:f>
              <c:strCache>
                <c:ptCount val="16"/>
                <c:pt idx="0">
                  <c:v>Rb</c:v>
                </c:pt>
                <c:pt idx="1">
                  <c:v>Ba</c:v>
                </c:pt>
                <c:pt idx="2">
                  <c:v>Th</c:v>
                </c:pt>
                <c:pt idx="3">
                  <c:v>U</c:v>
                </c:pt>
                <c:pt idx="4">
                  <c:v>K</c:v>
                </c:pt>
                <c:pt idx="5">
                  <c:v>Ta</c:v>
                </c:pt>
                <c:pt idx="6">
                  <c:v>Nb</c:v>
                </c:pt>
                <c:pt idx="7">
                  <c:v>La</c:v>
                </c:pt>
                <c:pt idx="8">
                  <c:v>Ce</c:v>
                </c:pt>
                <c:pt idx="9">
                  <c:v>Sr</c:v>
                </c:pt>
                <c:pt idx="10">
                  <c:v>Nd</c:v>
                </c:pt>
                <c:pt idx="11">
                  <c:v>P</c:v>
                </c:pt>
                <c:pt idx="12">
                  <c:v>Hf</c:v>
                </c:pt>
                <c:pt idx="13">
                  <c:v>Zr</c:v>
                </c:pt>
                <c:pt idx="14">
                  <c:v>Sm</c:v>
                </c:pt>
                <c:pt idx="15">
                  <c:v>Ti</c:v>
                </c:pt>
              </c:strCache>
            </c:strRef>
          </c:cat>
          <c:val>
            <c:numRef>
              <c:f>([2]SPIDER5!$C$7:$F$7,[2]SPIDER5!$H$7:$N$7,[2]SPIDER5!$P$7:$T$7)</c:f>
              <c:numCache>
                <c:formatCode>General</c:formatCode>
                <c:ptCount val="16"/>
                <c:pt idx="0">
                  <c:v>67.386946169150548</c:v>
                </c:pt>
                <c:pt idx="1">
                  <c:v>58.727226646826132</c:v>
                </c:pt>
                <c:pt idx="2">
                  <c:v>20.612960672940275</c:v>
                </c:pt>
                <c:pt idx="3">
                  <c:v>26.83720009387358</c:v>
                </c:pt>
                <c:pt idx="4">
                  <c:v>68.313551611818824</c:v>
                </c:pt>
                <c:pt idx="5">
                  <c:v>7.1830783888709169</c:v>
                </c:pt>
                <c:pt idx="6">
                  <c:v>6.760830427685117</c:v>
                </c:pt>
                <c:pt idx="7">
                  <c:v>17.97316733929107</c:v>
                </c:pt>
                <c:pt idx="8">
                  <c:v>16.981481139329546</c:v>
                </c:pt>
                <c:pt idx="9">
                  <c:v>12.027051597067945</c:v>
                </c:pt>
                <c:pt idx="10">
                  <c:v>14.389509560302695</c:v>
                </c:pt>
                <c:pt idx="11">
                  <c:v>8.1481239652536495</c:v>
                </c:pt>
                <c:pt idx="12">
                  <c:v>13.85681073578254</c:v>
                </c:pt>
                <c:pt idx="13">
                  <c:v>13.0010131166915</c:v>
                </c:pt>
                <c:pt idx="14">
                  <c:v>11.477705663844347</c:v>
                </c:pt>
                <c:pt idx="15">
                  <c:v>3.9761979820132067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[2]SPIDER5!$B$8</c:f>
              <c:strCache>
                <c:ptCount val="1"/>
                <c:pt idx="0">
                  <c:v>VV-02-38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marker>
            <c:symbol val="diamond"/>
            <c:size val="7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</c:marker>
          <c:cat>
            <c:strRef>
              <c:f>([2]SPIDER5!$C$5:$F$5,[2]SPIDER5!$H$5:$N$5,[2]SPIDER5!$P$5:$T$5)</c:f>
              <c:strCache>
                <c:ptCount val="16"/>
                <c:pt idx="0">
                  <c:v>Rb</c:v>
                </c:pt>
                <c:pt idx="1">
                  <c:v>Ba</c:v>
                </c:pt>
                <c:pt idx="2">
                  <c:v>Th</c:v>
                </c:pt>
                <c:pt idx="3">
                  <c:v>U</c:v>
                </c:pt>
                <c:pt idx="4">
                  <c:v>K</c:v>
                </c:pt>
                <c:pt idx="5">
                  <c:v>Ta</c:v>
                </c:pt>
                <c:pt idx="6">
                  <c:v>Nb</c:v>
                </c:pt>
                <c:pt idx="7">
                  <c:v>La</c:v>
                </c:pt>
                <c:pt idx="8">
                  <c:v>Ce</c:v>
                </c:pt>
                <c:pt idx="9">
                  <c:v>Sr</c:v>
                </c:pt>
                <c:pt idx="10">
                  <c:v>Nd</c:v>
                </c:pt>
                <c:pt idx="11">
                  <c:v>P</c:v>
                </c:pt>
                <c:pt idx="12">
                  <c:v>Hf</c:v>
                </c:pt>
                <c:pt idx="13">
                  <c:v>Zr</c:v>
                </c:pt>
                <c:pt idx="14">
                  <c:v>Sm</c:v>
                </c:pt>
                <c:pt idx="15">
                  <c:v>Ti</c:v>
                </c:pt>
              </c:strCache>
            </c:strRef>
          </c:cat>
          <c:val>
            <c:numRef>
              <c:f>([2]SPIDER5!$C$8:$F$8,[2]SPIDER5!$H$8:$N$8,[2]SPIDER5!$P$8:$T$8)</c:f>
              <c:numCache>
                <c:formatCode>General</c:formatCode>
                <c:ptCount val="16"/>
                <c:pt idx="0">
                  <c:v>3.4328393485103192</c:v>
                </c:pt>
                <c:pt idx="1">
                  <c:v>24.851793459882096</c:v>
                </c:pt>
                <c:pt idx="2">
                  <c:v>4.153823610386441</c:v>
                </c:pt>
                <c:pt idx="3">
                  <c:v>7.2272580585102464</c:v>
                </c:pt>
                <c:pt idx="4">
                  <c:v>13.286575387473453</c:v>
                </c:pt>
                <c:pt idx="5">
                  <c:v>6.0542228481729117</c:v>
                </c:pt>
                <c:pt idx="6">
                  <c:v>7.6049544955584558</c:v>
                </c:pt>
                <c:pt idx="7">
                  <c:v>21.023729238046819</c:v>
                </c:pt>
                <c:pt idx="8">
                  <c:v>21.035177606480463</c:v>
                </c:pt>
                <c:pt idx="9">
                  <c:v>23.06282510659555</c:v>
                </c:pt>
                <c:pt idx="10">
                  <c:v>19.96410412470869</c:v>
                </c:pt>
                <c:pt idx="11">
                  <c:v>21.984514225193674</c:v>
                </c:pt>
                <c:pt idx="12">
                  <c:v>3.5746036978524938</c:v>
                </c:pt>
                <c:pt idx="13">
                  <c:v>2.8096923902566924</c:v>
                </c:pt>
                <c:pt idx="14">
                  <c:v>18.097488116585144</c:v>
                </c:pt>
                <c:pt idx="15">
                  <c:v>10.378386785896765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2070272"/>
        <c:axId val="92072192"/>
      </c:lineChart>
      <c:catAx>
        <c:axId val="92070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+mn-lt"/>
                <a:ea typeface="Arial Cyr"/>
                <a:cs typeface="Arial Cyr"/>
              </a:defRPr>
            </a:pPr>
            <a:endParaRPr lang="ru-RU"/>
          </a:p>
        </c:txPr>
        <c:crossAx val="92072192"/>
        <c:crossesAt val="0.1"/>
        <c:auto val="1"/>
        <c:lblAlgn val="ctr"/>
        <c:lblOffset val="100"/>
        <c:tickLblSkip val="1"/>
        <c:tickMarkSkip val="1"/>
        <c:noMultiLvlLbl val="0"/>
      </c:catAx>
      <c:valAx>
        <c:axId val="92072192"/>
        <c:scaling>
          <c:logBase val="10"/>
          <c:orientation val="minMax"/>
          <c:max val="1000"/>
          <c:min val="0.1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+mn-lt"/>
                <a:ea typeface="Arial Cyr"/>
                <a:cs typeface="Arial Cyr"/>
              </a:defRPr>
            </a:pPr>
            <a:endParaRPr lang="ru-RU"/>
          </a:p>
        </c:txPr>
        <c:crossAx val="92070272"/>
        <c:crosses val="autoZero"/>
        <c:crossBetween val="midCat"/>
        <c:majorUnit val="10"/>
        <c:minorUnit val="10"/>
      </c:valAx>
      <c:spPr>
        <a:gradFill>
          <a:gsLst>
            <a:gs pos="0">
              <a:srgbClr val="FFFF99">
                <a:lumMod val="77000"/>
                <a:lumOff val="23000"/>
              </a:srgbClr>
            </a:gs>
            <a:gs pos="58000">
              <a:schemeClr val="tx1">
                <a:lumMod val="75000"/>
                <a:lumOff val="25000"/>
              </a:schemeClr>
            </a:gs>
            <a:gs pos="49000">
              <a:schemeClr val="tx1">
                <a:lumMod val="75000"/>
                <a:lumOff val="25000"/>
              </a:schemeClr>
            </a:gs>
            <a:gs pos="100000">
              <a:srgbClr val="FFFF99">
                <a:lumMod val="77000"/>
                <a:lumOff val="23000"/>
              </a:srgbClr>
            </a:gs>
          </a:gsLst>
          <a:lin ang="5400000" scaled="0"/>
        </a:gradFill>
        <a:ln w="25400">
          <a:solidFill>
            <a:schemeClr val="tx1">
              <a:lumMod val="50000"/>
              <a:lumOff val="50000"/>
            </a:schemeClr>
          </a:solidFill>
        </a:ln>
      </c:spPr>
    </c:plotArea>
    <c:plotVisOnly val="1"/>
    <c:dispBlanksAs val="gap"/>
    <c:showDLblsOverMax val="0"/>
  </c:chart>
  <c:spPr>
    <a:noFill/>
    <a:ln w="3175">
      <a:noFill/>
      <a:prstDash val="solid"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13459321813785"/>
          <c:y val="4.674791438494879E-2"/>
          <c:w val="0.83962395534013923"/>
          <c:h val="0.85000345093363561"/>
        </c:manualLayout>
      </c:layout>
      <c:lineChart>
        <c:grouping val="standard"/>
        <c:varyColors val="0"/>
        <c:ser>
          <c:idx val="1"/>
          <c:order val="5"/>
          <c:tx>
            <c:strRef>
              <c:f>[2]SPIDER1!$B$8</c:f>
              <c:strCache>
                <c:ptCount val="1"/>
                <c:pt idx="0">
                  <c:v>VV-02-19</c:v>
                </c:pt>
              </c:strCache>
            </c:strRef>
          </c:tx>
          <c:spPr>
            <a:ln>
              <a:solidFill>
                <a:schemeClr val="bg1">
                  <a:lumMod val="85000"/>
                </a:schemeClr>
              </a:solidFill>
            </a:ln>
          </c:spPr>
          <c:marker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</c:marker>
          <c:cat>
            <c:strRef>
              <c:f>([2]SPIDER1!$C$6,[2]SPIDER1!$D$6:$F$6,[2]SPIDER1!$H$6:$N$6,[2]SPIDER1!$P$6:$T$6)</c:f>
              <c:strCache>
                <c:ptCount val="16"/>
                <c:pt idx="0">
                  <c:v>Rb</c:v>
                </c:pt>
                <c:pt idx="1">
                  <c:v>Ba</c:v>
                </c:pt>
                <c:pt idx="2">
                  <c:v>Th</c:v>
                </c:pt>
                <c:pt idx="3">
                  <c:v>U</c:v>
                </c:pt>
                <c:pt idx="4">
                  <c:v>K</c:v>
                </c:pt>
                <c:pt idx="5">
                  <c:v>Ta</c:v>
                </c:pt>
                <c:pt idx="6">
                  <c:v>Nb</c:v>
                </c:pt>
                <c:pt idx="7">
                  <c:v>La</c:v>
                </c:pt>
                <c:pt idx="8">
                  <c:v>Ce</c:v>
                </c:pt>
                <c:pt idx="9">
                  <c:v>Sr</c:v>
                </c:pt>
                <c:pt idx="10">
                  <c:v>Nd</c:v>
                </c:pt>
                <c:pt idx="11">
                  <c:v>P</c:v>
                </c:pt>
                <c:pt idx="12">
                  <c:v>Hf</c:v>
                </c:pt>
                <c:pt idx="13">
                  <c:v>Zr</c:v>
                </c:pt>
                <c:pt idx="14">
                  <c:v>Sm</c:v>
                </c:pt>
                <c:pt idx="15">
                  <c:v>Ti</c:v>
                </c:pt>
              </c:strCache>
            </c:strRef>
          </c:cat>
          <c:val>
            <c:numRef>
              <c:f>([2]SPIDER1!$C$8:$F$8,[2]SPIDER1!$H$8:$N$8,[2]SPIDER1!$P$8:$T$8)</c:f>
              <c:numCache>
                <c:formatCode>General</c:formatCode>
                <c:ptCount val="16"/>
                <c:pt idx="0">
                  <c:v>25.332378545062802</c:v>
                </c:pt>
                <c:pt idx="1">
                  <c:v>40.456683454483027</c:v>
                </c:pt>
                <c:pt idx="2">
                  <c:v>16.855355952082544</c:v>
                </c:pt>
                <c:pt idx="3">
                  <c:v>16.366804597366563</c:v>
                </c:pt>
                <c:pt idx="4">
                  <c:v>29.928232335456467</c:v>
                </c:pt>
                <c:pt idx="5">
                  <c:v>4.063118757562445</c:v>
                </c:pt>
                <c:pt idx="6">
                  <c:v>4.2308773345929875</c:v>
                </c:pt>
                <c:pt idx="7">
                  <c:v>14.421055027848956</c:v>
                </c:pt>
                <c:pt idx="8">
                  <c:v>13.480646747012917</c:v>
                </c:pt>
                <c:pt idx="9">
                  <c:v>23.820138467032599</c:v>
                </c:pt>
                <c:pt idx="10">
                  <c:v>11.428636673099806</c:v>
                </c:pt>
                <c:pt idx="11">
                  <c:v>12.423234105709099</c:v>
                </c:pt>
                <c:pt idx="12">
                  <c:v>3.0340095144325443</c:v>
                </c:pt>
                <c:pt idx="13">
                  <c:v>2.2031188319153157</c:v>
                </c:pt>
                <c:pt idx="14">
                  <c:v>9.2263613802350743</c:v>
                </c:pt>
                <c:pt idx="15">
                  <c:v>5.3941584800321554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[2]SPIDER1!$B$9</c:f>
              <c:strCache>
                <c:ptCount val="1"/>
                <c:pt idx="0">
                  <c:v>VV-02-14-1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marker>
            <c:spPr>
              <a:ln>
                <a:solidFill>
                  <a:schemeClr val="bg1"/>
                </a:solidFill>
              </a:ln>
            </c:spPr>
          </c:marker>
          <c:cat>
            <c:strRef>
              <c:f>([2]SPIDER1!$C$6,[2]SPIDER1!$D$6:$F$6,[2]SPIDER1!$H$6:$N$6,[2]SPIDER1!$P$6:$T$6)</c:f>
              <c:strCache>
                <c:ptCount val="16"/>
                <c:pt idx="0">
                  <c:v>Rb</c:v>
                </c:pt>
                <c:pt idx="1">
                  <c:v>Ba</c:v>
                </c:pt>
                <c:pt idx="2">
                  <c:v>Th</c:v>
                </c:pt>
                <c:pt idx="3">
                  <c:v>U</c:v>
                </c:pt>
                <c:pt idx="4">
                  <c:v>K</c:v>
                </c:pt>
                <c:pt idx="5">
                  <c:v>Ta</c:v>
                </c:pt>
                <c:pt idx="6">
                  <c:v>Nb</c:v>
                </c:pt>
                <c:pt idx="7">
                  <c:v>La</c:v>
                </c:pt>
                <c:pt idx="8">
                  <c:v>Ce</c:v>
                </c:pt>
                <c:pt idx="9">
                  <c:v>Sr</c:v>
                </c:pt>
                <c:pt idx="10">
                  <c:v>Nd</c:v>
                </c:pt>
                <c:pt idx="11">
                  <c:v>P</c:v>
                </c:pt>
                <c:pt idx="12">
                  <c:v>Hf</c:v>
                </c:pt>
                <c:pt idx="13">
                  <c:v>Zr</c:v>
                </c:pt>
                <c:pt idx="14">
                  <c:v>Sm</c:v>
                </c:pt>
                <c:pt idx="15">
                  <c:v>Ti</c:v>
                </c:pt>
              </c:strCache>
            </c:strRef>
          </c:cat>
          <c:val>
            <c:numRef>
              <c:f>([2]SPIDER1!$C$9:$F$9,[2]SPIDER1!$H$9:$N$9,[2]SPIDER1!$P$9:$T$9)</c:f>
              <c:numCache>
                <c:formatCode>General</c:formatCode>
                <c:ptCount val="16"/>
                <c:pt idx="0">
                  <c:v>45.702855435346436</c:v>
                </c:pt>
                <c:pt idx="1">
                  <c:v>47.203123537730477</c:v>
                </c:pt>
                <c:pt idx="2">
                  <c:v>13.168050067699475</c:v>
                </c:pt>
                <c:pt idx="3">
                  <c:v>10.640635330778997</c:v>
                </c:pt>
                <c:pt idx="4">
                  <c:v>45.099494577140824</c:v>
                </c:pt>
                <c:pt idx="5">
                  <c:v>3.5245604123078595</c:v>
                </c:pt>
                <c:pt idx="6">
                  <c:v>2.8912391861488285</c:v>
                </c:pt>
                <c:pt idx="7">
                  <c:v>11.184634555320079</c:v>
                </c:pt>
                <c:pt idx="8">
                  <c:v>9.341367561070177</c:v>
                </c:pt>
                <c:pt idx="9">
                  <c:v>15.295350034610937</c:v>
                </c:pt>
                <c:pt idx="10">
                  <c:v>7.1827368352819008</c:v>
                </c:pt>
                <c:pt idx="11">
                  <c:v>6.7069393895984835</c:v>
                </c:pt>
                <c:pt idx="12">
                  <c:v>4.1006144779437967</c:v>
                </c:pt>
                <c:pt idx="13">
                  <c:v>2.5151458773720301</c:v>
                </c:pt>
                <c:pt idx="14">
                  <c:v>5.9775641049427728</c:v>
                </c:pt>
                <c:pt idx="15">
                  <c:v>2.4632487903096285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[2]SPIDER1!$B$10</c:f>
              <c:strCache>
                <c:ptCount val="1"/>
                <c:pt idx="0">
                  <c:v>VV-02-27</c:v>
                </c:pt>
              </c:strCache>
            </c:strRef>
          </c:tx>
          <c:spPr>
            <a:ln>
              <a:solidFill>
                <a:schemeClr val="bg1">
                  <a:lumMod val="85000"/>
                </a:schemeClr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cat>
            <c:strRef>
              <c:f>([2]SPIDER1!$C$6,[2]SPIDER1!$D$6:$F$6,[2]SPIDER1!$H$6:$N$6,[2]SPIDER1!$P$6:$T$6)</c:f>
              <c:strCache>
                <c:ptCount val="16"/>
                <c:pt idx="0">
                  <c:v>Rb</c:v>
                </c:pt>
                <c:pt idx="1">
                  <c:v>Ba</c:v>
                </c:pt>
                <c:pt idx="2">
                  <c:v>Th</c:v>
                </c:pt>
                <c:pt idx="3">
                  <c:v>U</c:v>
                </c:pt>
                <c:pt idx="4">
                  <c:v>K</c:v>
                </c:pt>
                <c:pt idx="5">
                  <c:v>Ta</c:v>
                </c:pt>
                <c:pt idx="6">
                  <c:v>Nb</c:v>
                </c:pt>
                <c:pt idx="7">
                  <c:v>La</c:v>
                </c:pt>
                <c:pt idx="8">
                  <c:v>Ce</c:v>
                </c:pt>
                <c:pt idx="9">
                  <c:v>Sr</c:v>
                </c:pt>
                <c:pt idx="10">
                  <c:v>Nd</c:v>
                </c:pt>
                <c:pt idx="11">
                  <c:v>P</c:v>
                </c:pt>
                <c:pt idx="12">
                  <c:v>Hf</c:v>
                </c:pt>
                <c:pt idx="13">
                  <c:v>Zr</c:v>
                </c:pt>
                <c:pt idx="14">
                  <c:v>Sm</c:v>
                </c:pt>
                <c:pt idx="15">
                  <c:v>Ti</c:v>
                </c:pt>
              </c:strCache>
            </c:strRef>
          </c:cat>
          <c:val>
            <c:numRef>
              <c:f>([2]SPIDER1!$C$10:$F$10,[2]SPIDER1!$H$10:$N$10,[2]SPIDER1!$P$10:$T$10)</c:f>
              <c:numCache>
                <c:formatCode>General</c:formatCode>
                <c:ptCount val="16"/>
                <c:pt idx="0">
                  <c:v>9.8441935715875726</c:v>
                </c:pt>
                <c:pt idx="1">
                  <c:v>13.604075620986185</c:v>
                </c:pt>
                <c:pt idx="2">
                  <c:v>2.6851148424584728</c:v>
                </c:pt>
                <c:pt idx="3">
                  <c:v>2.0415716817528926</c:v>
                </c:pt>
                <c:pt idx="4">
                  <c:v>13.847312096602973</c:v>
                </c:pt>
                <c:pt idx="5">
                  <c:v>1.5592566173763265</c:v>
                </c:pt>
                <c:pt idx="6">
                  <c:v>0.98751696398138866</c:v>
                </c:pt>
                <c:pt idx="7">
                  <c:v>3.8634198944140343</c:v>
                </c:pt>
                <c:pt idx="8">
                  <c:v>3.6587979475794143</c:v>
                </c:pt>
                <c:pt idx="9">
                  <c:v>21.488459867342904</c:v>
                </c:pt>
                <c:pt idx="10">
                  <c:v>3.4802131092149198</c:v>
                </c:pt>
                <c:pt idx="11">
                  <c:v>7.3338449815927707</c:v>
                </c:pt>
                <c:pt idx="12">
                  <c:v>1.699432955372113</c:v>
                </c:pt>
                <c:pt idx="13">
                  <c:v>1.263623420776032</c:v>
                </c:pt>
                <c:pt idx="14">
                  <c:v>3.0659038741954947</c:v>
                </c:pt>
                <c:pt idx="15">
                  <c:v>2.6161089347553124</c:v>
                </c:pt>
              </c:numCache>
            </c:numRef>
          </c:val>
          <c:smooth val="0"/>
        </c:ser>
        <c:ser>
          <c:idx val="0"/>
          <c:order val="0"/>
          <c:tx>
            <c:strRef>
              <c:f>[2]SPIDER4!$B$10</c:f>
              <c:strCache>
                <c:ptCount val="1"/>
                <c:pt idx="0">
                  <c:v>VV-02-46</c:v>
                </c:pt>
              </c:strCache>
            </c:strRef>
          </c:tx>
          <c:spPr>
            <a:ln>
              <a:solidFill>
                <a:schemeClr val="bg1">
                  <a:lumMod val="65000"/>
                </a:schemeClr>
              </a:solidFill>
            </a:ln>
          </c:spPr>
          <c:marker>
            <c:symbol val="triangle"/>
            <c:size val="7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</c:marker>
          <c:cat>
            <c:strRef>
              <c:f>([2]SPIDER4!$C$8:$F$8,[2]SPIDER4!$H$8:$N$8,[2]SPIDER4!$P$8:$T$8)</c:f>
              <c:strCache>
                <c:ptCount val="16"/>
                <c:pt idx="0">
                  <c:v>Rb</c:v>
                </c:pt>
                <c:pt idx="1">
                  <c:v>Ba</c:v>
                </c:pt>
                <c:pt idx="2">
                  <c:v>Th</c:v>
                </c:pt>
                <c:pt idx="3">
                  <c:v>U</c:v>
                </c:pt>
                <c:pt idx="4">
                  <c:v>K</c:v>
                </c:pt>
                <c:pt idx="5">
                  <c:v>Ta</c:v>
                </c:pt>
                <c:pt idx="6">
                  <c:v>Nb</c:v>
                </c:pt>
                <c:pt idx="7">
                  <c:v>La</c:v>
                </c:pt>
                <c:pt idx="8">
                  <c:v>Ce</c:v>
                </c:pt>
                <c:pt idx="9">
                  <c:v>Sr</c:v>
                </c:pt>
                <c:pt idx="10">
                  <c:v>Nd</c:v>
                </c:pt>
                <c:pt idx="11">
                  <c:v>P</c:v>
                </c:pt>
                <c:pt idx="12">
                  <c:v>Hf</c:v>
                </c:pt>
                <c:pt idx="13">
                  <c:v>Zr</c:v>
                </c:pt>
                <c:pt idx="14">
                  <c:v>Sm</c:v>
                </c:pt>
                <c:pt idx="15">
                  <c:v>Ti</c:v>
                </c:pt>
              </c:strCache>
            </c:strRef>
          </c:cat>
          <c:val>
            <c:numRef>
              <c:f>([2]SPIDER4!$C$10:$F$10,[2]SPIDER4!$H$10:$N$10,[2]SPIDER4!$P$10:$T$10)</c:f>
              <c:numCache>
                <c:formatCode>General</c:formatCode>
                <c:ptCount val="16"/>
                <c:pt idx="0">
                  <c:v>60.885860398934071</c:v>
                </c:pt>
                <c:pt idx="1">
                  <c:v>68.379077760739136</c:v>
                </c:pt>
                <c:pt idx="2">
                  <c:v>37.285842054495753</c:v>
                </c:pt>
                <c:pt idx="3">
                  <c:v>34.920158467159382</c:v>
                </c:pt>
                <c:pt idx="4">
                  <c:v>55.997785375088455</c:v>
                </c:pt>
                <c:pt idx="5">
                  <c:v>10.291148627653811</c:v>
                </c:pt>
                <c:pt idx="6">
                  <c:v>7.2986045844046377</c:v>
                </c:pt>
                <c:pt idx="7">
                  <c:v>25.964878396628375</c:v>
                </c:pt>
                <c:pt idx="8">
                  <c:v>21.64157046876602</c:v>
                </c:pt>
                <c:pt idx="9">
                  <c:v>26.898478338517869</c:v>
                </c:pt>
                <c:pt idx="10">
                  <c:v>13.382132042267424</c:v>
                </c:pt>
                <c:pt idx="11">
                  <c:v>8.8657582362873466</c:v>
                </c:pt>
                <c:pt idx="12">
                  <c:v>5.1621000459373896</c:v>
                </c:pt>
                <c:pt idx="13">
                  <c:v>5.0430049978067695</c:v>
                </c:pt>
                <c:pt idx="14">
                  <c:v>8.9588697733927685</c:v>
                </c:pt>
                <c:pt idx="15">
                  <c:v>2.3349438505246161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[2]SPIDER4!$B$11</c:f>
              <c:strCache>
                <c:ptCount val="1"/>
                <c:pt idx="0">
                  <c:v>VV-02-38-1</c:v>
                </c:pt>
              </c:strCache>
            </c:strRef>
          </c:tx>
          <c:spPr>
            <a:ln>
              <a:solidFill>
                <a:schemeClr val="bg1">
                  <a:lumMod val="75000"/>
                </a:schemeClr>
              </a:solidFill>
            </a:ln>
          </c:spPr>
          <c:marker>
            <c:symbol val="diamond"/>
            <c:size val="7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</c:marker>
          <c:cat>
            <c:strRef>
              <c:f>([2]SPIDER4!$C$8:$F$8,[2]SPIDER4!$H$8:$N$8,[2]SPIDER4!$P$8:$T$8)</c:f>
              <c:strCache>
                <c:ptCount val="16"/>
                <c:pt idx="0">
                  <c:v>Rb</c:v>
                </c:pt>
                <c:pt idx="1">
                  <c:v>Ba</c:v>
                </c:pt>
                <c:pt idx="2">
                  <c:v>Th</c:v>
                </c:pt>
                <c:pt idx="3">
                  <c:v>U</c:v>
                </c:pt>
                <c:pt idx="4">
                  <c:v>K</c:v>
                </c:pt>
                <c:pt idx="5">
                  <c:v>Ta</c:v>
                </c:pt>
                <c:pt idx="6">
                  <c:v>Nb</c:v>
                </c:pt>
                <c:pt idx="7">
                  <c:v>La</c:v>
                </c:pt>
                <c:pt idx="8">
                  <c:v>Ce</c:v>
                </c:pt>
                <c:pt idx="9">
                  <c:v>Sr</c:v>
                </c:pt>
                <c:pt idx="10">
                  <c:v>Nd</c:v>
                </c:pt>
                <c:pt idx="11">
                  <c:v>P</c:v>
                </c:pt>
                <c:pt idx="12">
                  <c:v>Hf</c:v>
                </c:pt>
                <c:pt idx="13">
                  <c:v>Zr</c:v>
                </c:pt>
                <c:pt idx="14">
                  <c:v>Sm</c:v>
                </c:pt>
                <c:pt idx="15">
                  <c:v>Ti</c:v>
                </c:pt>
              </c:strCache>
            </c:strRef>
          </c:cat>
          <c:val>
            <c:numRef>
              <c:f>([2]SPIDER4!$C$11:$F$11,[2]SPIDER4!$H$11:$N$11,[2]SPIDER4!$P$11:$T$11)</c:f>
              <c:numCache>
                <c:formatCode>General</c:formatCode>
                <c:ptCount val="16"/>
                <c:pt idx="0">
                  <c:v>30.309725581637601</c:v>
                </c:pt>
                <c:pt idx="1">
                  <c:v>37.165937171509213</c:v>
                </c:pt>
                <c:pt idx="2">
                  <c:v>14.570581238449847</c:v>
                </c:pt>
                <c:pt idx="3">
                  <c:v>28.148005135268061</c:v>
                </c:pt>
                <c:pt idx="4">
                  <c:v>33.420108473106865</c:v>
                </c:pt>
                <c:pt idx="5">
                  <c:v>9.6819754355722498</c:v>
                </c:pt>
                <c:pt idx="6">
                  <c:v>9.2091766770870009</c:v>
                </c:pt>
                <c:pt idx="7">
                  <c:v>26.097764966741114</c:v>
                </c:pt>
                <c:pt idx="8">
                  <c:v>24.519916914229011</c:v>
                </c:pt>
                <c:pt idx="9">
                  <c:v>24.056673507426151</c:v>
                </c:pt>
                <c:pt idx="10">
                  <c:v>21.901481741912811</c:v>
                </c:pt>
                <c:pt idx="11">
                  <c:v>18.762361079212546</c:v>
                </c:pt>
                <c:pt idx="12">
                  <c:v>3.4907634029257708</c:v>
                </c:pt>
                <c:pt idx="13">
                  <c:v>3.1056914334859047</c:v>
                </c:pt>
                <c:pt idx="14">
                  <c:v>17.445564738928777</c:v>
                </c:pt>
                <c:pt idx="15">
                  <c:v>7.0751053182001788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[2]SPIDER4!$B$12</c:f>
              <c:strCache>
                <c:ptCount val="1"/>
                <c:pt idx="0">
                  <c:v>VV-02-43</c:v>
                </c:pt>
              </c:strCache>
            </c:strRef>
          </c:tx>
          <c:spPr>
            <a:ln>
              <a:solidFill>
                <a:schemeClr val="bg1">
                  <a:lumMod val="95000"/>
                </a:schemeClr>
              </a:solidFill>
            </a:ln>
          </c:spPr>
          <c:marker>
            <c:spPr>
              <a:ln>
                <a:solidFill>
                  <a:schemeClr val="bg1">
                    <a:lumMod val="95000"/>
                  </a:schemeClr>
                </a:solidFill>
              </a:ln>
            </c:spPr>
          </c:marker>
          <c:cat>
            <c:strRef>
              <c:f>([2]SPIDER4!$C$8:$F$8,[2]SPIDER4!$H$8:$N$8,[2]SPIDER4!$P$8:$T$8)</c:f>
              <c:strCache>
                <c:ptCount val="16"/>
                <c:pt idx="0">
                  <c:v>Rb</c:v>
                </c:pt>
                <c:pt idx="1">
                  <c:v>Ba</c:v>
                </c:pt>
                <c:pt idx="2">
                  <c:v>Th</c:v>
                </c:pt>
                <c:pt idx="3">
                  <c:v>U</c:v>
                </c:pt>
                <c:pt idx="4">
                  <c:v>K</c:v>
                </c:pt>
                <c:pt idx="5">
                  <c:v>Ta</c:v>
                </c:pt>
                <c:pt idx="6">
                  <c:v>Nb</c:v>
                </c:pt>
                <c:pt idx="7">
                  <c:v>La</c:v>
                </c:pt>
                <c:pt idx="8">
                  <c:v>Ce</c:v>
                </c:pt>
                <c:pt idx="9">
                  <c:v>Sr</c:v>
                </c:pt>
                <c:pt idx="10">
                  <c:v>Nd</c:v>
                </c:pt>
                <c:pt idx="11">
                  <c:v>P</c:v>
                </c:pt>
                <c:pt idx="12">
                  <c:v>Hf</c:v>
                </c:pt>
                <c:pt idx="13">
                  <c:v>Zr</c:v>
                </c:pt>
                <c:pt idx="14">
                  <c:v>Sm</c:v>
                </c:pt>
                <c:pt idx="15">
                  <c:v>Ti</c:v>
                </c:pt>
              </c:strCache>
            </c:strRef>
          </c:cat>
          <c:val>
            <c:numRef>
              <c:f>([2]SPIDER4!$C$12:$F$12,[2]SPIDER4!$H$12:$N$12,[2]SPIDER4!$P$12:$T$12)</c:f>
              <c:numCache>
                <c:formatCode>General</c:formatCode>
                <c:ptCount val="16"/>
                <c:pt idx="0">
                  <c:v>18.26485821775513</c:v>
                </c:pt>
                <c:pt idx="1">
                  <c:v>10.553000767086077</c:v>
                </c:pt>
                <c:pt idx="2">
                  <c:v>3.322816810305095</c:v>
                </c:pt>
                <c:pt idx="3">
                  <c:v>4.3168739840019734</c:v>
                </c:pt>
                <c:pt idx="4">
                  <c:v>16.226327167374382</c:v>
                </c:pt>
                <c:pt idx="5">
                  <c:v>0.78389469136821588</c:v>
                </c:pt>
                <c:pt idx="6">
                  <c:v>1.0970323202010783</c:v>
                </c:pt>
                <c:pt idx="7">
                  <c:v>4.4206576674471973</c:v>
                </c:pt>
                <c:pt idx="8">
                  <c:v>4.2701463497037464</c:v>
                </c:pt>
                <c:pt idx="9">
                  <c:v>12.847560656021887</c:v>
                </c:pt>
                <c:pt idx="10">
                  <c:v>3.9272596793489707</c:v>
                </c:pt>
                <c:pt idx="11">
                  <c:v>4.3785437440850679</c:v>
                </c:pt>
                <c:pt idx="12">
                  <c:v>2.6600515412787411</c:v>
                </c:pt>
                <c:pt idx="13">
                  <c:v>1.7563772763659975</c:v>
                </c:pt>
                <c:pt idx="14">
                  <c:v>3.3190123871297104</c:v>
                </c:pt>
                <c:pt idx="15">
                  <c:v>1.5506294965685739</c:v>
                </c:pt>
              </c:numCache>
            </c:numRef>
          </c:val>
          <c:smooth val="0"/>
        </c:ser>
        <c:ser>
          <c:idx val="4"/>
          <c:order val="3"/>
          <c:tx>
            <c:strRef>
              <c:f>[2]SPIDER4!$B$13</c:f>
              <c:strCache>
                <c:ptCount val="1"/>
                <c:pt idx="0">
                  <c:v>VV-02-18</c:v>
                </c:pt>
              </c:strCache>
            </c:strRef>
          </c:tx>
          <c:spPr>
            <a:ln>
              <a:solidFill>
                <a:schemeClr val="bg1">
                  <a:lumMod val="75000"/>
                </a:schemeClr>
              </a:solidFill>
            </a:ln>
          </c:spPr>
          <c:marker>
            <c:spPr>
              <a:ln>
                <a:solidFill>
                  <a:schemeClr val="bg1">
                    <a:lumMod val="65000"/>
                  </a:schemeClr>
                </a:solidFill>
              </a:ln>
            </c:spPr>
          </c:marker>
          <c:cat>
            <c:strRef>
              <c:f>([2]SPIDER4!$C$8:$F$8,[2]SPIDER4!$H$8:$N$8,[2]SPIDER4!$P$8:$T$8)</c:f>
              <c:strCache>
                <c:ptCount val="16"/>
                <c:pt idx="0">
                  <c:v>Rb</c:v>
                </c:pt>
                <c:pt idx="1">
                  <c:v>Ba</c:v>
                </c:pt>
                <c:pt idx="2">
                  <c:v>Th</c:v>
                </c:pt>
                <c:pt idx="3">
                  <c:v>U</c:v>
                </c:pt>
                <c:pt idx="4">
                  <c:v>K</c:v>
                </c:pt>
                <c:pt idx="5">
                  <c:v>Ta</c:v>
                </c:pt>
                <c:pt idx="6">
                  <c:v>Nb</c:v>
                </c:pt>
                <c:pt idx="7">
                  <c:v>La</c:v>
                </c:pt>
                <c:pt idx="8">
                  <c:v>Ce</c:v>
                </c:pt>
                <c:pt idx="9">
                  <c:v>Sr</c:v>
                </c:pt>
                <c:pt idx="10">
                  <c:v>Nd</c:v>
                </c:pt>
                <c:pt idx="11">
                  <c:v>P</c:v>
                </c:pt>
                <c:pt idx="12">
                  <c:v>Hf</c:v>
                </c:pt>
                <c:pt idx="13">
                  <c:v>Zr</c:v>
                </c:pt>
                <c:pt idx="14">
                  <c:v>Sm</c:v>
                </c:pt>
                <c:pt idx="15">
                  <c:v>Ti</c:v>
                </c:pt>
              </c:strCache>
            </c:strRef>
          </c:cat>
          <c:val>
            <c:numRef>
              <c:f>([2]SPIDER4!$C$13:$F$13,[2]SPIDER4!$H$13:$N$13,[2]SPIDER4!$P$13:$T$13)</c:f>
              <c:numCache>
                <c:formatCode>General</c:formatCode>
                <c:ptCount val="16"/>
                <c:pt idx="0">
                  <c:v>4.4831865518084335</c:v>
                </c:pt>
                <c:pt idx="1">
                  <c:v>2.9884715775782533</c:v>
                </c:pt>
                <c:pt idx="2">
                  <c:v>0.55803044048304462</c:v>
                </c:pt>
                <c:pt idx="3">
                  <c:v>0.60782193576463472</c:v>
                </c:pt>
                <c:pt idx="4">
                  <c:v>4.3857275300778475</c:v>
                </c:pt>
                <c:pt idx="5">
                  <c:v>0.59979390984995351</c:v>
                </c:pt>
                <c:pt idx="6">
                  <c:v>0.21362556401777844</c:v>
                </c:pt>
                <c:pt idx="7">
                  <c:v>1.9017286702122478</c:v>
                </c:pt>
                <c:pt idx="8">
                  <c:v>1.4981868523789312</c:v>
                </c:pt>
                <c:pt idx="9">
                  <c:v>22.50078819000672</c:v>
                </c:pt>
                <c:pt idx="10">
                  <c:v>0.98210204660565237</c:v>
                </c:pt>
                <c:pt idx="11">
                  <c:v>3.0765799260579558</c:v>
                </c:pt>
                <c:pt idx="12">
                  <c:v>0.34602751338457932</c:v>
                </c:pt>
                <c:pt idx="13">
                  <c:v>0.38449192827114481</c:v>
                </c:pt>
                <c:pt idx="14">
                  <c:v>0.70178250338507964</c:v>
                </c:pt>
                <c:pt idx="15">
                  <c:v>0.44827557473447305</c:v>
                </c:pt>
              </c:numCache>
            </c:numRef>
          </c:val>
          <c:smooth val="0"/>
        </c:ser>
        <c:ser>
          <c:idx val="5"/>
          <c:order val="4"/>
          <c:tx>
            <c:strRef>
              <c:f>[2]SPIDER4!$B$14</c:f>
              <c:strCache>
                <c:ptCount val="1"/>
                <c:pt idx="0">
                  <c:v>VV-02-17</c:v>
                </c:pt>
              </c:strCache>
            </c:strRef>
          </c:tx>
          <c:spPr>
            <a:ln>
              <a:solidFill>
                <a:schemeClr val="bg1">
                  <a:lumMod val="85000"/>
                </a:schemeClr>
              </a:solidFill>
            </a:ln>
          </c:spPr>
          <c:marker>
            <c:spPr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c:spPr>
          </c:marker>
          <c:cat>
            <c:strRef>
              <c:f>([2]SPIDER4!$C$8:$F$8,[2]SPIDER4!$H$8:$N$8,[2]SPIDER4!$P$8:$T$8)</c:f>
              <c:strCache>
                <c:ptCount val="16"/>
                <c:pt idx="0">
                  <c:v>Rb</c:v>
                </c:pt>
                <c:pt idx="1">
                  <c:v>Ba</c:v>
                </c:pt>
                <c:pt idx="2">
                  <c:v>Th</c:v>
                </c:pt>
                <c:pt idx="3">
                  <c:v>U</c:v>
                </c:pt>
                <c:pt idx="4">
                  <c:v>K</c:v>
                </c:pt>
                <c:pt idx="5">
                  <c:v>Ta</c:v>
                </c:pt>
                <c:pt idx="6">
                  <c:v>Nb</c:v>
                </c:pt>
                <c:pt idx="7">
                  <c:v>La</c:v>
                </c:pt>
                <c:pt idx="8">
                  <c:v>Ce</c:v>
                </c:pt>
                <c:pt idx="9">
                  <c:v>Sr</c:v>
                </c:pt>
                <c:pt idx="10">
                  <c:v>Nd</c:v>
                </c:pt>
                <c:pt idx="11">
                  <c:v>P</c:v>
                </c:pt>
                <c:pt idx="12">
                  <c:v>Hf</c:v>
                </c:pt>
                <c:pt idx="13">
                  <c:v>Zr</c:v>
                </c:pt>
                <c:pt idx="14">
                  <c:v>Sm</c:v>
                </c:pt>
                <c:pt idx="15">
                  <c:v>Ti</c:v>
                </c:pt>
              </c:strCache>
            </c:strRef>
          </c:cat>
          <c:val>
            <c:numRef>
              <c:f>([2]SPIDER4!$C$14:$F$14,[2]SPIDER4!$H$14:$N$14,[2]SPIDER4!$P$14:$T$14)</c:f>
              <c:numCache>
                <c:formatCode>General</c:formatCode>
                <c:ptCount val="16"/>
                <c:pt idx="0">
                  <c:v>2.4490241283227148</c:v>
                </c:pt>
                <c:pt idx="1">
                  <c:v>4.275155186904831</c:v>
                </c:pt>
                <c:pt idx="2">
                  <c:v>0.71729956080077162</c:v>
                </c:pt>
                <c:pt idx="3">
                  <c:v>0.61388197500456154</c:v>
                </c:pt>
                <c:pt idx="4">
                  <c:v>2.6602481192498209</c:v>
                </c:pt>
                <c:pt idx="5">
                  <c:v>0.49564857671791945</c:v>
                </c:pt>
                <c:pt idx="6">
                  <c:v>0.30765265470712916</c:v>
                </c:pt>
                <c:pt idx="7">
                  <c:v>1.3920794201293742</c:v>
                </c:pt>
                <c:pt idx="8">
                  <c:v>1.4043094379747847</c:v>
                </c:pt>
                <c:pt idx="9">
                  <c:v>17.642339211496527</c:v>
                </c:pt>
                <c:pt idx="10">
                  <c:v>1.5177230519352998</c:v>
                </c:pt>
                <c:pt idx="11">
                  <c:v>4.0235332367374346</c:v>
                </c:pt>
                <c:pt idx="12">
                  <c:v>1.0251328425738584</c:v>
                </c:pt>
                <c:pt idx="13">
                  <c:v>0.7131649369098686</c:v>
                </c:pt>
                <c:pt idx="14">
                  <c:v>1.2049292835020695</c:v>
                </c:pt>
                <c:pt idx="15">
                  <c:v>1.1051737682665876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2192768"/>
        <c:axId val="92194688"/>
      </c:lineChart>
      <c:catAx>
        <c:axId val="92192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+mn-lt"/>
                <a:ea typeface="Arial Cyr"/>
                <a:cs typeface="Arial Cyr"/>
              </a:defRPr>
            </a:pPr>
            <a:endParaRPr lang="ru-RU"/>
          </a:p>
        </c:txPr>
        <c:crossAx val="92194688"/>
        <c:crossesAt val="0.1"/>
        <c:auto val="1"/>
        <c:lblAlgn val="ctr"/>
        <c:lblOffset val="100"/>
        <c:tickLblSkip val="1"/>
        <c:tickMarkSkip val="1"/>
        <c:noMultiLvlLbl val="0"/>
      </c:catAx>
      <c:valAx>
        <c:axId val="92194688"/>
        <c:scaling>
          <c:logBase val="10"/>
          <c:orientation val="minMax"/>
          <c:max val="1000"/>
          <c:min val="0.1"/>
        </c:scaling>
        <c:delete val="0"/>
        <c:axPos val="l"/>
        <c:title>
          <c:tx>
            <c:rich>
              <a:bodyPr/>
              <a:lstStyle/>
              <a:p>
                <a:pPr>
                  <a:defRPr sz="9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en-US" sz="1200">
                    <a:latin typeface="+mn-lt"/>
                  </a:rPr>
                  <a:t>Rock/</a:t>
                </a:r>
                <a:r>
                  <a:rPr lang="en-US" sz="1200" baseline="0">
                    <a:latin typeface="+mn-lt"/>
                  </a:rPr>
                  <a:t> Primitive mantle</a:t>
                </a:r>
                <a:endParaRPr lang="ru-RU" sz="1200">
                  <a:latin typeface="+mn-lt"/>
                </a:endParaRPr>
              </a:p>
            </c:rich>
          </c:tx>
          <c:layout>
            <c:manualLayout>
              <c:xMode val="edge"/>
              <c:yMode val="edge"/>
              <c:x val="9.2169748943514646E-4"/>
              <c:y val="0.289304392062813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+mn-lt"/>
                <a:ea typeface="Arial Cyr"/>
                <a:cs typeface="Arial Cyr"/>
              </a:defRPr>
            </a:pPr>
            <a:endParaRPr lang="ru-RU"/>
          </a:p>
        </c:txPr>
        <c:crossAx val="92192768"/>
        <c:crosses val="autoZero"/>
        <c:crossBetween val="midCat"/>
        <c:majorUnit val="10"/>
        <c:minorUnit val="10"/>
      </c:valAx>
      <c:spPr>
        <a:gradFill>
          <a:gsLst>
            <a:gs pos="0">
              <a:srgbClr val="FFFF99">
                <a:lumMod val="77000"/>
                <a:lumOff val="23000"/>
              </a:srgbClr>
            </a:gs>
            <a:gs pos="58000">
              <a:schemeClr val="tx1">
                <a:lumMod val="75000"/>
                <a:lumOff val="25000"/>
              </a:schemeClr>
            </a:gs>
            <a:gs pos="49000">
              <a:schemeClr val="tx1">
                <a:lumMod val="75000"/>
                <a:lumOff val="25000"/>
              </a:schemeClr>
            </a:gs>
            <a:gs pos="100000">
              <a:srgbClr val="FFFF99">
                <a:lumMod val="77000"/>
                <a:lumOff val="23000"/>
              </a:srgbClr>
            </a:gs>
          </a:gsLst>
          <a:lin ang="5400000" scaled="0"/>
        </a:gradFill>
        <a:ln w="25400">
          <a:solidFill>
            <a:schemeClr val="tx1">
              <a:lumMod val="50000"/>
              <a:lumOff val="50000"/>
            </a:schemeClr>
          </a:solidFill>
        </a:ln>
      </c:spPr>
    </c:plotArea>
    <c:plotVisOnly val="1"/>
    <c:dispBlanksAs val="gap"/>
    <c:showDLblsOverMax val="0"/>
  </c:chart>
  <c:spPr>
    <a:noFill/>
    <a:ln w="3175">
      <a:noFill/>
      <a:prstDash val="solid"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14319271734875"/>
          <c:y val="4.9914315161305976E-2"/>
          <c:w val="0.83512292127867582"/>
          <c:h val="0.83003412267719145"/>
        </c:manualLayout>
      </c:layout>
      <c:lineChart>
        <c:grouping val="standard"/>
        <c:varyColors val="0"/>
        <c:ser>
          <c:idx val="1"/>
          <c:order val="5"/>
          <c:tx>
            <c:strRef>
              <c:f>[2]REE1!$B$7</c:f>
              <c:strCache>
                <c:ptCount val="1"/>
                <c:pt idx="0">
                  <c:v>VV-02-19</c:v>
                </c:pt>
              </c:strCache>
            </c:strRef>
          </c:tx>
          <c:spPr>
            <a:ln>
              <a:solidFill>
                <a:schemeClr val="bg1">
                  <a:lumMod val="85000"/>
                </a:schemeClr>
              </a:solidFill>
            </a:ln>
          </c:spPr>
          <c:marker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c:spPr>
          </c:marker>
          <c:cat>
            <c:strRef>
              <c:f>[1]Лист3!$B$5:$O$5</c:f>
              <c:strCache>
                <c:ptCount val="14"/>
                <c:pt idx="0">
                  <c:v>La</c:v>
                </c:pt>
                <c:pt idx="1">
                  <c:v>Ce </c:v>
                </c:pt>
                <c:pt idx="2">
                  <c:v>Pr</c:v>
                </c:pt>
                <c:pt idx="3">
                  <c:v>Nd</c:v>
                </c:pt>
                <c:pt idx="4">
                  <c:v>Sm</c:v>
                </c:pt>
                <c:pt idx="5">
                  <c:v>Eu</c:v>
                </c:pt>
                <c:pt idx="6">
                  <c:v>Gd</c:v>
                </c:pt>
                <c:pt idx="7">
                  <c:v>Tb</c:v>
                </c:pt>
                <c:pt idx="8">
                  <c:v>Dy</c:v>
                </c:pt>
                <c:pt idx="9">
                  <c:v>Ho</c:v>
                </c:pt>
                <c:pt idx="10">
                  <c:v>Er</c:v>
                </c:pt>
                <c:pt idx="11">
                  <c:v>Tm</c:v>
                </c:pt>
                <c:pt idx="12">
                  <c:v>Yb</c:v>
                </c:pt>
                <c:pt idx="13">
                  <c:v>Lu</c:v>
                </c:pt>
              </c:strCache>
            </c:strRef>
          </c:cat>
          <c:val>
            <c:numRef>
              <c:f>([2]REE1!$C$7:$H$7,[2]REE1!$J$7,[2]REE1!$L$7,[2]REE1!$N$7:$S$7)</c:f>
              <c:numCache>
                <c:formatCode>General</c:formatCode>
                <c:ptCount val="14"/>
                <c:pt idx="0">
                  <c:v>39.42972007614398</c:v>
                </c:pt>
                <c:pt idx="1">
                  <c:v>36.835372432702499</c:v>
                </c:pt>
                <c:pt idx="2">
                  <c:v>32.1545313901714</c:v>
                </c:pt>
                <c:pt idx="3">
                  <c:v>31.259947136487437</c:v>
                </c:pt>
                <c:pt idx="4">
                  <c:v>25.310153516050303</c:v>
                </c:pt>
                <c:pt idx="5">
                  <c:v>22.890785447518436</c:v>
                </c:pt>
                <c:pt idx="6">
                  <c:v>18.922708705086322</c:v>
                </c:pt>
                <c:pt idx="7">
                  <c:v>22.600846230802642</c:v>
                </c:pt>
                <c:pt idx="8">
                  <c:v>16.141873321753124</c:v>
                </c:pt>
                <c:pt idx="9">
                  <c:v>16.955207507524484</c:v>
                </c:pt>
                <c:pt idx="10">
                  <c:v>19.143069647639788</c:v>
                </c:pt>
                <c:pt idx="11">
                  <c:v>18.368456091051289</c:v>
                </c:pt>
                <c:pt idx="12">
                  <c:v>16.455899611265412</c:v>
                </c:pt>
                <c:pt idx="13">
                  <c:v>18.754905583065856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[2]REE1!$B$8</c:f>
              <c:strCache>
                <c:ptCount val="1"/>
                <c:pt idx="0">
                  <c:v>VV-02-14-1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marker>
            <c:spPr>
              <a:ln>
                <a:solidFill>
                  <a:schemeClr val="bg1"/>
                </a:solidFill>
              </a:ln>
            </c:spPr>
          </c:marker>
          <c:cat>
            <c:strRef>
              <c:f>[1]Лист3!$B$5:$O$5</c:f>
              <c:strCache>
                <c:ptCount val="14"/>
                <c:pt idx="0">
                  <c:v>La</c:v>
                </c:pt>
                <c:pt idx="1">
                  <c:v>Ce </c:v>
                </c:pt>
                <c:pt idx="2">
                  <c:v>Pr</c:v>
                </c:pt>
                <c:pt idx="3">
                  <c:v>Nd</c:v>
                </c:pt>
                <c:pt idx="4">
                  <c:v>Sm</c:v>
                </c:pt>
                <c:pt idx="5">
                  <c:v>Eu</c:v>
                </c:pt>
                <c:pt idx="6">
                  <c:v>Gd</c:v>
                </c:pt>
                <c:pt idx="7">
                  <c:v>Tb</c:v>
                </c:pt>
                <c:pt idx="8">
                  <c:v>Dy</c:v>
                </c:pt>
                <c:pt idx="9">
                  <c:v>Ho</c:v>
                </c:pt>
                <c:pt idx="10">
                  <c:v>Er</c:v>
                </c:pt>
                <c:pt idx="11">
                  <c:v>Tm</c:v>
                </c:pt>
                <c:pt idx="12">
                  <c:v>Yb</c:v>
                </c:pt>
                <c:pt idx="13">
                  <c:v>Lu</c:v>
                </c:pt>
              </c:strCache>
            </c:strRef>
          </c:cat>
          <c:val>
            <c:numRef>
              <c:f>([2]REE1!$C$8:$H$8,[2]REE1!$J$8,[2]REE1!$L$8,[2]REE1!$N$8:$S$8)</c:f>
              <c:numCache>
                <c:formatCode>General</c:formatCode>
                <c:ptCount val="14"/>
                <c:pt idx="0">
                  <c:v>30.580772961381467</c:v>
                </c:pt>
                <c:pt idx="1">
                  <c:v>25.524943988242349</c:v>
                </c:pt>
                <c:pt idx="2">
                  <c:v>20.791546354817079</c:v>
                </c:pt>
                <c:pt idx="3">
                  <c:v>19.646435545081786</c:v>
                </c:pt>
                <c:pt idx="4">
                  <c:v>16.397912341937602</c:v>
                </c:pt>
                <c:pt idx="5">
                  <c:v>12.305710300328215</c:v>
                </c:pt>
                <c:pt idx="6">
                  <c:v>11.914953087063592</c:v>
                </c:pt>
                <c:pt idx="7">
                  <c:v>11.817071565888083</c:v>
                </c:pt>
                <c:pt idx="8">
                  <c:v>10.173308385207811</c:v>
                </c:pt>
                <c:pt idx="9">
                  <c:v>10.599073077064538</c:v>
                </c:pt>
                <c:pt idx="10">
                  <c:v>10.641634710011852</c:v>
                </c:pt>
                <c:pt idx="11">
                  <c:v>10.028506372626889</c:v>
                </c:pt>
                <c:pt idx="12">
                  <c:v>8.906538435395106</c:v>
                </c:pt>
                <c:pt idx="13">
                  <c:v>9.8815200790092792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[2]REE1!$B$9</c:f>
              <c:strCache>
                <c:ptCount val="1"/>
                <c:pt idx="0">
                  <c:v>VV-02-27</c:v>
                </c:pt>
              </c:strCache>
            </c:strRef>
          </c:tx>
          <c:spPr>
            <a:ln>
              <a:solidFill>
                <a:schemeClr val="bg1">
                  <a:lumMod val="85000"/>
                </a:schemeClr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cat>
            <c:strRef>
              <c:f>[1]Лист3!$B$5:$O$5</c:f>
              <c:strCache>
                <c:ptCount val="14"/>
                <c:pt idx="0">
                  <c:v>La</c:v>
                </c:pt>
                <c:pt idx="1">
                  <c:v>Ce </c:v>
                </c:pt>
                <c:pt idx="2">
                  <c:v>Pr</c:v>
                </c:pt>
                <c:pt idx="3">
                  <c:v>Nd</c:v>
                </c:pt>
                <c:pt idx="4">
                  <c:v>Sm</c:v>
                </c:pt>
                <c:pt idx="5">
                  <c:v>Eu</c:v>
                </c:pt>
                <c:pt idx="6">
                  <c:v>Gd</c:v>
                </c:pt>
                <c:pt idx="7">
                  <c:v>Tb</c:v>
                </c:pt>
                <c:pt idx="8">
                  <c:v>Dy</c:v>
                </c:pt>
                <c:pt idx="9">
                  <c:v>Ho</c:v>
                </c:pt>
                <c:pt idx="10">
                  <c:v>Er</c:v>
                </c:pt>
                <c:pt idx="11">
                  <c:v>Tm</c:v>
                </c:pt>
                <c:pt idx="12">
                  <c:v>Yb</c:v>
                </c:pt>
                <c:pt idx="13">
                  <c:v>Lu</c:v>
                </c:pt>
              </c:strCache>
            </c:strRef>
          </c:cat>
          <c:val>
            <c:numRef>
              <c:f>([2]REE1!$C$9:$H$9,[2]REE1!$J$9,[2]REE1!$L$9,[2]REE1!$N$9:$S$9)</c:f>
              <c:numCache>
                <c:formatCode>General</c:formatCode>
                <c:ptCount val="14"/>
                <c:pt idx="0">
                  <c:v>10.563274648018119</c:v>
                </c:pt>
                <c:pt idx="1">
                  <c:v>9.9975310965669184</c:v>
                </c:pt>
                <c:pt idx="2">
                  <c:v>9.437195278845854</c:v>
                </c:pt>
                <c:pt idx="3">
                  <c:v>9.5191824650298695</c:v>
                </c:pt>
                <c:pt idx="4">
                  <c:v>8.4105200873200712</c:v>
                </c:pt>
                <c:pt idx="5">
                  <c:v>10.488682827782238</c:v>
                </c:pt>
                <c:pt idx="6">
                  <c:v>7.0724905727920868</c:v>
                </c:pt>
                <c:pt idx="7">
                  <c:v>6.8227102514625564</c:v>
                </c:pt>
                <c:pt idx="8">
                  <c:v>7.115848474816076</c:v>
                </c:pt>
                <c:pt idx="9">
                  <c:v>5.7391668477916333</c:v>
                </c:pt>
                <c:pt idx="10">
                  <c:v>6.3005156245872769</c:v>
                </c:pt>
                <c:pt idx="11">
                  <c:v>6.4196285337656569</c:v>
                </c:pt>
                <c:pt idx="12">
                  <c:v>6.4113338684448298</c:v>
                </c:pt>
                <c:pt idx="13">
                  <c:v>6.1428927320375752</c:v>
                </c:pt>
              </c:numCache>
            </c:numRef>
          </c:val>
          <c:smooth val="0"/>
        </c:ser>
        <c:ser>
          <c:idx val="2"/>
          <c:order val="0"/>
          <c:tx>
            <c:strRef>
              <c:f>[2]REE4!$B$9</c:f>
              <c:strCache>
                <c:ptCount val="1"/>
                <c:pt idx="0">
                  <c:v>VV-02-46</c:v>
                </c:pt>
              </c:strCache>
            </c:strRef>
          </c:tx>
          <c:spPr>
            <a:ln>
              <a:solidFill>
                <a:schemeClr val="bg1">
                  <a:lumMod val="65000"/>
                </a:schemeClr>
              </a:solidFill>
            </a:ln>
          </c:spPr>
          <c:marker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</c:marker>
          <c:cat>
            <c:strRef>
              <c:f>[1]Лист3!$B$5:$O$5</c:f>
              <c:strCache>
                <c:ptCount val="14"/>
                <c:pt idx="0">
                  <c:v>La</c:v>
                </c:pt>
                <c:pt idx="1">
                  <c:v>Ce </c:v>
                </c:pt>
                <c:pt idx="2">
                  <c:v>Pr</c:v>
                </c:pt>
                <c:pt idx="3">
                  <c:v>Nd</c:v>
                </c:pt>
                <c:pt idx="4">
                  <c:v>Sm</c:v>
                </c:pt>
                <c:pt idx="5">
                  <c:v>Eu</c:v>
                </c:pt>
                <c:pt idx="6">
                  <c:v>Gd</c:v>
                </c:pt>
                <c:pt idx="7">
                  <c:v>Tb</c:v>
                </c:pt>
                <c:pt idx="8">
                  <c:v>Dy</c:v>
                </c:pt>
                <c:pt idx="9">
                  <c:v>Ho</c:v>
                </c:pt>
                <c:pt idx="10">
                  <c:v>Er</c:v>
                </c:pt>
                <c:pt idx="11">
                  <c:v>Tm</c:v>
                </c:pt>
                <c:pt idx="12">
                  <c:v>Yb</c:v>
                </c:pt>
                <c:pt idx="13">
                  <c:v>Lu</c:v>
                </c:pt>
              </c:strCache>
            </c:strRef>
          </c:cat>
          <c:val>
            <c:numRef>
              <c:f>([2]REE4!$C$9:$H$9,[2]REE4!$J$9,[2]REE4!$L$9,[2]REE4!$N$9:$S$9)</c:f>
              <c:numCache>
                <c:formatCode>General</c:formatCode>
                <c:ptCount val="14"/>
                <c:pt idx="0">
                  <c:v>70.992578907237075</c:v>
                </c:pt>
                <c:pt idx="1">
                  <c:v>59.134796957884298</c:v>
                </c:pt>
                <c:pt idx="2">
                  <c:v>48.383303753407688</c:v>
                </c:pt>
                <c:pt idx="3">
                  <c:v>36.603205804889022</c:v>
                </c:pt>
                <c:pt idx="4">
                  <c:v>24.576358972955834</c:v>
                </c:pt>
                <c:pt idx="5">
                  <c:v>17.897298060801848</c:v>
                </c:pt>
                <c:pt idx="6">
                  <c:v>17.251012578676189</c:v>
                </c:pt>
                <c:pt idx="7">
                  <c:v>13.837453038650812</c:v>
                </c:pt>
                <c:pt idx="8">
                  <c:v>11.97924128204175</c:v>
                </c:pt>
                <c:pt idx="9">
                  <c:v>9.6437861510766201</c:v>
                </c:pt>
                <c:pt idx="10">
                  <c:v>11.642977362528825</c:v>
                </c:pt>
                <c:pt idx="11">
                  <c:v>11.294212269834292</c:v>
                </c:pt>
                <c:pt idx="12">
                  <c:v>9.3340356611972588</c:v>
                </c:pt>
                <c:pt idx="13">
                  <c:v>10.618726929521753</c:v>
                </c:pt>
              </c:numCache>
            </c:numRef>
          </c:val>
          <c:smooth val="0"/>
        </c:ser>
        <c:ser>
          <c:idx val="0"/>
          <c:order val="1"/>
          <c:tx>
            <c:strRef>
              <c:f>[2]REE4!$B$10</c:f>
              <c:strCache>
                <c:ptCount val="1"/>
                <c:pt idx="0">
                  <c:v>VV-02-38-1</c:v>
                </c:pt>
              </c:strCache>
            </c:strRef>
          </c:tx>
          <c:spPr>
            <a:ln>
              <a:solidFill>
                <a:schemeClr val="bg1">
                  <a:lumMod val="85000"/>
                </a:schemeClr>
              </a:solidFill>
            </a:ln>
          </c:spPr>
          <c:marker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</c:marker>
          <c:cat>
            <c:strRef>
              <c:f>[1]Лист3!$B$5:$O$5</c:f>
              <c:strCache>
                <c:ptCount val="14"/>
                <c:pt idx="0">
                  <c:v>La</c:v>
                </c:pt>
                <c:pt idx="1">
                  <c:v>Ce </c:v>
                </c:pt>
                <c:pt idx="2">
                  <c:v>Pr</c:v>
                </c:pt>
                <c:pt idx="3">
                  <c:v>Nd</c:v>
                </c:pt>
                <c:pt idx="4">
                  <c:v>Sm</c:v>
                </c:pt>
                <c:pt idx="5">
                  <c:v>Eu</c:v>
                </c:pt>
                <c:pt idx="6">
                  <c:v>Gd</c:v>
                </c:pt>
                <c:pt idx="7">
                  <c:v>Tb</c:v>
                </c:pt>
                <c:pt idx="8">
                  <c:v>Dy</c:v>
                </c:pt>
                <c:pt idx="9">
                  <c:v>Ho</c:v>
                </c:pt>
                <c:pt idx="10">
                  <c:v>Er</c:v>
                </c:pt>
                <c:pt idx="11">
                  <c:v>Tm</c:v>
                </c:pt>
                <c:pt idx="12">
                  <c:v>Yb</c:v>
                </c:pt>
                <c:pt idx="13">
                  <c:v>Lu</c:v>
                </c:pt>
              </c:strCache>
            </c:strRef>
          </c:cat>
          <c:val>
            <c:numRef>
              <c:f>([2]REE4!$C$10:$H$10,[2]REE4!$J$10,[2]REE4!$L$10,[2]REE4!$N$10:$S$10)</c:f>
              <c:numCache>
                <c:formatCode>General</c:formatCode>
                <c:ptCount val="14"/>
                <c:pt idx="0">
                  <c:v>71.355914339444041</c:v>
                </c:pt>
                <c:pt idx="1">
                  <c:v>66.999772971180391</c:v>
                </c:pt>
                <c:pt idx="2">
                  <c:v>63.925576817686732</c:v>
                </c:pt>
                <c:pt idx="3">
                  <c:v>59.905584633240714</c:v>
                </c:pt>
                <c:pt idx="4">
                  <c:v>47.857427594628945</c:v>
                </c:pt>
                <c:pt idx="5">
                  <c:v>43.548209893726245</c:v>
                </c:pt>
                <c:pt idx="6">
                  <c:v>39.772816458944121</c:v>
                </c:pt>
                <c:pt idx="7">
                  <c:v>34.717958400806474</c:v>
                </c:pt>
                <c:pt idx="8">
                  <c:v>28.311801440269221</c:v>
                </c:pt>
                <c:pt idx="9">
                  <c:v>24.739956528901416</c:v>
                </c:pt>
                <c:pt idx="10">
                  <c:v>25.467452127204325</c:v>
                </c:pt>
                <c:pt idx="11">
                  <c:v>26.41003934758832</c:v>
                </c:pt>
                <c:pt idx="12">
                  <c:v>22.00655167956111</c:v>
                </c:pt>
                <c:pt idx="13">
                  <c:v>22.378850395583701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[2]REE4!$B$11</c:f>
              <c:strCache>
                <c:ptCount val="1"/>
                <c:pt idx="0">
                  <c:v>VV-02-43</c:v>
                </c:pt>
              </c:strCache>
            </c:strRef>
          </c:tx>
          <c:spPr>
            <a:ln>
              <a:solidFill>
                <a:schemeClr val="bg1">
                  <a:lumMod val="95000"/>
                </a:schemeClr>
              </a:solidFill>
            </a:ln>
          </c:spPr>
          <c:marker>
            <c:spPr>
              <a:noFill/>
              <a:ln>
                <a:solidFill>
                  <a:schemeClr val="bg1">
                    <a:lumMod val="95000"/>
                  </a:schemeClr>
                </a:solidFill>
              </a:ln>
            </c:spPr>
          </c:marker>
          <c:cat>
            <c:strRef>
              <c:f>[1]Лист3!$B$5:$O$5</c:f>
              <c:strCache>
                <c:ptCount val="14"/>
                <c:pt idx="0">
                  <c:v>La</c:v>
                </c:pt>
                <c:pt idx="1">
                  <c:v>Ce </c:v>
                </c:pt>
                <c:pt idx="2">
                  <c:v>Pr</c:v>
                </c:pt>
                <c:pt idx="3">
                  <c:v>Nd</c:v>
                </c:pt>
                <c:pt idx="4">
                  <c:v>Sm</c:v>
                </c:pt>
                <c:pt idx="5">
                  <c:v>Eu</c:v>
                </c:pt>
                <c:pt idx="6">
                  <c:v>Gd</c:v>
                </c:pt>
                <c:pt idx="7">
                  <c:v>Tb</c:v>
                </c:pt>
                <c:pt idx="8">
                  <c:v>Dy</c:v>
                </c:pt>
                <c:pt idx="9">
                  <c:v>Ho</c:v>
                </c:pt>
                <c:pt idx="10">
                  <c:v>Er</c:v>
                </c:pt>
                <c:pt idx="11">
                  <c:v>Tm</c:v>
                </c:pt>
                <c:pt idx="12">
                  <c:v>Yb</c:v>
                </c:pt>
                <c:pt idx="13">
                  <c:v>Lu</c:v>
                </c:pt>
              </c:strCache>
            </c:strRef>
          </c:cat>
          <c:val>
            <c:numRef>
              <c:f>([2]REE4!$C$11:$H$11,[2]REE4!$J$11,[2]REE4!$L$11,[2]REE4!$N$11:$S$11)</c:f>
              <c:numCache>
                <c:formatCode>General</c:formatCode>
                <c:ptCount val="14"/>
                <c:pt idx="0">
                  <c:v>12.086861470488545</c:v>
                </c:pt>
                <c:pt idx="1">
                  <c:v>11.668018165993102</c:v>
                </c:pt>
                <c:pt idx="2">
                  <c:v>11.48575164953972</c:v>
                </c:pt>
                <c:pt idx="3">
                  <c:v>10.741957547453417</c:v>
                </c:pt>
                <c:pt idx="4">
                  <c:v>9.1048583052342043</c:v>
                </c:pt>
                <c:pt idx="5">
                  <c:v>7.5504989641458229</c:v>
                </c:pt>
                <c:pt idx="6">
                  <c:v>8.4096456360629492</c:v>
                </c:pt>
                <c:pt idx="7">
                  <c:v>7.5253128701532086</c:v>
                </c:pt>
                <c:pt idx="8">
                  <c:v>7.2334696719122045</c:v>
                </c:pt>
                <c:pt idx="9">
                  <c:v>6.5429251088048535</c:v>
                </c:pt>
                <c:pt idx="10">
                  <c:v>6.7928843480228966</c:v>
                </c:pt>
                <c:pt idx="11">
                  <c:v>6.019488585086914</c:v>
                </c:pt>
                <c:pt idx="12">
                  <c:v>6.5682357248736283</c:v>
                </c:pt>
                <c:pt idx="13">
                  <c:v>6.1727430680929158</c:v>
                </c:pt>
              </c:numCache>
            </c:numRef>
          </c:val>
          <c:smooth val="0"/>
        </c:ser>
        <c:ser>
          <c:idx val="4"/>
          <c:order val="3"/>
          <c:tx>
            <c:strRef>
              <c:f>[2]REE4!$B$12</c:f>
              <c:strCache>
                <c:ptCount val="1"/>
                <c:pt idx="0">
                  <c:v>VV-02-18</c:v>
                </c:pt>
              </c:strCache>
            </c:strRef>
          </c:tx>
          <c:spPr>
            <a:ln>
              <a:solidFill>
                <a:schemeClr val="bg1">
                  <a:lumMod val="85000"/>
                </a:schemeClr>
              </a:solidFill>
            </a:ln>
          </c:spPr>
          <c:marker>
            <c:spPr>
              <a:ln>
                <a:solidFill>
                  <a:schemeClr val="bg1">
                    <a:lumMod val="65000"/>
                  </a:schemeClr>
                </a:solidFill>
              </a:ln>
            </c:spPr>
          </c:marker>
          <c:cat>
            <c:strRef>
              <c:f>[1]Лист3!$B$5:$O$5</c:f>
              <c:strCache>
                <c:ptCount val="14"/>
                <c:pt idx="0">
                  <c:v>La</c:v>
                </c:pt>
                <c:pt idx="1">
                  <c:v>Ce </c:v>
                </c:pt>
                <c:pt idx="2">
                  <c:v>Pr</c:v>
                </c:pt>
                <c:pt idx="3">
                  <c:v>Nd</c:v>
                </c:pt>
                <c:pt idx="4">
                  <c:v>Sm</c:v>
                </c:pt>
                <c:pt idx="5">
                  <c:v>Eu</c:v>
                </c:pt>
                <c:pt idx="6">
                  <c:v>Gd</c:v>
                </c:pt>
                <c:pt idx="7">
                  <c:v>Tb</c:v>
                </c:pt>
                <c:pt idx="8">
                  <c:v>Dy</c:v>
                </c:pt>
                <c:pt idx="9">
                  <c:v>Ho</c:v>
                </c:pt>
                <c:pt idx="10">
                  <c:v>Er</c:v>
                </c:pt>
                <c:pt idx="11">
                  <c:v>Tm</c:v>
                </c:pt>
                <c:pt idx="12">
                  <c:v>Yb</c:v>
                </c:pt>
                <c:pt idx="13">
                  <c:v>Lu</c:v>
                </c:pt>
              </c:strCache>
            </c:strRef>
          </c:cat>
          <c:val>
            <c:numRef>
              <c:f>([2]REE4!$C$12:$H$12,[2]REE4!$J$12,[2]REE4!$L$12,[2]REE4!$N$12:$S$12)</c:f>
              <c:numCache>
                <c:formatCode>General</c:formatCode>
                <c:ptCount val="14"/>
                <c:pt idx="0">
                  <c:v>5.1996631995676701</c:v>
                </c:pt>
                <c:pt idx="1">
                  <c:v>4.0937405835802787</c:v>
                </c:pt>
                <c:pt idx="2">
                  <c:v>3.940562579335861</c:v>
                </c:pt>
                <c:pt idx="3">
                  <c:v>2.6862747445450017</c:v>
                </c:pt>
                <c:pt idx="4">
                  <c:v>1.9251601106374479</c:v>
                </c:pt>
                <c:pt idx="5">
                  <c:v>3.3762799496647866</c:v>
                </c:pt>
                <c:pt idx="6">
                  <c:v>1.4062316557416594</c:v>
                </c:pt>
                <c:pt idx="7">
                  <c:v>2.0007598421558916</c:v>
                </c:pt>
                <c:pt idx="8">
                  <c:v>1.3624462487418767</c:v>
                </c:pt>
                <c:pt idx="9">
                  <c:v>1.5161231431527324</c:v>
                </c:pt>
                <c:pt idx="10">
                  <c:v>1.4723175808507789</c:v>
                </c:pt>
                <c:pt idx="11">
                  <c:v>1.4788592319685567</c:v>
                </c:pt>
                <c:pt idx="12">
                  <c:v>1.3361408735567939</c:v>
                </c:pt>
                <c:pt idx="13">
                  <c:v>1.4463316070637768</c:v>
                </c:pt>
              </c:numCache>
            </c:numRef>
          </c:val>
          <c:smooth val="0"/>
        </c:ser>
        <c:ser>
          <c:idx val="5"/>
          <c:order val="4"/>
          <c:tx>
            <c:strRef>
              <c:f>[2]REE4!$B$13</c:f>
              <c:strCache>
                <c:ptCount val="1"/>
                <c:pt idx="0">
                  <c:v>VV-02-17</c:v>
                </c:pt>
              </c:strCache>
            </c:strRef>
          </c:tx>
          <c:spPr>
            <a:ln>
              <a:solidFill>
                <a:schemeClr val="bg1">
                  <a:lumMod val="85000"/>
                </a:schemeClr>
              </a:solidFill>
            </a:ln>
          </c:spPr>
          <c:marker>
            <c:spPr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c:spPr>
          </c:marker>
          <c:cat>
            <c:strRef>
              <c:f>[1]Лист3!$B$5:$O$5</c:f>
              <c:strCache>
                <c:ptCount val="14"/>
                <c:pt idx="0">
                  <c:v>La</c:v>
                </c:pt>
                <c:pt idx="1">
                  <c:v>Ce </c:v>
                </c:pt>
                <c:pt idx="2">
                  <c:v>Pr</c:v>
                </c:pt>
                <c:pt idx="3">
                  <c:v>Nd</c:v>
                </c:pt>
                <c:pt idx="4">
                  <c:v>Sm</c:v>
                </c:pt>
                <c:pt idx="5">
                  <c:v>Eu</c:v>
                </c:pt>
                <c:pt idx="6">
                  <c:v>Gd</c:v>
                </c:pt>
                <c:pt idx="7">
                  <c:v>Tb</c:v>
                </c:pt>
                <c:pt idx="8">
                  <c:v>Dy</c:v>
                </c:pt>
                <c:pt idx="9">
                  <c:v>Ho</c:v>
                </c:pt>
                <c:pt idx="10">
                  <c:v>Er</c:v>
                </c:pt>
                <c:pt idx="11">
                  <c:v>Tm</c:v>
                </c:pt>
                <c:pt idx="12">
                  <c:v>Yb</c:v>
                </c:pt>
                <c:pt idx="13">
                  <c:v>Lu</c:v>
                </c:pt>
              </c:strCache>
            </c:strRef>
          </c:cat>
          <c:val>
            <c:numRef>
              <c:f>([2]REE4!$C$13:$H$13,[2]REE4!$J$13,[2]REE4!$L$13,[2]REE4!$N$13:$S$13)</c:f>
              <c:numCache>
                <c:formatCode>General</c:formatCode>
                <c:ptCount val="14"/>
                <c:pt idx="0">
                  <c:v>3.8061918322524675</c:v>
                </c:pt>
                <c:pt idx="1">
                  <c:v>3.8372239944661741</c:v>
                </c:pt>
                <c:pt idx="2">
                  <c:v>3.3873631772576349</c:v>
                </c:pt>
                <c:pt idx="3">
                  <c:v>4.1513212580287187</c:v>
                </c:pt>
                <c:pt idx="4">
                  <c:v>3.3054141155529777</c:v>
                </c:pt>
                <c:pt idx="5">
                  <c:v>5.7821058840439763</c:v>
                </c:pt>
                <c:pt idx="6">
                  <c:v>3.0246311392357765</c:v>
                </c:pt>
                <c:pt idx="7">
                  <c:v>3.0750062067468731</c:v>
                </c:pt>
                <c:pt idx="8">
                  <c:v>3.1206728099274526</c:v>
                </c:pt>
                <c:pt idx="9">
                  <c:v>2.6121467719874922</c:v>
                </c:pt>
                <c:pt idx="10">
                  <c:v>2.0910957330367697</c:v>
                </c:pt>
                <c:pt idx="11">
                  <c:v>2.3470411229039647</c:v>
                </c:pt>
                <c:pt idx="12">
                  <c:v>2.6989246359183081</c:v>
                </c:pt>
                <c:pt idx="13">
                  <c:v>2.4918563686370039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3559808"/>
        <c:axId val="93566080"/>
      </c:lineChart>
      <c:catAx>
        <c:axId val="93559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+mn-lt"/>
                <a:ea typeface="Arial Cyr"/>
                <a:cs typeface="Arial Cyr"/>
              </a:defRPr>
            </a:pPr>
            <a:endParaRPr lang="ru-RU"/>
          </a:p>
        </c:txPr>
        <c:crossAx val="93566080"/>
        <c:crossesAt val="0.1"/>
        <c:auto val="1"/>
        <c:lblAlgn val="ctr"/>
        <c:lblOffset val="100"/>
        <c:tickLblSkip val="1"/>
        <c:tickMarkSkip val="1"/>
        <c:noMultiLvlLbl val="0"/>
      </c:catAx>
      <c:valAx>
        <c:axId val="93566080"/>
        <c:scaling>
          <c:logBase val="10"/>
          <c:orientation val="minMax"/>
          <c:max val="1000"/>
        </c:scaling>
        <c:delete val="0"/>
        <c:axPos val="l"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 b="1" i="0" u="none" strike="noStrike" kern="1200" baseline="0">
                    <a:solidFill>
                      <a:srgbClr val="000000"/>
                    </a:solidFill>
                    <a:latin typeface="+mn-lt"/>
                    <a:ea typeface="Arial Cyr"/>
                    <a:cs typeface="Arial Cyr"/>
                  </a:defRPr>
                </a:pPr>
                <a:r>
                  <a:rPr lang="en-US" sz="1200" b="1" i="0" baseline="0">
                    <a:effectLst/>
                  </a:rPr>
                  <a:t>Rock / Chondrite</a:t>
                </a:r>
                <a:endParaRPr lang="ru-RU" sz="1200" b="1">
                  <a:effectLst/>
                </a:endParaRP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 b="1" i="0" u="none" strike="noStrike" kern="1200" baseline="0">
                    <a:solidFill>
                      <a:srgbClr val="000000"/>
                    </a:solidFill>
                    <a:latin typeface="+mn-lt"/>
                    <a:ea typeface="Arial Cyr"/>
                    <a:cs typeface="Arial Cyr"/>
                  </a:defRPr>
                </a:pPr>
                <a:endParaRPr lang="ru-RU" sz="1200">
                  <a:latin typeface="+mn-lt"/>
                </a:endParaRPr>
              </a:p>
            </c:rich>
          </c:tx>
          <c:layout>
            <c:manualLayout>
              <c:xMode val="edge"/>
              <c:yMode val="edge"/>
              <c:x val="4.3366815816799884E-4"/>
              <c:y val="0.3159974642143038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+mn-lt"/>
                <a:ea typeface="Arial Cyr"/>
                <a:cs typeface="Arial Cyr"/>
              </a:defRPr>
            </a:pPr>
            <a:endParaRPr lang="ru-RU"/>
          </a:p>
        </c:txPr>
        <c:crossAx val="93559808"/>
        <c:crosses val="autoZero"/>
        <c:crossBetween val="midCat"/>
        <c:majorUnit val="10"/>
        <c:minorUnit val="10"/>
      </c:valAx>
      <c:spPr>
        <a:gradFill>
          <a:gsLst>
            <a:gs pos="0">
              <a:srgbClr val="FFFF99">
                <a:lumMod val="77000"/>
                <a:lumOff val="23000"/>
              </a:srgbClr>
            </a:gs>
            <a:gs pos="58000">
              <a:schemeClr val="tx1">
                <a:lumMod val="75000"/>
                <a:lumOff val="25000"/>
              </a:schemeClr>
            </a:gs>
            <a:gs pos="49000">
              <a:schemeClr val="tx1">
                <a:lumMod val="75000"/>
                <a:lumOff val="25000"/>
              </a:schemeClr>
            </a:gs>
            <a:gs pos="100000">
              <a:srgbClr val="FFFF99">
                <a:lumMod val="77000"/>
                <a:lumOff val="23000"/>
              </a:srgbClr>
            </a:gs>
          </a:gsLst>
          <a:lin ang="5400000" scaled="0"/>
        </a:gradFill>
        <a:ln w="25400">
          <a:solidFill>
            <a:schemeClr val="tx1">
              <a:lumMod val="50000"/>
              <a:lumOff val="50000"/>
            </a:schemeClr>
          </a:solidFill>
        </a:ln>
      </c:spPr>
    </c:plotArea>
    <c:plotVisOnly val="1"/>
    <c:dispBlanksAs val="gap"/>
    <c:showDLblsOverMax val="0"/>
  </c:chart>
  <c:spPr>
    <a:noFill/>
    <a:ln w="3175">
      <a:noFill/>
      <a:prstDash val="solid"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0.33128</cdr:x>
      <cdr:y>0.07371</cdr:y>
    </cdr:from>
    <cdr:to>
      <cdr:x>0.46138</cdr:x>
      <cdr:y>0.30958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328334" y="28575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0.37062</cdr:x>
      <cdr:y>0.07035</cdr:y>
    </cdr:from>
    <cdr:to>
      <cdr:x>0.54043</cdr:x>
      <cdr:y>0.15075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619375" y="266700"/>
          <a:ext cx="120015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0.37776</cdr:x>
      <cdr:y>0.00886</cdr:y>
    </cdr:from>
    <cdr:to>
      <cdr:x>0.54757</cdr:x>
      <cdr:y>0.08926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518734" y="28809"/>
          <a:ext cx="1132208" cy="2615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0.03143</cdr:x>
      <cdr:y>0.29283</cdr:y>
    </cdr:from>
    <cdr:to>
      <cdr:x>0.16857</cdr:x>
      <cdr:y>0.57394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09550" y="9525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0.37062</cdr:x>
      <cdr:y>0.07035</cdr:y>
    </cdr:from>
    <cdr:to>
      <cdr:x>0.54043</cdr:x>
      <cdr:y>0.15075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2619375" y="266700"/>
          <a:ext cx="120015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0.37776</cdr:x>
      <cdr:y>0.00886</cdr:y>
    </cdr:from>
    <cdr:to>
      <cdr:x>0.54757</cdr:x>
      <cdr:y>0.08926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2518734" y="28809"/>
          <a:ext cx="1132208" cy="2615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0.03143</cdr:x>
      <cdr:y>0.29283</cdr:y>
    </cdr:from>
    <cdr:to>
      <cdr:x>0.16857</cdr:x>
      <cdr:y>0.57394</cdr:y>
    </cdr:to>
    <cdr:sp macro="" textlink="">
      <cdr:nvSpPr>
        <cdr:cNvPr id="8" name="TextBox 3"/>
        <cdr:cNvSpPr txBox="1"/>
      </cdr:nvSpPr>
      <cdr:spPr>
        <a:xfrm xmlns:a="http://schemas.openxmlformats.org/drawingml/2006/main">
          <a:off x="209550" y="9525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0.37062</cdr:x>
      <cdr:y>0.07035</cdr:y>
    </cdr:from>
    <cdr:to>
      <cdr:x>0.54043</cdr:x>
      <cdr:y>0.15075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2619375" y="266700"/>
          <a:ext cx="120015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0.03143</cdr:x>
      <cdr:y>0.29283</cdr:y>
    </cdr:from>
    <cdr:to>
      <cdr:x>0.16857</cdr:x>
      <cdr:y>0.57394</cdr:y>
    </cdr:to>
    <cdr:sp macro="" textlink="">
      <cdr:nvSpPr>
        <cdr:cNvPr id="12" name="TextBox 3"/>
        <cdr:cNvSpPr txBox="1"/>
      </cdr:nvSpPr>
      <cdr:spPr>
        <a:xfrm xmlns:a="http://schemas.openxmlformats.org/drawingml/2006/main">
          <a:off x="209550" y="9525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0.23558</cdr:x>
      <cdr:y>0.02834</cdr:y>
    </cdr:from>
    <cdr:to>
      <cdr:x>0.84185</cdr:x>
      <cdr:y>0.27017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702594" y="107157"/>
          <a:ext cx="43815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300" b="1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0.1754</cdr:x>
      <cdr:y>0.04148</cdr:y>
    </cdr:from>
    <cdr:to>
      <cdr:x>0.88765</cdr:x>
      <cdr:y>0.27735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24643" y="160812"/>
          <a:ext cx="4972792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0.2482</cdr:x>
      <cdr:y>0.05196</cdr:y>
    </cdr:from>
    <cdr:to>
      <cdr:x>0.86956</cdr:x>
      <cdr:y>0.28667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26406" y="202405"/>
          <a:ext cx="4321967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0.23192</cdr:x>
      <cdr:y>0.05501</cdr:y>
    </cdr:from>
    <cdr:to>
      <cdr:x>0.81173</cdr:x>
      <cdr:y>0.28973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619218" y="214319"/>
          <a:ext cx="4048158" cy="9144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300" b="1">
            <a:effectLst/>
          </a:endParaRPr>
        </a:p>
        <a:p xmlns:a="http://schemas.openxmlformats.org/drawingml/2006/main">
          <a:endParaRPr lang="ru-RU" sz="1300" b="1"/>
        </a:p>
      </cdr:txBody>
    </cdr:sp>
  </cdr:relSizeAnchor>
  <cdr:relSizeAnchor xmlns:cdr="http://schemas.openxmlformats.org/drawingml/2006/chartDrawing">
    <cdr:from>
      <cdr:x>0</cdr:x>
      <cdr:y>0.30624</cdr:y>
    </cdr:from>
    <cdr:to>
      <cdr:x>0.05148</cdr:x>
      <cdr:y>0.78019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-11307" y="869501"/>
          <a:ext cx="234911" cy="13456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vert270" wrap="none" rtlCol="0"/>
        <a:lstStyle xmlns:a="http://schemas.openxmlformats.org/drawingml/2006/main"/>
        <a:p xmlns:a="http://schemas.openxmlformats.org/drawingml/2006/main">
          <a:pPr algn="ctr"/>
          <a:r>
            <a:rPr lang="en-US" sz="1200" b="1" dirty="0">
              <a:latin typeface="+mn-lt"/>
            </a:rPr>
            <a:t>Rock/ Primitive mantle</a:t>
          </a:r>
          <a:endParaRPr lang="ru-RU" sz="1200" b="1" dirty="0">
            <a:latin typeface="+mn-lt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0.23192</cdr:x>
      <cdr:y>0.05501</cdr:y>
    </cdr:from>
    <cdr:to>
      <cdr:x>0.81173</cdr:x>
      <cdr:y>0.28973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19218" y="214319"/>
          <a:ext cx="4048158" cy="9144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300" b="1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0.32246</cdr:x>
      <cdr:y>0.06701</cdr:y>
    </cdr:from>
    <cdr:to>
      <cdr:x>0.73528</cdr:x>
      <cdr:y>0.15316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51362" y="259772"/>
          <a:ext cx="2882241" cy="3339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endParaRPr lang="ru-RU" sz="1300" b="1"/>
        </a:p>
      </cdr:txBody>
    </cdr:sp>
  </cdr:relSizeAnchor>
  <cdr:relSizeAnchor xmlns:cdr="http://schemas.openxmlformats.org/drawingml/2006/chartDrawing">
    <cdr:from>
      <cdr:x>0.32246</cdr:x>
      <cdr:y>0.06701</cdr:y>
    </cdr:from>
    <cdr:to>
      <cdr:x>0.73528</cdr:x>
      <cdr:y>0.15316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251362" y="259772"/>
          <a:ext cx="2882241" cy="3339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endParaRPr lang="ru-RU" sz="1300" b="1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8891" cy="495058"/>
          </a:xfrm>
          <a:prstGeom prst="rect">
            <a:avLst/>
          </a:prstGeom>
        </p:spPr>
        <p:txBody>
          <a:bodyPr vert="horz" lIns="94348" tIns="47174" rIns="94348" bIns="4717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072" y="0"/>
            <a:ext cx="2888891" cy="495058"/>
          </a:xfrm>
          <a:prstGeom prst="rect">
            <a:avLst/>
          </a:prstGeom>
        </p:spPr>
        <p:txBody>
          <a:bodyPr vert="horz" lIns="94348" tIns="47174" rIns="94348" bIns="4717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7D6639B-5866-4669-ABEF-3F458062E756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348" tIns="47174" rIns="94348" bIns="47174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4" y="4703862"/>
            <a:ext cx="5333693" cy="4457149"/>
          </a:xfrm>
          <a:prstGeom prst="rect">
            <a:avLst/>
          </a:prstGeom>
        </p:spPr>
        <p:txBody>
          <a:bodyPr vert="horz" lIns="94348" tIns="47174" rIns="94348" bIns="47174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07722"/>
            <a:ext cx="2888891" cy="495058"/>
          </a:xfrm>
          <a:prstGeom prst="rect">
            <a:avLst/>
          </a:prstGeom>
        </p:spPr>
        <p:txBody>
          <a:bodyPr vert="horz" lIns="94348" tIns="47174" rIns="94348" bIns="4717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072" y="9407722"/>
            <a:ext cx="2888891" cy="495058"/>
          </a:xfrm>
          <a:prstGeom prst="rect">
            <a:avLst/>
          </a:prstGeom>
        </p:spPr>
        <p:txBody>
          <a:bodyPr vert="horz" lIns="94348" tIns="47174" rIns="94348" bIns="4717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CEB51B8-5617-44C9-BB17-7A601140FC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6656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42975">
              <a:spcBef>
                <a:spcPct val="0"/>
              </a:spcBef>
            </a:pPr>
            <a:r>
              <a:rPr lang="en-US" smtClean="0"/>
              <a:t>The Central Taimyr accretionary belt is located between two large continental blocks—the Siberian craton and the Kara microcontinent. It is composed of paleo-island arc, granite</a:t>
            </a:r>
            <a:r>
              <a:rPr lang="ru-RU" smtClean="0"/>
              <a:t> </a:t>
            </a:r>
            <a:r>
              <a:rPr lang="en-US" smtClean="0"/>
              <a:t>metamorphic terranes, passive continental margin terranes of mainly carbonate composition and ophiolites, which were amalgamated and accreted to the Siberian craton in the Late Neoproterozoic and then unconformably overlain by a Vendian</a:t>
            </a:r>
            <a:r>
              <a:rPr lang="ru-RU" smtClean="0"/>
              <a:t> </a:t>
            </a:r>
            <a:r>
              <a:rPr lang="en-US" smtClean="0"/>
              <a:t>Early Carboniferous cover.</a:t>
            </a:r>
            <a:r>
              <a:rPr lang="ru-RU" smtClean="0"/>
              <a:t> </a:t>
            </a:r>
            <a:r>
              <a:rPr lang="en-US" smtClean="0"/>
              <a:t>In this model a significant role is played by ophiolites and island arcs, whose zircons U–Pb age has been established in the interval of755-730 Ma from plagiogranites, gabbros and volcanogenic rocks of Chelyuskin and Stanovoy belts.</a:t>
            </a:r>
          </a:p>
          <a:p>
            <a:pPr defTabSz="942975">
              <a:spcBef>
                <a:spcPct val="0"/>
              </a:spcBef>
            </a:pPr>
            <a:endParaRPr lang="en-US" smtClean="0"/>
          </a:p>
          <a:p>
            <a:pPr algn="just" defTabSz="942975">
              <a:spcBef>
                <a:spcPct val="0"/>
              </a:spcBef>
            </a:pPr>
            <a:r>
              <a:rPr lang="nn-NO" smtClean="0"/>
              <a:t>V. A. Vernikovsky, L. A. Neimark, V. F. Proskurnin,</a:t>
            </a:r>
            <a:r>
              <a:rPr lang="ru-RU" smtClean="0"/>
              <a:t> </a:t>
            </a:r>
            <a:r>
              <a:rPr lang="da-DK" smtClean="0"/>
              <a:t>et al., Dokl. Earth. Sci., 1993</a:t>
            </a:r>
            <a:r>
              <a:rPr lang="en-US" smtClean="0"/>
              <a:t>, </a:t>
            </a:r>
            <a:r>
              <a:rPr lang="da-DK" smtClean="0"/>
              <a:t>Ser. A 331(6), 706;</a:t>
            </a:r>
          </a:p>
          <a:p>
            <a:pPr algn="just" defTabSz="942975">
              <a:spcBef>
                <a:spcPct val="0"/>
              </a:spcBef>
            </a:pPr>
            <a:r>
              <a:rPr lang="en-US" smtClean="0"/>
              <a:t> V. A. Vernikovsky, A. E. Vernikovskaya, V. L. Pease, and</a:t>
            </a:r>
            <a:r>
              <a:rPr lang="ru-RU" smtClean="0"/>
              <a:t> </a:t>
            </a:r>
            <a:r>
              <a:rPr lang="en-US" smtClean="0"/>
              <a:t>D. G. Gee, Mem. Geol. Soc. London 30, 233 (2004).</a:t>
            </a:r>
            <a:endParaRPr lang="ru-RU" smtClean="0"/>
          </a:p>
          <a:p>
            <a:pPr defTabSz="942975">
              <a:spcBef>
                <a:spcPct val="0"/>
              </a:spcBef>
            </a:pPr>
            <a:endParaRPr lang="en-US" smtClean="0"/>
          </a:p>
          <a:p>
            <a:pPr defTabSz="942975">
              <a:spcBef>
                <a:spcPct val="0"/>
              </a:spcBef>
            </a:pPr>
            <a:endParaRPr lang="ru-RU" smtClean="0"/>
          </a:p>
        </p:txBody>
      </p:sp>
      <p:sp>
        <p:nvSpPr>
          <p:cNvPr id="1024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FD8DA8-F0ED-4143-8FCA-FC18A97B5AE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EB51B8-5617-44C9-BB17-7A601140FC5F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4844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42975">
              <a:spcBef>
                <a:spcPct val="0"/>
              </a:spcBef>
            </a:pPr>
            <a:r>
              <a:rPr lang="en-GB" smtClean="0"/>
              <a:t>Cathodo-luminescence (CL) imaging reveals broad concentric zoning patterns consistent with magmatic crystallisation</a:t>
            </a:r>
            <a:endParaRPr lang="ru-RU" smtClean="0"/>
          </a:p>
          <a:p>
            <a:pPr defTabSz="942975">
              <a:spcBef>
                <a:spcPct val="0"/>
              </a:spcBef>
            </a:pPr>
            <a:endParaRPr lang="ru-RU" smtClean="0"/>
          </a:p>
        </p:txBody>
      </p:sp>
      <p:sp>
        <p:nvSpPr>
          <p:cNvPr id="1218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669C2B4-4C1F-40B6-99B9-6F0C3116B1C7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>
              <a:spcBef>
                <a:spcPct val="0"/>
              </a:spcBef>
            </a:pPr>
            <a:r>
              <a:rPr lang="en-US" b="1" i="1" smtClean="0"/>
              <a:t>The Chelyuskin and Stanovoy island arc belts, which corresponding to fragments of a single belt (Vernikovsky et al., 1993; 2004) , were displaced along a strike-slip fault</a:t>
            </a:r>
            <a:r>
              <a:rPr lang="ru-RU" b="1" i="1" smtClean="0"/>
              <a:t>  </a:t>
            </a:r>
            <a:r>
              <a:rPr lang="en-US" b="1" i="1" smtClean="0"/>
              <a:t>according new </a:t>
            </a:r>
            <a:r>
              <a:rPr lang="ru-RU" b="1" i="1" smtClean="0"/>
              <a:t>Ar–Ar</a:t>
            </a:r>
            <a:r>
              <a:rPr lang="en-US" b="1" i="1" smtClean="0"/>
              <a:t> data about  </a:t>
            </a:r>
            <a:r>
              <a:rPr lang="ru-RU" b="1" i="1" smtClean="0"/>
              <a:t>729–681 </a:t>
            </a:r>
            <a:r>
              <a:rPr lang="en-US" b="1" i="1" smtClean="0"/>
              <a:t>Ma ago. </a:t>
            </a:r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126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52E31F7-F61A-49D2-850D-FD3E9DE4081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42975">
              <a:spcBef>
                <a:spcPct val="0"/>
              </a:spcBef>
            </a:pPr>
            <a:r>
              <a:rPr lang="en-US" dirty="0" smtClean="0"/>
              <a:t>The oldest island arc formations of Taimyr have been determined in a tectonic block of the Three Sister Lake region (north-eastern part of the Central Taimyr </a:t>
            </a:r>
            <a:r>
              <a:rPr lang="en-US" dirty="0" err="1" smtClean="0"/>
              <a:t>accretionary</a:t>
            </a:r>
            <a:r>
              <a:rPr lang="en-US" dirty="0" smtClean="0"/>
              <a:t> zone). They include volcanic rocks of a differentiated series and their tuffs, dikes of gabbro-</a:t>
            </a:r>
            <a:r>
              <a:rPr lang="en-US" dirty="0" err="1" smtClean="0"/>
              <a:t>diabases</a:t>
            </a:r>
            <a:r>
              <a:rPr lang="en-US" dirty="0" smtClean="0"/>
              <a:t> and </a:t>
            </a:r>
            <a:r>
              <a:rPr lang="en-US" dirty="0" err="1" smtClean="0"/>
              <a:t>plagiogranites</a:t>
            </a:r>
            <a:r>
              <a:rPr lang="en-US" dirty="0" smtClean="0"/>
              <a:t>. </a:t>
            </a:r>
          </a:p>
          <a:p>
            <a:pPr defTabSz="942975">
              <a:spcBef>
                <a:spcPct val="0"/>
              </a:spcBef>
            </a:pPr>
            <a:endParaRPr lang="en-US" dirty="0" smtClean="0"/>
          </a:p>
          <a:p>
            <a:pPr defTabSz="942975">
              <a:spcBef>
                <a:spcPct val="0"/>
              </a:spcBef>
            </a:pPr>
            <a:r>
              <a:rPr lang="en-US" dirty="0" smtClean="0"/>
              <a:t>In this report we will show the results of the most oldest </a:t>
            </a:r>
            <a:r>
              <a:rPr lang="en-US" dirty="0" err="1" smtClean="0"/>
              <a:t>paleoisland</a:t>
            </a:r>
            <a:r>
              <a:rPr lang="en-US" dirty="0" smtClean="0"/>
              <a:t> arc rocks complex investigation in the Central</a:t>
            </a:r>
            <a:r>
              <a:rPr lang="ru-RU" dirty="0" smtClean="0"/>
              <a:t>-</a:t>
            </a:r>
            <a:r>
              <a:rPr lang="en-US" dirty="0" smtClean="0"/>
              <a:t>Taimyr </a:t>
            </a:r>
            <a:r>
              <a:rPr lang="en-US" dirty="0" err="1" smtClean="0"/>
              <a:t>accretionary</a:t>
            </a:r>
            <a:r>
              <a:rPr lang="en-US" dirty="0" smtClean="0"/>
              <a:t> zone which are located in the North</a:t>
            </a:r>
            <a:r>
              <a:rPr lang="ru-RU" dirty="0" smtClean="0"/>
              <a:t>-</a:t>
            </a:r>
            <a:r>
              <a:rPr lang="en-US" dirty="0" smtClean="0"/>
              <a:t>Eastern</a:t>
            </a:r>
            <a:r>
              <a:rPr lang="ru-RU" dirty="0" smtClean="0"/>
              <a:t> </a:t>
            </a:r>
            <a:r>
              <a:rPr lang="en-US" dirty="0" smtClean="0"/>
              <a:t>Taimyr. On the studied area </a:t>
            </a:r>
            <a:r>
              <a:rPr lang="en-US" dirty="0" err="1" smtClean="0"/>
              <a:t>andesites</a:t>
            </a:r>
            <a:r>
              <a:rPr lang="en-US" dirty="0" smtClean="0"/>
              <a:t>, </a:t>
            </a:r>
            <a:r>
              <a:rPr lang="en-US" dirty="0" err="1" smtClean="0"/>
              <a:t>dacites</a:t>
            </a:r>
            <a:r>
              <a:rPr lang="en-US" dirty="0" smtClean="0"/>
              <a:t>, and </a:t>
            </a:r>
            <a:r>
              <a:rPr lang="en-US" dirty="0" err="1" smtClean="0"/>
              <a:t>plagiorhyodacites</a:t>
            </a:r>
            <a:r>
              <a:rPr lang="en-US" dirty="0" smtClean="0"/>
              <a:t> are the dominating </a:t>
            </a:r>
            <a:r>
              <a:rPr lang="en-US" dirty="0" err="1" smtClean="0"/>
              <a:t>paleo</a:t>
            </a:r>
            <a:r>
              <a:rPr lang="en-US" dirty="0" smtClean="0"/>
              <a:t>-island arc complex rocks which are host rocks to </a:t>
            </a:r>
            <a:r>
              <a:rPr lang="en-US" dirty="0" err="1" smtClean="0"/>
              <a:t>plagiogranites</a:t>
            </a:r>
            <a:r>
              <a:rPr lang="en-US" dirty="0" smtClean="0"/>
              <a:t> and </a:t>
            </a:r>
            <a:r>
              <a:rPr lang="en-US" dirty="0" err="1" smtClean="0"/>
              <a:t>plagiogranite</a:t>
            </a:r>
            <a:r>
              <a:rPr lang="en-US" dirty="0" smtClean="0"/>
              <a:t>- porphyry, </a:t>
            </a:r>
            <a:r>
              <a:rPr lang="en-US" dirty="0" err="1" smtClean="0"/>
              <a:t>diabases</a:t>
            </a:r>
            <a:r>
              <a:rPr lang="en-US" dirty="0" smtClean="0"/>
              <a:t> and gabbro.</a:t>
            </a:r>
          </a:p>
          <a:p>
            <a:pPr defTabSz="942975">
              <a:spcBef>
                <a:spcPct val="0"/>
              </a:spcBef>
            </a:pPr>
            <a:endParaRPr lang="en-US" b="1" dirty="0" smtClean="0"/>
          </a:p>
          <a:p>
            <a:pPr defTabSz="942975">
              <a:spcBef>
                <a:spcPct val="0"/>
              </a:spcBef>
            </a:pPr>
            <a:r>
              <a:rPr lang="en-US" b="1" dirty="0" smtClean="0"/>
              <a:t> Investigations carried out in the North</a:t>
            </a:r>
            <a:r>
              <a:rPr lang="ru-RU" b="1" dirty="0" smtClean="0"/>
              <a:t>-</a:t>
            </a:r>
            <a:r>
              <a:rPr lang="en-US" b="1" dirty="0" smtClean="0"/>
              <a:t>Eastern</a:t>
            </a:r>
            <a:r>
              <a:rPr lang="ru-RU" b="1" dirty="0" smtClean="0"/>
              <a:t> </a:t>
            </a:r>
            <a:r>
              <a:rPr lang="en-US" b="1" dirty="0" smtClean="0"/>
              <a:t>Taimyr in the last years allowed us to determine the oldest </a:t>
            </a:r>
            <a:r>
              <a:rPr lang="en-US" b="1" dirty="0" err="1" smtClean="0"/>
              <a:t>paleoisland</a:t>
            </a:r>
            <a:r>
              <a:rPr lang="en-US" b="1" dirty="0" smtClean="0"/>
              <a:t> arc rocks complex in the Central</a:t>
            </a:r>
            <a:r>
              <a:rPr lang="ru-RU" b="1" dirty="0" smtClean="0"/>
              <a:t>-</a:t>
            </a:r>
            <a:r>
              <a:rPr lang="en-US" b="1" dirty="0" smtClean="0"/>
              <a:t>Taimyr </a:t>
            </a:r>
            <a:r>
              <a:rPr lang="en-US" b="1" dirty="0" err="1" smtClean="0"/>
              <a:t>accretionary</a:t>
            </a:r>
            <a:r>
              <a:rPr lang="en-US" b="1" dirty="0" smtClean="0"/>
              <a:t> </a:t>
            </a:r>
            <a:r>
              <a:rPr lang="ru-RU" b="1" dirty="0" smtClean="0"/>
              <a:t> </a:t>
            </a:r>
            <a:r>
              <a:rPr lang="en-US" b="1" dirty="0" smtClean="0"/>
              <a:t>belt.</a:t>
            </a:r>
          </a:p>
          <a:p>
            <a:pPr defTabSz="942975">
              <a:spcBef>
                <a:spcPct val="0"/>
              </a:spcBef>
            </a:pPr>
            <a:endParaRPr lang="en-US" b="1" dirty="0" smtClean="0"/>
          </a:p>
          <a:p>
            <a:pPr defTabSz="942975">
              <a:spcBef>
                <a:spcPct val="0"/>
              </a:spcBef>
            </a:pPr>
            <a:r>
              <a:rPr lang="en-US" dirty="0" smtClean="0"/>
              <a:t>The studied area of the Three Sisters Lake</a:t>
            </a:r>
            <a:r>
              <a:rPr lang="ru-RU" dirty="0" smtClean="0"/>
              <a:t> </a:t>
            </a:r>
            <a:r>
              <a:rPr lang="en-US" dirty="0" smtClean="0"/>
              <a:t>is the junction zone of Zhdanov formation rocks</a:t>
            </a:r>
            <a:r>
              <a:rPr lang="ru-RU" dirty="0" smtClean="0"/>
              <a:t> </a:t>
            </a:r>
            <a:r>
              <a:rPr lang="en-US" dirty="0" smtClean="0"/>
              <a:t>—</a:t>
            </a:r>
            <a:r>
              <a:rPr lang="ru-RU" dirty="0" smtClean="0"/>
              <a:t> </a:t>
            </a:r>
            <a:r>
              <a:rPr lang="en-US" dirty="0" smtClean="0"/>
              <a:t>mainly </a:t>
            </a:r>
            <a:r>
              <a:rPr lang="en-US" dirty="0" err="1" smtClean="0"/>
              <a:t>terrigenous</a:t>
            </a:r>
            <a:r>
              <a:rPr lang="en-US" dirty="0" smtClean="0"/>
              <a:t> rocks</a:t>
            </a:r>
            <a:r>
              <a:rPr lang="ru-RU" dirty="0" smtClean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greenishgrey</a:t>
            </a:r>
            <a:r>
              <a:rPr lang="en-US" dirty="0" smtClean="0"/>
              <a:t> and grey</a:t>
            </a:r>
            <a:r>
              <a:rPr lang="ru-RU" dirty="0" smtClean="0"/>
              <a:t> </a:t>
            </a:r>
            <a:r>
              <a:rPr lang="en-US" dirty="0" smtClean="0"/>
              <a:t>sandstones, siltstones, black and </a:t>
            </a:r>
            <a:r>
              <a:rPr lang="en-US" dirty="0" err="1" smtClean="0"/>
              <a:t>darkgrey</a:t>
            </a:r>
            <a:r>
              <a:rPr lang="en-US" dirty="0" smtClean="0"/>
              <a:t> </a:t>
            </a:r>
            <a:r>
              <a:rPr lang="en-US" dirty="0" err="1" smtClean="0"/>
              <a:t>phyllites</a:t>
            </a:r>
            <a:r>
              <a:rPr lang="ru-RU" dirty="0" smtClean="0"/>
              <a:t> </a:t>
            </a:r>
            <a:r>
              <a:rPr lang="en-US" dirty="0" smtClean="0"/>
              <a:t>with separate layers of carbonate rocks, andesite</a:t>
            </a:r>
            <a:r>
              <a:rPr lang="ru-RU" dirty="0" smtClean="0"/>
              <a:t> </a:t>
            </a:r>
            <a:r>
              <a:rPr lang="en-US" dirty="0" smtClean="0"/>
              <a:t>basalts, acid effusive rocks and their tuffs), metamorphosed in </a:t>
            </a:r>
            <a:r>
              <a:rPr lang="en-US" dirty="0" err="1" smtClean="0"/>
              <a:t>greenschist</a:t>
            </a:r>
            <a:r>
              <a:rPr lang="en-US" dirty="0" smtClean="0"/>
              <a:t> </a:t>
            </a:r>
            <a:r>
              <a:rPr lang="en-US" dirty="0" err="1" smtClean="0"/>
              <a:t>facies</a:t>
            </a:r>
            <a:r>
              <a:rPr lang="en-US" dirty="0" smtClean="0"/>
              <a:t> conditions, and mainly</a:t>
            </a:r>
            <a:r>
              <a:rPr lang="ru-RU" dirty="0" smtClean="0"/>
              <a:t> </a:t>
            </a:r>
            <a:r>
              <a:rPr lang="en-US" dirty="0" smtClean="0"/>
              <a:t>volcanogenic rocks (metamorphosed basalts, </a:t>
            </a:r>
            <a:r>
              <a:rPr lang="en-US" dirty="0" err="1" smtClean="0"/>
              <a:t>andesites</a:t>
            </a:r>
            <a:r>
              <a:rPr lang="en-US" dirty="0" smtClean="0"/>
              <a:t>, </a:t>
            </a:r>
            <a:r>
              <a:rPr lang="en-US" dirty="0" err="1" smtClean="0"/>
              <a:t>dacites</a:t>
            </a:r>
            <a:r>
              <a:rPr lang="en-US" dirty="0" smtClean="0"/>
              <a:t>, </a:t>
            </a:r>
            <a:r>
              <a:rPr lang="en-US" dirty="0" err="1" smtClean="0"/>
              <a:t>plagiorhyodacites</a:t>
            </a:r>
            <a:r>
              <a:rPr lang="en-US" dirty="0" smtClean="0"/>
              <a:t>) which are host rocks</a:t>
            </a:r>
            <a:r>
              <a:rPr lang="ru-RU" dirty="0" smtClean="0"/>
              <a:t> </a:t>
            </a:r>
            <a:r>
              <a:rPr lang="en-US" dirty="0" smtClean="0"/>
              <a:t>to </a:t>
            </a:r>
            <a:r>
              <a:rPr lang="en-US" dirty="0" err="1" smtClean="0"/>
              <a:t>plagiogranites</a:t>
            </a:r>
            <a:r>
              <a:rPr lang="en-US" dirty="0" smtClean="0"/>
              <a:t> and </a:t>
            </a:r>
            <a:r>
              <a:rPr lang="en-US" dirty="0" err="1" smtClean="0"/>
              <a:t>plagiogranite</a:t>
            </a:r>
            <a:r>
              <a:rPr lang="en-US" dirty="0" smtClean="0"/>
              <a:t> porphyry</a:t>
            </a:r>
            <a:endParaRPr lang="ru-RU" dirty="0" smtClean="0"/>
          </a:p>
          <a:p>
            <a:pPr defTabSz="942975">
              <a:spcBef>
                <a:spcPct val="0"/>
              </a:spcBef>
            </a:pPr>
            <a:endParaRPr lang="ru-RU" b="1" dirty="0" smtClean="0"/>
          </a:p>
        </p:txBody>
      </p:sp>
      <p:sp>
        <p:nvSpPr>
          <p:cNvPr id="1280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7A77276-C966-4811-BCEA-5A98D7D947B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310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43B664E-146B-402C-8E8A-F0A8302FCAF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We performed the U–Pb isotopic analysis on a</a:t>
            </a:r>
          </a:p>
          <a:p>
            <a:pPr>
              <a:spcBef>
                <a:spcPct val="0"/>
              </a:spcBef>
            </a:pPr>
            <a:r>
              <a:rPr lang="en-US" smtClean="0"/>
              <a:t>multicollector Finnigan MAT261 mass spectrometer</a:t>
            </a:r>
          </a:p>
          <a:p>
            <a:pPr>
              <a:spcBef>
                <a:spcPct val="0"/>
              </a:spcBef>
            </a:pPr>
            <a:r>
              <a:rPr lang="en-US" smtClean="0"/>
              <a:t>and the Sm, Nd, Rb, and Sr analysis—on a 7collec</a:t>
            </a:r>
          </a:p>
          <a:p>
            <a:pPr>
              <a:spcBef>
                <a:spcPct val="0"/>
              </a:spcBef>
            </a:pPr>
            <a:r>
              <a:rPr lang="en-US" smtClean="0"/>
              <a:t>tor Triton T1 mass spectrometer at the Institute of Pre</a:t>
            </a:r>
          </a:p>
          <a:p>
            <a:pPr>
              <a:spcBef>
                <a:spcPct val="0"/>
              </a:spcBef>
            </a:pPr>
            <a:r>
              <a:rPr lang="en-US" smtClean="0"/>
              <a:t>cambrian Geology and Geochronology of the RAS</a:t>
            </a:r>
          </a:p>
          <a:p>
            <a:pPr>
              <a:spcBef>
                <a:spcPct val="0"/>
              </a:spcBef>
            </a:pPr>
            <a:r>
              <a:rPr lang="en-US" smtClean="0"/>
              <a:t>(St. Petersburg) using standard techniques [</a:t>
            </a:r>
            <a:endParaRPr lang="ru-RU" smtClean="0"/>
          </a:p>
        </p:txBody>
      </p:sp>
      <p:sp>
        <p:nvSpPr>
          <p:cNvPr id="1331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7CF2C45-71C6-4D98-98EA-8FAC2646E6D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42975">
              <a:spcBef>
                <a:spcPct val="0"/>
              </a:spcBef>
            </a:pPr>
            <a:endParaRPr lang="en-US" smtClean="0"/>
          </a:p>
        </p:txBody>
      </p:sp>
      <p:sp>
        <p:nvSpPr>
          <p:cNvPr id="1361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60A10DC-28A4-4BE4-9211-3A5BD342F1B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382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4DE4B1D-224C-46A7-B761-4F63CBF3072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382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4DE4B1D-224C-46A7-B761-4F63CBF3072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44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A5996D2-15AE-4566-B8EE-E0F61E0FB766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EB51B8-5617-44C9-BB17-7A601140FC5F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98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EB51B8-5617-44C9-BB17-7A601140FC5F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537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075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F77C8FE-61F9-46AE-9AAB-8AC1A8BCA81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105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B99ADA1-075B-4EAF-91CA-1FBD16F225B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146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C8EF7F5-D357-4A58-B72B-370502438D37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1673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AF57C8C-FB81-4D03-8E05-A2F795B08F23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187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1CE2C8-6354-4692-8567-B2856D884AC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7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12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13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F831D-378B-4322-BBAB-6B78C729FB61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4E586-2084-462B-A312-729D48DC27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AB533-93E2-4563-AB90-58DA2B3C205D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8093F-1504-46B1-8F3B-863F23A860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2CECD-1415-470F-A1CF-3C1297EF901D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8D6D9-E98F-4CB3-BA95-CF657D56AB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7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12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13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0D459-D53D-4F16-9D0D-E9102E1F33E2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D9D4D-1942-4479-B5FF-FEFFB8D950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2DE9C-25C6-40AA-AD6E-6FD793B70A87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D164B-A08A-4122-8C3B-A33A64A0D9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6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1DE25-85DF-4A0D-9199-B8E30A1D9DC4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9022A-BB84-4A4A-9B9C-A02179250A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BE346-0007-41F6-8A39-51AF95C879F9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E4B59-FDE6-4D93-AFB3-BA77F3C4CB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9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16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BB461-7AB6-4529-9250-E62D4C882C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69E21-346B-4FA7-94E0-AD1C0238C323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AE0A5-F6D5-460D-A9C0-E3A745225F54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79A01-A4CC-42A9-B2ED-0D369A15CD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D1FCC-4A25-43B9-AC11-E5EC30F95387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8F7B1-FCDD-4D07-92B0-EF0FADAE5F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C19A7-9CD7-4282-B2E7-D37FCE297621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6096A-6821-4DC8-B7E2-B3D3006D1E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42285-8F36-4B21-ACFD-D155A94EA585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9DAD5-0FFC-4AD7-A5D5-F8CD3CF97D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F6457-31A3-4A1C-A7EC-2CDEA773A3FE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507EA-636D-4199-B48F-B1A6A493F9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C5CB8-C090-4223-8134-C311649EBF31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5590D-37BF-4E3C-B44F-2BAF702055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6522C-3C89-479B-AE2B-1093494AA5D4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89AA2-41B9-405D-B184-0C1338B055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7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12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13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96CA1-55DB-49A3-A30C-1F9EE3861379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C04A3-3404-4C3F-98DA-95096F3B8E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2BAB5-253B-4039-AE16-B813163385CD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F1623-E4B0-4698-8AA3-41F78CDC59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6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93DB4-C376-4084-9D37-C6CECAABF0FA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1F231-DFE0-4219-A6F5-E48009EC22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71CB6-427B-4799-ABAF-AB4CB36C5AE3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31D5A-7504-4997-A9BF-93FA4D258F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9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16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49BC5-A2D4-4811-8A73-3EE8F60ACC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548A0-88EF-4315-9871-00691C241575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182A6-388E-4695-BDE4-C5AA3E7F1B2F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61248-EB60-481D-927D-23905AD5E5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6AD1D-C4AF-4EED-BA3F-2D475E33F7AF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AEE86-FC39-40FA-8985-C64F806641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6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CA90B-BCBE-4B79-9A9E-4799199EE5B5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EB231-5257-4C69-AFBB-5CFC9A2158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0A704-ADBC-497B-B85D-D8A8A5AFCC43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E703C-5EC0-4D03-AEA2-73B6FDC99D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08569-7F86-47AC-B17F-77D193C58AED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D113F-7EBB-4164-A3AF-F113411499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EC278-34CD-4BBD-9500-454656CE8242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FC8A8-AE69-4582-A0AA-97B2D0CEE0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A0455-39D2-4AD7-9367-07AD41069AEE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5AB41-1FBF-460C-A6EC-E6E5EA3248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7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12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13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4E7F559-0026-4717-BE51-EF99E49A52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44B13B2-4E3E-465B-8EC9-D01C750A3B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Нижний колонтитул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6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932CB74-8DE3-4CE3-AD77-5BEA4E385D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095332C-C447-408F-9DA2-6D1E7E11D6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9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16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E602BA5-CE68-4ACF-BE6B-673A93766B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36BA928-3B72-4A19-A731-B46222710C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72848-CF90-41E3-BB4A-8FAAF0AF5528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23F09-86F7-442E-BA0D-24355FDC84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F162D29-86EB-40FB-A0CA-C0004C870F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DA561EA-B208-41B2-8024-9EA41D70EC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4D60E33-EE9B-4CB9-BB6C-C526722846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6511DF3-4F03-45DA-8B70-D8AF1489A4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8238EA0-3263-4DEA-BEDD-45DC42D0B9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F847D76-89D7-4DAD-AB41-17E8D299B2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FC5FA8B-6873-4F49-B687-9F0C71CB7B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607A224-34E7-432D-B811-731F966A08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E60ACD6-17A7-4CF7-8FFA-B990B931E7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5E38D4A-3EC5-4054-A9B7-4563FBD886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9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16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9DA13-CE13-465B-AC2D-2EBBC7C9F9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984C5-4BA4-4B34-9AA0-712D1D810C8B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913FEED-0DB7-4CD9-AE1B-8FE2C18A51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15C0948-E855-45BD-8F73-B20BF7C6E6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92EC7CC-6C14-47B9-A935-077908BDC3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9A54E3D-007A-4464-94A0-E358D48664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FEE9CB7-9DB7-4192-800F-110C105737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BA9552D-B585-4445-9A1C-A1DCB68CBB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67699E1-F1A3-49DD-9E33-78B5004199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0CEF038-A38C-471F-912E-BC68674B06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EAB7661-0F7B-4128-8493-623966F09A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667D83D-A8E3-46CE-8FC7-E53D8A20A8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73E5B-144F-4A48-80FA-528570842330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12BEF-477D-4067-940A-DC603D0592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BBF9EF7-8898-4BB0-8C82-AF2F6E499A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2CAFAB3-A4CC-44C7-BC06-AED22A3D0C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2E1256A-AF1E-40A3-86FA-DEC20C166E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FB6A77A-68D3-4FC4-B225-FE5CE4AB08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0E71620-6D4E-4BB7-A70A-EF1E9F5386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D38C41D-2387-45D5-84C9-FBA676159A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3D1D232-4C31-41DD-A2ED-4282D10BB9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CDBA1-C6EF-46DD-892E-C00E05147721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BFA4D-3A7C-4540-90F7-99E1CB5FC7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50728-707C-4F84-9CEA-53BE670B3FBF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D41C1-CC74-4B40-9804-FB366B097C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F5A5F-F060-41F7-B47D-DEEB99031646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B43F1-98DE-4F2B-A3F5-F258E7C60A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3D62A-3B90-4B9B-8904-FCE8D6E755C5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34EA4-DE54-433E-8EC7-5AD9AC68DC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ABD37-B4FD-45D8-8001-B81CD33D5B7C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1351D-5C87-4DED-9BB6-F55D462E7D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EB923-14A9-4B14-A4DA-4667B85B92AE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B3123-5467-4324-A2DD-F924638DAD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5414F-B777-4E35-8558-BE1BCB15233C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5EBC0-83A2-4C64-B259-8C17EDFABE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C311B-33CC-4109-81F5-AB3371B2598F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BDB66-9586-4C67-8A7E-49888D9621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A8EB2-EA50-46DF-9132-0C55184C593B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A8926-2B1C-4CF1-8260-B64314B75E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9F7C4-ECB3-475F-8846-2AAE6B65A2D3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28841-1303-48B4-A97A-CEF4DD7407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B93A6-F49C-451D-B3EB-35A25D85EB7C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0CE6D-5330-4DF7-BF82-53BFF019AB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8ECCA-3ADE-4B39-A552-5F9E69B23E1F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A3949-F696-48E2-BE82-3A8CF17148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FB84B-1824-4B73-9A22-355155264771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FE021-1CF7-47DB-8BD9-9C75564766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2BEFE-41A4-466C-A731-E59EB49AC2B8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73E07-98CA-4CB8-8A79-595B358C8C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A31DC-FA00-4252-8CFE-7BC47C55F332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58881-87C7-4F05-BD28-D96BF416B2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4E4B9-810C-4EC4-BE8B-99DEA2FFD873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2EBD5-0E56-4CD1-9399-716DDD059C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269BE-644B-4CC3-9F0E-1F1FF6215457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06B82-4D68-4AF0-835C-2C2A88196F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79C7A-005D-42EA-8DF1-CC83E729D474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7C283-EA20-4DB5-950A-0CE9B41F5A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6F9E9-E804-4684-B6DB-E4B8F0A545DE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50250-66E6-41F2-8B97-11F8C51137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3B4AD-C47A-4545-A9CF-BBC04BB343D5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BAB15-B4B9-463B-9261-FFBEC69C87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FA5BC-124B-4E19-8D0C-33A297D6E05D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66269-FEC3-4A28-AFC1-954DC72B30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6FB06-CCEF-4BEC-99D4-3EE49E5427CB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8A1CD-6E3C-441D-B79A-1F592A5CF5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2A765-E413-49BF-A0CA-44185E21CAAC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AB265-61CF-4E5D-93D8-8201C0DE2C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7DA36-C813-4111-BEE7-B04E442DB500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07D98-ACA5-47C8-BCE8-FE96F076E2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0FAE7-157F-4570-AF0B-DDE5C7B42907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EF834-CAE9-4096-B1A1-143E5646C8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361FD587-195C-4AD9-9F2F-9FE2BB468EBE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887F73BB-4549-4B23-97EC-F769C10E8A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85" r:id="rId1"/>
    <p:sldLayoutId id="2147484045" r:id="rId2"/>
    <p:sldLayoutId id="2147484086" r:id="rId3"/>
    <p:sldLayoutId id="2147484046" r:id="rId4"/>
    <p:sldLayoutId id="2147484087" r:id="rId5"/>
    <p:sldLayoutId id="2147484047" r:id="rId6"/>
    <p:sldLayoutId id="2147484048" r:id="rId7"/>
    <p:sldLayoutId id="2147484088" r:id="rId8"/>
    <p:sldLayoutId id="2147484089" r:id="rId9"/>
    <p:sldLayoutId id="2147484049" r:id="rId10"/>
    <p:sldLayoutId id="2147484050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fontAlgn="base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fontAlgn="base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02764B75-6CBE-463E-89D4-16EB5E4D34FA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439FD7FB-C03D-450E-A95F-DB86718DE9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90" r:id="rId1"/>
    <p:sldLayoutId id="2147484051" r:id="rId2"/>
    <p:sldLayoutId id="2147484091" r:id="rId3"/>
    <p:sldLayoutId id="2147484052" r:id="rId4"/>
    <p:sldLayoutId id="2147484092" r:id="rId5"/>
    <p:sldLayoutId id="2147484053" r:id="rId6"/>
    <p:sldLayoutId id="2147484054" r:id="rId7"/>
    <p:sldLayoutId id="2147484093" r:id="rId8"/>
    <p:sldLayoutId id="2147484094" r:id="rId9"/>
    <p:sldLayoutId id="2147484055" r:id="rId10"/>
    <p:sldLayoutId id="2147484056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fontAlgn="base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fontAlgn="base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39BA217A-7B0D-481B-849D-12071F253BF3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E241CDAC-A711-4373-AE9D-66602E5DFD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95" r:id="rId1"/>
    <p:sldLayoutId id="2147484057" r:id="rId2"/>
    <p:sldLayoutId id="2147484096" r:id="rId3"/>
    <p:sldLayoutId id="2147484058" r:id="rId4"/>
    <p:sldLayoutId id="2147484097" r:id="rId5"/>
    <p:sldLayoutId id="2147484059" r:id="rId6"/>
    <p:sldLayoutId id="2147484060" r:id="rId7"/>
    <p:sldLayoutId id="2147484098" r:id="rId8"/>
    <p:sldLayoutId id="2147484099" r:id="rId9"/>
    <p:sldLayoutId id="2147484061" r:id="rId10"/>
    <p:sldLayoutId id="2147484062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fontAlgn="base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fontAlgn="base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9CE6E7EC-57C6-4953-86F1-EC5365ABCC94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59155329-078C-430D-AC78-92F840E123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fontAlgn="base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fontAlgn="base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9A192E92-2001-44FC-B5BD-02D71D7EAA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  <p:sldLayoutId id="21474841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E3520B6F-9812-45AC-8DBD-604F7764E7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29" r:id="rId8"/>
    <p:sldLayoutId id="2147484130" r:id="rId9"/>
    <p:sldLayoutId id="2147484131" r:id="rId10"/>
    <p:sldLayoutId id="21474841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475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A40DEDBD-6E90-4F47-B37D-2A3D42E4F0A1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ADEE686A-9BDC-4C15-9F81-8534E1A6FE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704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65F51F21-E1DE-4FAA-B4F3-50F5F174DB7C}" type="datetimeFigureOut">
              <a:rPr lang="ru-RU"/>
              <a:pPr>
                <a:defRPr/>
              </a:pPr>
              <a:t>23.10.2012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D5F2C8BA-8ED6-4F75-935A-5E284D227F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  <p:sldLayoutId id="2147484078" r:id="rId5"/>
    <p:sldLayoutId id="2147484079" r:id="rId6"/>
    <p:sldLayoutId id="2147484080" r:id="rId7"/>
    <p:sldLayoutId id="2147484081" r:id="rId8"/>
    <p:sldLayoutId id="2147484082" r:id="rId9"/>
    <p:sldLayoutId id="2147484083" r:id="rId10"/>
    <p:sldLayoutId id="214748408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7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4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7.emf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6.emf"/><Relationship Id="rId4" Type="http://schemas.openxmlformats.org/officeDocument/2006/relationships/oleObject" Target="../embeddings/oleObject5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022304"/>
            <a:ext cx="8229600" cy="1143000"/>
          </a:xfrm>
        </p:spPr>
        <p:txBody>
          <a:bodyPr>
            <a:noAutofit/>
          </a:bodyPr>
          <a:lstStyle/>
          <a:p>
            <a:r>
              <a:rPr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effectLst/>
              </a:rPr>
              <a:t>ГЕОХИМИЧЕСКАЯ </a:t>
            </a:r>
            <a:r>
              <a:rPr lang="en-US" sz="2800" b="1" dirty="0" smtClean="0">
                <a:effectLst/>
              </a:rPr>
              <a:t>  </a:t>
            </a:r>
            <a:r>
              <a:rPr lang="ru-RU" sz="2800" b="1" dirty="0" smtClean="0">
                <a:effectLst/>
              </a:rPr>
              <a:t>ЭВОЛЮЦИЯ ЮВЕНИЛЬНОЙ</a:t>
            </a:r>
            <a:r>
              <a:rPr lang="en-US" sz="2800" b="1" dirty="0" smtClean="0">
                <a:effectLst/>
              </a:rPr>
              <a:t> </a:t>
            </a:r>
            <a:r>
              <a:rPr lang="ru-RU" sz="2800" b="1" dirty="0" smtClean="0">
                <a:effectLst/>
              </a:rPr>
              <a:t> </a:t>
            </a:r>
            <a:r>
              <a:rPr lang="ru-RU" sz="2800" b="1" dirty="0">
                <a:effectLst/>
              </a:rPr>
              <a:t>КОРЫ </a:t>
            </a:r>
            <a:r>
              <a:rPr lang="en-US" sz="2800" b="1" dirty="0" smtClean="0">
                <a:effectLst/>
              </a:rPr>
              <a:t>  </a:t>
            </a:r>
            <a:r>
              <a:rPr lang="ru-RU" sz="2800" b="1" dirty="0" smtClean="0">
                <a:effectLst/>
              </a:rPr>
              <a:t>НЕОПРОТЕОЗОЙСКОЙ </a:t>
            </a:r>
            <a:r>
              <a:rPr lang="en-US" sz="2800" b="1" dirty="0" smtClean="0">
                <a:effectLst/>
              </a:rPr>
              <a:t>  </a:t>
            </a:r>
            <a:r>
              <a:rPr lang="ru-RU" sz="2800" b="1" dirty="0" smtClean="0">
                <a:effectLst/>
              </a:rPr>
              <a:t>ОСТРОВОДУЖНОЙ</a:t>
            </a:r>
            <a:r>
              <a:rPr lang="en-US" sz="2800" b="1" dirty="0" smtClean="0">
                <a:effectLst/>
              </a:rPr>
              <a:t>  </a:t>
            </a:r>
            <a:r>
              <a:rPr lang="ru-RU" sz="2800" b="1" dirty="0" smtClean="0">
                <a:effectLst/>
              </a:rPr>
              <a:t> СИСТЕМЫ,</a:t>
            </a:r>
            <a:r>
              <a:rPr lang="en-US" sz="2800" b="1" dirty="0" smtClean="0">
                <a:effectLst/>
              </a:rPr>
              <a:t>  </a:t>
            </a:r>
            <a:r>
              <a:rPr lang="ru-RU" sz="2800" b="1" dirty="0" smtClean="0">
                <a:effectLst/>
              </a:rPr>
              <a:t>СЕВЕРО-ЗАПАДНАЯ ОКРАИНА</a:t>
            </a:r>
            <a:r>
              <a:rPr lang="en-US" sz="2800" b="1" dirty="0" smtClean="0">
                <a:effectLst/>
              </a:rPr>
              <a:t/>
            </a:r>
            <a:br>
              <a:rPr lang="en-US" sz="2800" b="1" dirty="0" smtClean="0">
                <a:effectLst/>
              </a:rPr>
            </a:br>
            <a:r>
              <a:rPr lang="ru-RU" sz="2800" b="1" dirty="0" smtClean="0">
                <a:effectLst/>
              </a:rPr>
              <a:t> СИБИРСКОГО </a:t>
            </a:r>
            <a:r>
              <a:rPr lang="ru-RU" sz="2800" b="1" dirty="0">
                <a:effectLst/>
              </a:rPr>
              <a:t>КРАТОНА</a:t>
            </a:r>
            <a:r>
              <a:rPr lang="ru-RU" sz="2800" dirty="0">
                <a:effectLst/>
              </a:rPr>
              <a:t/>
            </a:r>
            <a:br>
              <a:rPr lang="ru-RU" sz="2800" dirty="0">
                <a:effectLst/>
              </a:rPr>
            </a:br>
            <a:r>
              <a:rPr lang="hr-HR" sz="2400" b="1" dirty="0" smtClean="0"/>
              <a:t> 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200" b="1" dirty="0">
                <a:effectLst/>
              </a:rPr>
              <a:t>Верниковская А.Е..</a:t>
            </a:r>
            <a:r>
              <a:rPr lang="ru-RU" sz="2200" b="1" baseline="30000" dirty="0">
                <a:effectLst/>
              </a:rPr>
              <a:t>1</a:t>
            </a:r>
            <a:r>
              <a:rPr lang="ru-RU" sz="2200" b="1" dirty="0">
                <a:effectLst/>
              </a:rPr>
              <a:t>, Верниковский В.А.</a:t>
            </a:r>
            <a:r>
              <a:rPr lang="ru-RU" sz="2200" b="1" baseline="30000" dirty="0">
                <a:effectLst/>
              </a:rPr>
              <a:t>1,2</a:t>
            </a:r>
            <a:r>
              <a:rPr lang="ru-RU" sz="2200" b="1" dirty="0">
                <a:effectLst/>
              </a:rPr>
              <a:t>, Матушкин Н.Ю.</a:t>
            </a:r>
            <a:r>
              <a:rPr lang="ru-RU" sz="2200" b="1" baseline="30000" dirty="0">
                <a:effectLst/>
              </a:rPr>
              <a:t>1,2</a:t>
            </a:r>
            <a:r>
              <a:rPr lang="ru-RU" sz="2200" b="1" dirty="0">
                <a:effectLst/>
              </a:rPr>
              <a:t> Сальникова Е.Б.</a:t>
            </a:r>
            <a:r>
              <a:rPr lang="ru-RU" sz="2200" b="1" baseline="30000" dirty="0">
                <a:effectLst/>
              </a:rPr>
              <a:t>3</a:t>
            </a:r>
            <a:r>
              <a:rPr lang="ru-RU" sz="2200" b="1" dirty="0">
                <a:effectLst/>
              </a:rPr>
              <a:t>, Котов А.Б.</a:t>
            </a:r>
            <a:r>
              <a:rPr lang="ru-RU" sz="2200" b="1" baseline="30000" dirty="0">
                <a:effectLst/>
              </a:rPr>
              <a:t> 3</a:t>
            </a:r>
            <a:r>
              <a:rPr lang="ru-RU" sz="2200" b="1" dirty="0">
                <a:effectLst/>
              </a:rPr>
              <a:t>, Ковач В.П.</a:t>
            </a:r>
            <a:r>
              <a:rPr lang="ru-RU" sz="2200" b="1" baseline="30000" dirty="0">
                <a:effectLst/>
              </a:rPr>
              <a:t> 3</a:t>
            </a:r>
            <a:r>
              <a:rPr lang="ru-RU" sz="2200" b="1" dirty="0">
                <a:effectLst/>
              </a:rPr>
              <a:t>, Травин </a:t>
            </a:r>
            <a:r>
              <a:rPr lang="ru-RU" sz="2200" b="1" dirty="0" smtClean="0">
                <a:effectLst/>
              </a:rPr>
              <a:t>А.В.</a:t>
            </a:r>
            <a:r>
              <a:rPr lang="ru-RU" sz="2200" b="1" baseline="30000" dirty="0" smtClean="0">
                <a:effectLst/>
              </a:rPr>
              <a:t>4</a:t>
            </a:r>
            <a:r>
              <a:rPr lang="en-US" sz="2200" b="1" baseline="30000" dirty="0" smtClean="0">
                <a:effectLst/>
              </a:rPr>
              <a:t/>
            </a:r>
            <a:br>
              <a:rPr lang="en-US" sz="2200" b="1" baseline="30000" dirty="0" smtClean="0">
                <a:effectLst/>
              </a:rPr>
            </a:br>
            <a:r>
              <a:rPr lang="ru-RU" sz="2200" b="1" dirty="0">
                <a:effectLst/>
              </a:rPr>
              <a:t/>
            </a:r>
            <a:br>
              <a:rPr lang="ru-RU" sz="2200" b="1" dirty="0">
                <a:effectLst/>
              </a:rPr>
            </a:br>
            <a:r>
              <a:rPr lang="ru-RU" sz="1600" b="1" i="1" baseline="30000" dirty="0">
                <a:effectLst/>
              </a:rPr>
              <a:t>1</a:t>
            </a:r>
            <a:r>
              <a:rPr lang="ru-RU" sz="1600" b="1" i="1" dirty="0">
                <a:effectLst/>
              </a:rPr>
              <a:t>Институт </a:t>
            </a:r>
            <a:r>
              <a:rPr lang="en-US" sz="1600" b="1" i="1" dirty="0" smtClean="0">
                <a:effectLst/>
              </a:rPr>
              <a:t> </a:t>
            </a:r>
            <a:r>
              <a:rPr lang="ru-RU" sz="1600" b="1" i="1" dirty="0" smtClean="0">
                <a:effectLst/>
              </a:rPr>
              <a:t>нефтегазовой </a:t>
            </a:r>
            <a:r>
              <a:rPr lang="en-US" sz="1600" b="1" i="1" dirty="0" smtClean="0">
                <a:effectLst/>
              </a:rPr>
              <a:t> </a:t>
            </a:r>
            <a:r>
              <a:rPr lang="ru-RU" sz="1600" b="1" i="1" dirty="0" smtClean="0">
                <a:effectLst/>
              </a:rPr>
              <a:t>геологии </a:t>
            </a:r>
            <a:r>
              <a:rPr lang="en-US" sz="1600" b="1" i="1" dirty="0" smtClean="0">
                <a:effectLst/>
              </a:rPr>
              <a:t> </a:t>
            </a:r>
            <a:r>
              <a:rPr lang="ru-RU" sz="1600" b="1" i="1" dirty="0" smtClean="0">
                <a:effectLst/>
              </a:rPr>
              <a:t>и </a:t>
            </a:r>
            <a:r>
              <a:rPr lang="en-US" sz="1600" b="1" i="1" dirty="0" smtClean="0">
                <a:effectLst/>
              </a:rPr>
              <a:t> </a:t>
            </a:r>
            <a:r>
              <a:rPr lang="ru-RU" sz="1600" b="1" i="1" dirty="0" smtClean="0">
                <a:effectLst/>
              </a:rPr>
              <a:t>геофизики </a:t>
            </a:r>
            <a:r>
              <a:rPr lang="en-US" sz="1600" b="1" i="1" dirty="0" smtClean="0">
                <a:effectLst/>
              </a:rPr>
              <a:t> </a:t>
            </a:r>
            <a:r>
              <a:rPr lang="ru-RU" sz="1600" b="1" i="1" dirty="0" smtClean="0">
                <a:effectLst/>
              </a:rPr>
              <a:t>им</a:t>
            </a:r>
            <a:r>
              <a:rPr lang="ru-RU" sz="1600" b="1" i="1" dirty="0">
                <a:effectLst/>
              </a:rPr>
              <a:t>. </a:t>
            </a:r>
            <a:r>
              <a:rPr lang="en-US" sz="1600" b="1" i="1" dirty="0" smtClean="0">
                <a:effectLst/>
              </a:rPr>
              <a:t> </a:t>
            </a:r>
            <a:r>
              <a:rPr lang="ru-RU" sz="1600" b="1" i="1" dirty="0" err="1" smtClean="0">
                <a:effectLst/>
              </a:rPr>
              <a:t>А.А.Трофимука</a:t>
            </a:r>
            <a:r>
              <a:rPr lang="ru-RU" sz="1600" b="1" i="1" dirty="0" smtClean="0">
                <a:effectLst/>
              </a:rPr>
              <a:t> </a:t>
            </a:r>
            <a:r>
              <a:rPr lang="en-US" sz="1600" b="1" i="1" dirty="0" smtClean="0">
                <a:effectLst/>
              </a:rPr>
              <a:t> </a:t>
            </a:r>
            <a:r>
              <a:rPr lang="ru-RU" sz="1600" b="1" i="1" dirty="0" smtClean="0">
                <a:effectLst/>
              </a:rPr>
              <a:t>СО </a:t>
            </a:r>
            <a:r>
              <a:rPr lang="ru-RU" sz="1600" b="1" i="1" dirty="0">
                <a:effectLst/>
              </a:rPr>
              <a:t>РАН, </a:t>
            </a:r>
            <a:r>
              <a:rPr lang="en-US" sz="1600" b="1" i="1" baseline="30000" dirty="0" smtClean="0">
                <a:effectLst/>
              </a:rPr>
              <a:t>2</a:t>
            </a:r>
            <a:r>
              <a:rPr lang="ru-RU" sz="1600" b="1" i="1" dirty="0" smtClean="0">
                <a:effectLst/>
              </a:rPr>
              <a:t>Новосибирский </a:t>
            </a:r>
            <a:r>
              <a:rPr lang="en-US" sz="1600" b="1" i="1" dirty="0" smtClean="0">
                <a:effectLst/>
              </a:rPr>
              <a:t> </a:t>
            </a:r>
            <a:r>
              <a:rPr lang="ru-RU" sz="1600" b="1" i="1" dirty="0" smtClean="0">
                <a:effectLst/>
              </a:rPr>
              <a:t>государственный </a:t>
            </a:r>
            <a:r>
              <a:rPr lang="en-US" sz="1600" b="1" i="1" dirty="0" smtClean="0">
                <a:effectLst/>
              </a:rPr>
              <a:t> </a:t>
            </a:r>
            <a:r>
              <a:rPr lang="ru-RU" sz="1600" b="1" i="1" dirty="0" smtClean="0">
                <a:effectLst/>
              </a:rPr>
              <a:t>университет</a:t>
            </a:r>
            <a:r>
              <a:rPr lang="ru-RU" sz="1600" b="1" i="1" dirty="0">
                <a:effectLst/>
              </a:rPr>
              <a:t>, г. Новосибирск</a:t>
            </a:r>
            <a:r>
              <a:rPr lang="ru-RU" sz="1600" b="1" dirty="0">
                <a:effectLst/>
              </a:rPr>
              <a:t/>
            </a:r>
            <a:br>
              <a:rPr lang="ru-RU" sz="1600" b="1" dirty="0">
                <a:effectLst/>
              </a:rPr>
            </a:br>
            <a:r>
              <a:rPr lang="ru-RU" sz="1600" b="1" i="1" baseline="30000" dirty="0">
                <a:effectLst/>
              </a:rPr>
              <a:t>3</a:t>
            </a:r>
            <a:r>
              <a:rPr lang="ru-RU" sz="1600" b="1" i="1" dirty="0">
                <a:effectLst/>
              </a:rPr>
              <a:t>Институт </a:t>
            </a:r>
            <a:r>
              <a:rPr lang="en-US" sz="1600" b="1" i="1" dirty="0" smtClean="0">
                <a:effectLst/>
              </a:rPr>
              <a:t> </a:t>
            </a:r>
            <a:r>
              <a:rPr lang="ru-RU" sz="1600" b="1" i="1" dirty="0" smtClean="0">
                <a:effectLst/>
              </a:rPr>
              <a:t>геологии </a:t>
            </a:r>
            <a:r>
              <a:rPr lang="ru-RU" sz="1600" b="1" i="1" dirty="0">
                <a:effectLst/>
              </a:rPr>
              <a:t>и  геохронологии </a:t>
            </a:r>
            <a:r>
              <a:rPr lang="en-US" sz="1600" b="1" i="1" dirty="0" smtClean="0">
                <a:effectLst/>
              </a:rPr>
              <a:t> </a:t>
            </a:r>
            <a:r>
              <a:rPr lang="ru-RU" sz="1600" b="1" i="1" dirty="0" smtClean="0">
                <a:effectLst/>
              </a:rPr>
              <a:t>докембрия </a:t>
            </a:r>
            <a:r>
              <a:rPr lang="en-US" sz="1600" b="1" i="1" dirty="0" smtClean="0">
                <a:effectLst/>
              </a:rPr>
              <a:t> </a:t>
            </a:r>
            <a:r>
              <a:rPr lang="ru-RU" sz="1600" b="1" i="1" dirty="0" smtClean="0">
                <a:effectLst/>
              </a:rPr>
              <a:t>РАН</a:t>
            </a:r>
            <a:r>
              <a:rPr lang="ru-RU" sz="1600" b="1" i="1" dirty="0">
                <a:effectLst/>
              </a:rPr>
              <a:t>,  г. Санкт-Петербург,</a:t>
            </a:r>
            <a:r>
              <a:rPr lang="ru-RU" sz="1600" b="1" dirty="0">
                <a:effectLst/>
              </a:rPr>
              <a:t/>
            </a:r>
            <a:br>
              <a:rPr lang="ru-RU" sz="1600" b="1" dirty="0">
                <a:effectLst/>
              </a:rPr>
            </a:br>
            <a:r>
              <a:rPr lang="ru-RU" sz="1600" b="1" i="1" baseline="30000" dirty="0" smtClean="0">
                <a:effectLst/>
              </a:rPr>
              <a:t>4</a:t>
            </a:r>
            <a:r>
              <a:rPr lang="ru-RU" sz="1600" b="1" i="1" dirty="0" smtClean="0">
                <a:effectLst/>
              </a:rPr>
              <a:t>Институт </a:t>
            </a:r>
            <a:r>
              <a:rPr lang="en-US" sz="1600" b="1" i="1" dirty="0" smtClean="0">
                <a:effectLst/>
              </a:rPr>
              <a:t> </a:t>
            </a:r>
            <a:r>
              <a:rPr lang="ru-RU" sz="1600" b="1" i="1" dirty="0" smtClean="0">
                <a:effectLst/>
              </a:rPr>
              <a:t>геологии</a:t>
            </a:r>
            <a:r>
              <a:rPr lang="en-US" sz="1600" b="1" i="1" dirty="0" smtClean="0">
                <a:effectLst/>
              </a:rPr>
              <a:t> </a:t>
            </a:r>
            <a:r>
              <a:rPr lang="ru-RU" sz="1600" b="1" i="1" dirty="0" smtClean="0">
                <a:effectLst/>
              </a:rPr>
              <a:t> и</a:t>
            </a:r>
            <a:r>
              <a:rPr lang="en-US" sz="1600" b="1" i="1" dirty="0" smtClean="0">
                <a:effectLst/>
              </a:rPr>
              <a:t> </a:t>
            </a:r>
            <a:r>
              <a:rPr lang="ru-RU" sz="1600" b="1" i="1" dirty="0" smtClean="0">
                <a:effectLst/>
              </a:rPr>
              <a:t> </a:t>
            </a:r>
            <a:r>
              <a:rPr lang="ru-RU" sz="1600" b="1" i="1" dirty="0">
                <a:effectLst/>
              </a:rPr>
              <a:t>минералогии им. </a:t>
            </a:r>
            <a:r>
              <a:rPr lang="en-US" sz="1600" b="1" i="1" dirty="0" smtClean="0">
                <a:effectLst/>
              </a:rPr>
              <a:t> </a:t>
            </a:r>
            <a:r>
              <a:rPr lang="ru-RU" sz="1600" b="1" i="1" dirty="0" smtClean="0">
                <a:effectLst/>
              </a:rPr>
              <a:t>В.С</a:t>
            </a:r>
            <a:r>
              <a:rPr lang="ru-RU" sz="1600" b="1" i="1" dirty="0">
                <a:effectLst/>
              </a:rPr>
              <a:t>. Соболева СО РАН</a:t>
            </a:r>
            <a:r>
              <a:rPr lang="ru-RU" sz="1600" b="1" i="1" dirty="0" smtClean="0">
                <a:effectLst/>
              </a:rPr>
              <a:t>,</a:t>
            </a:r>
            <a:r>
              <a:rPr lang="en-US" sz="1600" b="1" i="1" dirty="0" smtClean="0">
                <a:effectLst/>
              </a:rPr>
              <a:t> </a:t>
            </a:r>
            <a:r>
              <a:rPr lang="ru-RU" sz="1600" b="1" i="1" dirty="0">
                <a:effectLst/>
              </a:rPr>
              <a:t>г. Новосибирск</a:t>
            </a:r>
            <a:r>
              <a:rPr lang="ru-RU" sz="1600" b="1" dirty="0">
                <a:effectLst/>
              </a:rPr>
              <a:t/>
            </a:r>
            <a:br>
              <a:rPr lang="ru-RU" sz="1600" b="1" dirty="0">
                <a:effectLst/>
              </a:rPr>
            </a:br>
            <a:r>
              <a:rPr lang="ru-RU" sz="1600" b="1" dirty="0" smtClean="0">
                <a:effectLst/>
              </a:rPr>
              <a:t/>
            </a:r>
            <a:br>
              <a:rPr lang="ru-RU" sz="1600" b="1" dirty="0" smtClean="0">
                <a:effectLst/>
              </a:rPr>
            </a:br>
            <a:r>
              <a:rPr lang="ru-RU" sz="1600" b="1" i="1" dirty="0" smtClean="0">
                <a:effectLst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96546" y="148113"/>
            <a:ext cx="8574720" cy="1200329"/>
          </a:xfr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Constantia" pitchFamily="18" charset="0"/>
              </a:rPr>
              <a:t>U–</a:t>
            </a:r>
            <a:r>
              <a:rPr lang="en-US" sz="2400" b="1" dirty="0" err="1">
                <a:latin typeface="Constantia" pitchFamily="18" charset="0"/>
              </a:rPr>
              <a:t>Pb</a:t>
            </a:r>
            <a:r>
              <a:rPr lang="en-US" sz="2400" b="1" dirty="0">
                <a:latin typeface="Constantia" pitchFamily="18" charset="0"/>
              </a:rPr>
              <a:t> </a:t>
            </a:r>
            <a:r>
              <a:rPr lang="ru-RU" sz="2400" b="1" dirty="0" smtClean="0">
                <a:latin typeface="Constantia" pitchFamily="18" charset="0"/>
              </a:rPr>
              <a:t> изотопные  данные  для  цирконов  из  </a:t>
            </a:r>
            <a:r>
              <a:rPr lang="ru-RU" sz="2400" b="1" dirty="0" err="1" smtClean="0">
                <a:latin typeface="Constantia" pitchFamily="18" charset="0"/>
              </a:rPr>
              <a:t>плагиогранита</a:t>
            </a:r>
            <a:r>
              <a:rPr lang="ru-RU" sz="2400" b="1" dirty="0">
                <a:latin typeface="Constantia" pitchFamily="18" charset="0"/>
              </a:rPr>
              <a:t/>
            </a:r>
            <a:br>
              <a:rPr lang="ru-RU" sz="2400" b="1" dirty="0">
                <a:latin typeface="Constantia" pitchFamily="18" charset="0"/>
              </a:rPr>
            </a:br>
            <a:r>
              <a:rPr lang="ru-RU" sz="2400" b="1" dirty="0">
                <a:latin typeface="Constantia" pitchFamily="18" charset="0"/>
              </a:rPr>
              <a:t> р-на </a:t>
            </a:r>
            <a:r>
              <a:rPr lang="ru-RU" sz="2400" b="1" dirty="0" smtClean="0">
                <a:latin typeface="Constantia" pitchFamily="18" charset="0"/>
              </a:rPr>
              <a:t> р</a:t>
            </a:r>
            <a:r>
              <a:rPr lang="ru-RU" sz="2400" b="1" dirty="0">
                <a:latin typeface="Constantia" pitchFamily="18" charset="0"/>
              </a:rPr>
              <a:t>. </a:t>
            </a:r>
            <a:r>
              <a:rPr lang="ru-RU" sz="2400" b="1" dirty="0" smtClean="0">
                <a:latin typeface="Constantia" pitchFamily="18" charset="0"/>
              </a:rPr>
              <a:t>Нижняя Таймыра</a:t>
            </a:r>
            <a:r>
              <a:rPr lang="ru-RU" sz="2400" dirty="0">
                <a:latin typeface="Constantia" pitchFamily="18" charset="0"/>
              </a:rPr>
              <a:t/>
            </a:r>
            <a:br>
              <a:rPr lang="ru-RU" sz="2400" dirty="0">
                <a:latin typeface="Constantia" pitchFamily="18" charset="0"/>
              </a:rPr>
            </a:br>
            <a:endParaRPr lang="ru-RU" sz="2400" dirty="0"/>
          </a:p>
        </p:txBody>
      </p:sp>
      <p:sp>
        <p:nvSpPr>
          <p:cNvPr id="113667" name="Прямоугольник 3"/>
          <p:cNvSpPr>
            <a:spLocks noChangeArrowheads="1"/>
          </p:cNvSpPr>
          <p:nvPr/>
        </p:nvSpPr>
        <p:spPr bwMode="auto">
          <a:xfrm>
            <a:off x="492125" y="5113338"/>
            <a:ext cx="81835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 err="1">
                <a:latin typeface="Constantia" pitchFamily="18" charset="0"/>
              </a:rPr>
              <a:t>Sm-Nd</a:t>
            </a:r>
            <a:r>
              <a:rPr lang="en-US" sz="2400" b="1" i="1" dirty="0">
                <a:latin typeface="Constantia" pitchFamily="18" charset="0"/>
              </a:rPr>
              <a:t> </a:t>
            </a:r>
            <a:r>
              <a:rPr lang="ru-RU" sz="2400" b="1" i="1" dirty="0">
                <a:latin typeface="Constantia" pitchFamily="18" charset="0"/>
              </a:rPr>
              <a:t>и </a:t>
            </a:r>
            <a:r>
              <a:rPr lang="en-US" sz="2400" b="1" i="1" dirty="0" err="1">
                <a:latin typeface="Constantia" pitchFamily="18" charset="0"/>
              </a:rPr>
              <a:t>Rb</a:t>
            </a:r>
            <a:r>
              <a:rPr lang="en-US" sz="2400" b="1" i="1" dirty="0">
                <a:latin typeface="Constantia" pitchFamily="18" charset="0"/>
              </a:rPr>
              <a:t>–</a:t>
            </a:r>
            <a:r>
              <a:rPr lang="en-US" sz="2400" b="1" i="1" dirty="0" err="1">
                <a:latin typeface="Constantia" pitchFamily="18" charset="0"/>
              </a:rPr>
              <a:t>Sr</a:t>
            </a:r>
            <a:r>
              <a:rPr lang="en-US" sz="2400" b="1" i="1" dirty="0">
                <a:latin typeface="Constantia" pitchFamily="18" charset="0"/>
              </a:rPr>
              <a:t> </a:t>
            </a:r>
            <a:r>
              <a:rPr lang="ru-RU" sz="2400" b="1" i="1" dirty="0">
                <a:latin typeface="Constantia" pitchFamily="18" charset="0"/>
              </a:rPr>
              <a:t> изотопные </a:t>
            </a:r>
            <a:r>
              <a:rPr lang="ru-RU" sz="2400" b="1" i="1" dirty="0" smtClean="0">
                <a:latin typeface="Constantia" pitchFamily="18" charset="0"/>
              </a:rPr>
              <a:t>исследования</a:t>
            </a:r>
          </a:p>
          <a:p>
            <a:pPr algn="ctr"/>
            <a:endParaRPr lang="ru-RU" sz="2400" b="1" i="1" dirty="0">
              <a:latin typeface="Constantia" pitchFamily="18" charset="0"/>
            </a:endParaRPr>
          </a:p>
          <a:p>
            <a:pPr algn="ctr"/>
            <a:r>
              <a:rPr lang="en-US" sz="2400" b="1" i="1" dirty="0" err="1" smtClean="0">
                <a:latin typeface="Constantia" pitchFamily="18" charset="0"/>
              </a:rPr>
              <a:t>T</a:t>
            </a:r>
            <a:r>
              <a:rPr lang="en-US" sz="2400" b="1" dirty="0" err="1" smtClean="0">
                <a:latin typeface="Constantia" pitchFamily="18" charset="0"/>
              </a:rPr>
              <a:t>Nd</a:t>
            </a:r>
            <a:r>
              <a:rPr lang="en-US" sz="2400" b="1" dirty="0" smtClean="0">
                <a:latin typeface="Constantia" pitchFamily="18" charset="0"/>
              </a:rPr>
              <a:t>(DM</a:t>
            </a:r>
            <a:r>
              <a:rPr lang="en-US" sz="2400" b="1" dirty="0">
                <a:latin typeface="Constantia" pitchFamily="18" charset="0"/>
              </a:rPr>
              <a:t>) = 817 Ma     </a:t>
            </a:r>
            <a:r>
              <a:rPr lang="de-DE" sz="2400" b="1" dirty="0" err="1">
                <a:latin typeface="Constantia" pitchFamily="18" charset="0"/>
              </a:rPr>
              <a:t>εNd</a:t>
            </a:r>
            <a:r>
              <a:rPr lang="de-DE" sz="2400" b="1" baseline="-25000" dirty="0">
                <a:latin typeface="Constantia" pitchFamily="18" charset="0"/>
              </a:rPr>
              <a:t>(655)</a:t>
            </a:r>
            <a:r>
              <a:rPr lang="en-US" sz="2400" b="1" dirty="0">
                <a:latin typeface="Constantia" pitchFamily="18" charset="0"/>
              </a:rPr>
              <a:t> = 6.1     </a:t>
            </a:r>
            <a:r>
              <a:rPr lang="en-US" sz="2400" b="1" baseline="30000" dirty="0">
                <a:latin typeface="Constantia" pitchFamily="18" charset="0"/>
              </a:rPr>
              <a:t>87</a:t>
            </a:r>
            <a:r>
              <a:rPr lang="en-US" sz="2400" b="1" dirty="0">
                <a:latin typeface="Constantia" pitchFamily="18" charset="0"/>
              </a:rPr>
              <a:t>Sr/</a:t>
            </a:r>
            <a:r>
              <a:rPr lang="en-US" sz="2400" b="1" baseline="30000" dirty="0">
                <a:latin typeface="Constantia" pitchFamily="18" charset="0"/>
              </a:rPr>
              <a:t>86</a:t>
            </a:r>
            <a:r>
              <a:rPr lang="en-US" sz="2400" b="1" dirty="0">
                <a:latin typeface="Constantia" pitchFamily="18" charset="0"/>
              </a:rPr>
              <a:t>Sr</a:t>
            </a:r>
            <a:r>
              <a:rPr lang="en-US" sz="2400" b="1" baseline="-25000" dirty="0">
                <a:latin typeface="Constantia" pitchFamily="18" charset="0"/>
              </a:rPr>
              <a:t>0</a:t>
            </a:r>
            <a:r>
              <a:rPr lang="en-US" sz="2400" b="1" dirty="0">
                <a:latin typeface="Constantia" pitchFamily="18" charset="0"/>
              </a:rPr>
              <a:t>= 0.70091</a:t>
            </a:r>
            <a:endParaRPr lang="ru-RU" sz="2400" b="1" dirty="0">
              <a:latin typeface="Constantia" pitchFamily="18" charset="0"/>
            </a:endParaRPr>
          </a:p>
        </p:txBody>
      </p:sp>
      <p:grpSp>
        <p:nvGrpSpPr>
          <p:cNvPr id="113668" name="Группа 4"/>
          <p:cNvGrpSpPr>
            <a:grpSpLocks/>
          </p:cNvGrpSpPr>
          <p:nvPr/>
        </p:nvGrpSpPr>
        <p:grpSpPr bwMode="auto">
          <a:xfrm>
            <a:off x="1737472" y="1011705"/>
            <a:ext cx="5399088" cy="3881437"/>
            <a:chOff x="399744" y="1566536"/>
            <a:chExt cx="5179789" cy="3724928"/>
          </a:xfrm>
        </p:grpSpPr>
        <p:pic>
          <p:nvPicPr>
            <p:cNvPr id="113669" name="Picture 3" descr="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9744" y="1566536"/>
              <a:ext cx="5179789" cy="3724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2009576" y="2479105"/>
              <a:ext cx="1928142" cy="856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>
                  <a:solidFill>
                    <a:srgbClr val="0000FF"/>
                  </a:solidFill>
                  <a:latin typeface="Calibri" pitchFamily="34" charset="0"/>
                </a:rPr>
                <a:t>655 ± 8.4 Ma</a:t>
              </a:r>
            </a:p>
            <a:p>
              <a:pPr algn="ctr"/>
              <a:r>
                <a:rPr lang="en-US" sz="1400" b="1">
                  <a:solidFill>
                    <a:srgbClr val="344E6D"/>
                  </a:solidFill>
                  <a:latin typeface="Calibri" pitchFamily="34" charset="0"/>
                </a:rPr>
                <a:t>N = 13/13,</a:t>
              </a:r>
            </a:p>
            <a:p>
              <a:pPr algn="ctr"/>
              <a:r>
                <a:rPr lang="en-US" sz="1400" b="1">
                  <a:solidFill>
                    <a:srgbClr val="344E6D"/>
                  </a:solidFill>
                  <a:latin typeface="Calibri" pitchFamily="34" charset="0"/>
                </a:rPr>
                <a:t>MSWD = 0.18</a:t>
              </a:r>
              <a:endParaRPr lang="ru-RU" sz="1400" b="1">
                <a:solidFill>
                  <a:srgbClr val="344E6D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983759"/>
              </p:ext>
            </p:extLst>
          </p:nvPr>
        </p:nvGraphicFramePr>
        <p:xfrm>
          <a:off x="63359" y="264321"/>
          <a:ext cx="5691470" cy="3164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5115149"/>
              </p:ext>
            </p:extLst>
          </p:nvPr>
        </p:nvGraphicFramePr>
        <p:xfrm>
          <a:off x="80222" y="3484525"/>
          <a:ext cx="5657192" cy="3125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5715" name="TextBox 5"/>
          <p:cNvSpPr txBox="1">
            <a:spLocks noChangeArrowheads="1"/>
          </p:cNvSpPr>
          <p:nvPr/>
        </p:nvSpPr>
        <p:spPr bwMode="auto">
          <a:xfrm>
            <a:off x="2614613" y="374650"/>
            <a:ext cx="14906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Calibri" pitchFamily="34" charset="0"/>
              </a:rPr>
              <a:t>Chelyuskin Belt</a:t>
            </a:r>
            <a:endParaRPr lang="ru-RU" sz="1600" b="1">
              <a:solidFill>
                <a:srgbClr val="000000"/>
              </a:solidFill>
              <a:latin typeface="Calibri" pitchFamily="34" charset="0"/>
            </a:endParaRPr>
          </a:p>
        </p:txBody>
      </p:sp>
      <p:cxnSp>
        <p:nvCxnSpPr>
          <p:cNvPr id="8" name="Прямая со стрелкой 7"/>
          <p:cNvCxnSpPr>
            <a:stCxn id="115715" idx="2"/>
          </p:cNvCxnSpPr>
          <p:nvPr/>
        </p:nvCxnSpPr>
        <p:spPr>
          <a:xfrm flipH="1">
            <a:off x="2275367" y="712788"/>
            <a:ext cx="1084577" cy="79216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 flipV="1">
            <a:off x="1517650" y="1504950"/>
            <a:ext cx="128588" cy="91757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718" name="TextBox 12"/>
          <p:cNvSpPr txBox="1">
            <a:spLocks noChangeArrowheads="1"/>
          </p:cNvSpPr>
          <p:nvPr/>
        </p:nvSpPr>
        <p:spPr bwMode="auto">
          <a:xfrm>
            <a:off x="901700" y="2428875"/>
            <a:ext cx="17176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Calibri" pitchFamily="34" charset="0"/>
              </a:rPr>
              <a:t>Nizhn’aya Taimyra</a:t>
            </a:r>
            <a:endParaRPr lang="ru-RU" sz="1600" b="1">
              <a:solidFill>
                <a:srgbClr val="000000"/>
              </a:solidFill>
              <a:latin typeface="Calibri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3511550" y="1020191"/>
            <a:ext cx="3286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3519174" y="897732"/>
            <a:ext cx="328612" cy="0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3519173" y="1135797"/>
            <a:ext cx="328613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723" name="TextBox 18"/>
          <p:cNvSpPr txBox="1">
            <a:spLocks noChangeArrowheads="1"/>
          </p:cNvSpPr>
          <p:nvPr/>
        </p:nvSpPr>
        <p:spPr bwMode="auto">
          <a:xfrm>
            <a:off x="3947485" y="897732"/>
            <a:ext cx="1498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itchFamily="34" charset="0"/>
              </a:rPr>
              <a:t>Stanovoy belt</a:t>
            </a:r>
            <a:endParaRPr lang="ru-RU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648326" y="1135797"/>
            <a:ext cx="360997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Геохимические исследования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кислых  интрузивных пород Челюскинского,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Становского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поясов и  р-на р. Нижняя Таймыра   </a:t>
            </a:r>
            <a:endParaRPr lang="ru-RU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18" descr="Рисунок1 v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38" y="274638"/>
            <a:ext cx="8066087" cy="638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2" name="Line 6"/>
          <p:cNvSpPr>
            <a:spLocks noChangeShapeType="1"/>
          </p:cNvSpPr>
          <p:nvPr/>
        </p:nvSpPr>
        <p:spPr bwMode="auto">
          <a:xfrm>
            <a:off x="3857625" y="6457950"/>
            <a:ext cx="533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117763" name="Text Box 7"/>
          <p:cNvSpPr txBox="1">
            <a:spLocks noChangeArrowheads="1"/>
          </p:cNvSpPr>
          <p:nvPr/>
        </p:nvSpPr>
        <p:spPr bwMode="auto">
          <a:xfrm>
            <a:off x="3705225" y="6000750"/>
            <a:ext cx="895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1.5 km</a:t>
            </a:r>
            <a:endParaRPr lang="ru-RU" b="1">
              <a:solidFill>
                <a:srgbClr val="000000"/>
              </a:solidFill>
            </a:endParaRPr>
          </a:p>
        </p:txBody>
      </p:sp>
      <p:sp>
        <p:nvSpPr>
          <p:cNvPr id="117765" name="Text Box 10"/>
          <p:cNvSpPr txBox="1">
            <a:spLocks noChangeArrowheads="1"/>
          </p:cNvSpPr>
          <p:nvPr/>
        </p:nvSpPr>
        <p:spPr bwMode="auto">
          <a:xfrm>
            <a:off x="3030538" y="1887538"/>
            <a:ext cx="2114550" cy="147732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W-02-17, </a:t>
            </a:r>
            <a:r>
              <a:rPr lang="en-US" b="1" dirty="0" smtClean="0">
                <a:solidFill>
                  <a:srgbClr val="FF0000"/>
                </a:solidFill>
              </a:rPr>
              <a:t>(</a:t>
            </a:r>
            <a:r>
              <a:rPr lang="ru-RU" b="1" dirty="0" err="1" smtClean="0">
                <a:solidFill>
                  <a:srgbClr val="FF0000"/>
                </a:solidFill>
              </a:rPr>
              <a:t>габбро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  <a:r>
              <a:rPr lang="ru-RU" b="1" dirty="0" err="1">
                <a:solidFill>
                  <a:srgbClr val="FF0000"/>
                </a:solidFill>
              </a:rPr>
              <a:t>Bt</a:t>
            </a:r>
            <a:r>
              <a:rPr lang="en-US" b="1" dirty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ru-RU" b="1" u="sng" dirty="0">
                <a:solidFill>
                  <a:srgbClr val="FF0000"/>
                </a:solidFill>
              </a:rPr>
              <a:t>651.3 ± 8.5</a:t>
            </a:r>
            <a:r>
              <a:rPr lang="en-US" b="1" u="sng" dirty="0">
                <a:solidFill>
                  <a:srgbClr val="FF0000"/>
                </a:solidFill>
              </a:rPr>
              <a:t> </a:t>
            </a:r>
            <a:r>
              <a:rPr lang="ru-RU" b="1" u="sng" dirty="0" smtClean="0">
                <a:solidFill>
                  <a:srgbClr val="FF0000"/>
                </a:solidFill>
              </a:rPr>
              <a:t>млн. лет</a:t>
            </a:r>
            <a:endParaRPr lang="ru-RU" b="1" u="sng" dirty="0">
              <a:solidFill>
                <a:srgbClr val="FF0000"/>
              </a:solidFill>
            </a:endParaRPr>
          </a:p>
          <a:p>
            <a:pPr algn="ctr"/>
            <a:r>
              <a:rPr lang="ru-RU" b="1" dirty="0" err="1">
                <a:solidFill>
                  <a:srgbClr val="FF0000"/>
                </a:solidFill>
              </a:rPr>
              <a:t>Ar-Ar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17767" name="Text Box 13"/>
          <p:cNvSpPr txBox="1">
            <a:spLocks noChangeArrowheads="1"/>
          </p:cNvSpPr>
          <p:nvPr/>
        </p:nvSpPr>
        <p:spPr bwMode="auto">
          <a:xfrm>
            <a:off x="195263" y="5348288"/>
            <a:ext cx="1524000" cy="147732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W-02-14-1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(</a:t>
            </a:r>
            <a:r>
              <a:rPr lang="ru-RU" b="1" dirty="0" smtClean="0">
                <a:solidFill>
                  <a:srgbClr val="FF0000"/>
                </a:solidFill>
              </a:rPr>
              <a:t>диорит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Zr</a:t>
            </a:r>
            <a:r>
              <a:rPr lang="en-US" b="1" dirty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en-US" b="1" u="sng" dirty="0">
                <a:solidFill>
                  <a:srgbClr val="FF0000"/>
                </a:solidFill>
              </a:rPr>
              <a:t>684</a:t>
            </a:r>
            <a:r>
              <a:rPr lang="ru-RU" b="1" u="sng" dirty="0">
                <a:solidFill>
                  <a:srgbClr val="FF0000"/>
                </a:solidFill>
              </a:rPr>
              <a:t> ± </a:t>
            </a:r>
            <a:r>
              <a:rPr lang="en-US" b="1" u="sng" dirty="0">
                <a:solidFill>
                  <a:srgbClr val="FF0000"/>
                </a:solidFill>
              </a:rPr>
              <a:t>10 </a:t>
            </a:r>
            <a:r>
              <a:rPr lang="ru-RU" b="1" u="sng" dirty="0" smtClean="0">
                <a:solidFill>
                  <a:srgbClr val="FF0000"/>
                </a:solidFill>
              </a:rPr>
              <a:t>млн. лет</a:t>
            </a:r>
            <a:endParaRPr lang="ru-RU" b="1" u="sng" dirty="0">
              <a:solidFill>
                <a:srgbClr val="FF0000"/>
              </a:solidFill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U-</a:t>
            </a:r>
            <a:r>
              <a:rPr lang="en-US" b="1" dirty="0" err="1">
                <a:solidFill>
                  <a:srgbClr val="FF0000"/>
                </a:solidFill>
              </a:rPr>
              <a:t>Pb</a:t>
            </a:r>
            <a:r>
              <a:rPr lang="ru-RU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17768" name="Text Box 14"/>
          <p:cNvSpPr txBox="1">
            <a:spLocks noChangeArrowheads="1"/>
          </p:cNvSpPr>
          <p:nvPr/>
        </p:nvSpPr>
        <p:spPr bwMode="auto">
          <a:xfrm>
            <a:off x="6365873" y="2638793"/>
            <a:ext cx="2349501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Кварцевые порфиры, </a:t>
            </a:r>
            <a:r>
              <a:rPr lang="ru-RU" sz="1400" b="1" dirty="0" err="1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диориты,габбро</a:t>
            </a:r>
            <a:r>
              <a:rPr lang="ru-RU" sz="14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, базальты, </a:t>
            </a:r>
            <a:r>
              <a:rPr lang="ru-RU" sz="1400" b="1" dirty="0" err="1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андезибазальты</a:t>
            </a:r>
            <a:r>
              <a:rPr lang="ru-RU" sz="14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, </a:t>
            </a:r>
            <a:r>
              <a:rPr lang="ru-RU" sz="1400" b="1" dirty="0" err="1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дациты</a:t>
            </a:r>
            <a:r>
              <a:rPr lang="ru-RU" sz="14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, известняки, переслаивающиеся с </a:t>
            </a:r>
            <a:r>
              <a:rPr lang="ru-RU" sz="1400" b="1" dirty="0" err="1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туфоконгломератами</a:t>
            </a:r>
            <a:r>
              <a:rPr lang="ru-RU" sz="14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, </a:t>
            </a:r>
            <a:r>
              <a:rPr lang="ru-RU" sz="1400" b="1" dirty="0" err="1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туфосланцами</a:t>
            </a:r>
            <a:r>
              <a:rPr lang="en-US" sz="14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(NP)</a:t>
            </a:r>
            <a:endParaRPr lang="ru-RU" sz="1400" b="1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17769" name="Line 19"/>
          <p:cNvSpPr>
            <a:spLocks noChangeShapeType="1"/>
          </p:cNvSpPr>
          <p:nvPr/>
        </p:nvSpPr>
        <p:spPr bwMode="auto">
          <a:xfrm flipV="1">
            <a:off x="5254625" y="825500"/>
            <a:ext cx="835025" cy="415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7770" name="Line 9"/>
          <p:cNvSpPr>
            <a:spLocks noChangeShapeType="1"/>
          </p:cNvSpPr>
          <p:nvPr/>
        </p:nvSpPr>
        <p:spPr bwMode="auto">
          <a:xfrm flipV="1">
            <a:off x="2324100" y="2935288"/>
            <a:ext cx="838200" cy="9509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7771" name="Line 12"/>
          <p:cNvSpPr>
            <a:spLocks noChangeShapeType="1"/>
          </p:cNvSpPr>
          <p:nvPr/>
        </p:nvSpPr>
        <p:spPr bwMode="auto">
          <a:xfrm flipH="1">
            <a:off x="1593850" y="3840163"/>
            <a:ext cx="358775" cy="1663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7772" name="Прямоугольник 1"/>
          <p:cNvSpPr>
            <a:spLocks noChangeArrowheads="1"/>
          </p:cNvSpPr>
          <p:nvPr/>
        </p:nvSpPr>
        <p:spPr bwMode="auto">
          <a:xfrm>
            <a:off x="5937248" y="4763"/>
            <a:ext cx="32067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Р-н р. Гусиная, западный Таймыр</a:t>
            </a:r>
            <a:endParaRPr lang="ru-RU" sz="2000" b="1" dirty="0">
              <a:solidFill>
                <a:srgbClr val="FF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7766" name="Oval 11"/>
          <p:cNvSpPr>
            <a:spLocks noChangeArrowheads="1"/>
          </p:cNvSpPr>
          <p:nvPr/>
        </p:nvSpPr>
        <p:spPr bwMode="auto">
          <a:xfrm>
            <a:off x="1876425" y="3781425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17764" name="Oval 8"/>
          <p:cNvSpPr>
            <a:spLocks noChangeArrowheads="1"/>
          </p:cNvSpPr>
          <p:nvPr/>
        </p:nvSpPr>
        <p:spPr bwMode="auto">
          <a:xfrm>
            <a:off x="2247900" y="3810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/>
        </p:nvGraphicFramePr>
        <p:xfrm>
          <a:off x="-9144" y="914400"/>
          <a:ext cx="4572000" cy="2833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Диаграмма 2"/>
          <p:cNvGraphicFramePr>
            <a:graphicFrameLocks/>
          </p:cNvGraphicFramePr>
          <p:nvPr/>
        </p:nvGraphicFramePr>
        <p:xfrm>
          <a:off x="11307" y="3771823"/>
          <a:ext cx="4563147" cy="28392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/>
        </p:nvGraphicFramePr>
        <p:xfrm>
          <a:off x="4572000" y="3749040"/>
          <a:ext cx="4571999" cy="2862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767013" y="-15875"/>
            <a:ext cx="358775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FF"/>
                </a:solidFill>
                <a:latin typeface="Calibri" pitchFamily="34" charset="0"/>
              </a:rPr>
              <a:t>Р-н р. Гусиная</a:t>
            </a:r>
            <a:endParaRPr lang="en-US" sz="2400" b="1" dirty="0">
              <a:solidFill>
                <a:srgbClr val="FF00FF"/>
              </a:solidFill>
              <a:latin typeface="Calibri" pitchFamily="34" charset="0"/>
            </a:endParaRPr>
          </a:p>
        </p:txBody>
      </p:sp>
      <p:sp>
        <p:nvSpPr>
          <p:cNvPr id="119813" name="TextBox 8"/>
          <p:cNvSpPr txBox="1">
            <a:spLocks noChangeArrowheads="1"/>
          </p:cNvSpPr>
          <p:nvPr/>
        </p:nvSpPr>
        <p:spPr bwMode="auto">
          <a:xfrm>
            <a:off x="333867" y="461963"/>
            <a:ext cx="30284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</a:rPr>
              <a:t>Эффузивные породы</a:t>
            </a:r>
            <a:endParaRPr lang="ru-RU" sz="24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9814" name="TextBox 9"/>
          <p:cNvSpPr txBox="1">
            <a:spLocks noChangeArrowheads="1"/>
          </p:cNvSpPr>
          <p:nvPr/>
        </p:nvSpPr>
        <p:spPr bwMode="auto">
          <a:xfrm>
            <a:off x="6024563" y="461963"/>
            <a:ext cx="3100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</a:rPr>
              <a:t>Интрузивные породы</a:t>
            </a:r>
            <a:endParaRPr lang="ru-RU" sz="24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13" name="Диаграмма 12"/>
          <p:cNvGraphicFramePr>
            <a:graphicFrameLocks/>
          </p:cNvGraphicFramePr>
          <p:nvPr/>
        </p:nvGraphicFramePr>
        <p:xfrm>
          <a:off x="4461891" y="894168"/>
          <a:ext cx="4672584" cy="291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/>
              <a:t>Геохимические исследования </a:t>
            </a:r>
            <a:br>
              <a:rPr lang="ru-RU" sz="2000" b="1" dirty="0"/>
            </a:br>
            <a:r>
              <a:rPr lang="ru-RU" sz="2000" b="1" dirty="0" err="1" smtClean="0"/>
              <a:t>островодужных</a:t>
            </a:r>
            <a:r>
              <a:rPr lang="ru-RU" sz="2000" b="1" dirty="0" smtClean="0"/>
              <a:t> пород  р-ны  рек  Гусиная и Нижняя Таймыра</a:t>
            </a:r>
            <a:r>
              <a:rPr lang="ru-RU" sz="2000" b="1" dirty="0"/>
              <a:t/>
            </a:r>
            <a:br>
              <a:rPr lang="ru-RU" sz="2000" b="1" dirty="0"/>
            </a:br>
            <a:endParaRPr lang="ru-RU" sz="2000" dirty="0"/>
          </a:p>
        </p:txBody>
      </p:sp>
      <p:pic>
        <p:nvPicPr>
          <p:cNvPr id="2050" name="Picture 2" descr="C:\Екатерина\диаграммы фрост\диаграмма Frost3 (усл обозн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429000"/>
            <a:ext cx="3524086" cy="64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Екатерина\диаграммы фрост\диаграмма Frost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10268"/>
            <a:ext cx="3168352" cy="487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01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1" descr="C:\Work\Current Work\2011 Alaska\Wo2_TW_all_v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75" y="969963"/>
            <a:ext cx="5470525" cy="4424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0834" name="Прямоугольник 2"/>
          <p:cNvSpPr>
            <a:spLocks noChangeArrowheads="1"/>
          </p:cNvSpPr>
          <p:nvPr/>
        </p:nvSpPr>
        <p:spPr bwMode="auto">
          <a:xfrm>
            <a:off x="5713413" y="1057275"/>
            <a:ext cx="3095625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i="1" dirty="0" err="1">
                <a:latin typeface="Constantia" pitchFamily="18" charset="0"/>
              </a:rPr>
              <a:t>Sm-Nd</a:t>
            </a:r>
            <a:r>
              <a:rPr lang="en-US" sz="2400" b="1" i="1" dirty="0">
                <a:latin typeface="Constantia" pitchFamily="18" charset="0"/>
              </a:rPr>
              <a:t> </a:t>
            </a:r>
            <a:r>
              <a:rPr lang="ru-RU" sz="2400" b="1" i="1" dirty="0">
                <a:latin typeface="Constantia" pitchFamily="18" charset="0"/>
              </a:rPr>
              <a:t>и </a:t>
            </a:r>
            <a:r>
              <a:rPr lang="en-US" sz="2400" b="1" i="1" dirty="0" err="1">
                <a:latin typeface="Constantia" pitchFamily="18" charset="0"/>
              </a:rPr>
              <a:t>Rb</a:t>
            </a:r>
            <a:r>
              <a:rPr lang="en-US" sz="2400" b="1" i="1" dirty="0">
                <a:latin typeface="Constantia" pitchFamily="18" charset="0"/>
              </a:rPr>
              <a:t>–</a:t>
            </a:r>
            <a:r>
              <a:rPr lang="en-US" sz="2400" b="1" i="1" dirty="0" err="1">
                <a:latin typeface="Constantia" pitchFamily="18" charset="0"/>
              </a:rPr>
              <a:t>Sr</a:t>
            </a:r>
            <a:r>
              <a:rPr lang="en-US" sz="2400" b="1" i="1" dirty="0">
                <a:latin typeface="Constantia" pitchFamily="18" charset="0"/>
              </a:rPr>
              <a:t> </a:t>
            </a:r>
            <a:r>
              <a:rPr lang="ru-RU" sz="2400" b="1" i="1" dirty="0">
                <a:latin typeface="Constantia" pitchFamily="18" charset="0"/>
              </a:rPr>
              <a:t> изотопные </a:t>
            </a:r>
            <a:r>
              <a:rPr lang="ru-RU" sz="2400" b="1" i="1" dirty="0" smtClean="0">
                <a:latin typeface="Constantia" pitchFamily="18" charset="0"/>
              </a:rPr>
              <a:t>исследования</a:t>
            </a:r>
          </a:p>
          <a:p>
            <a:endParaRPr lang="ru-RU" sz="2400" b="1" i="1" dirty="0">
              <a:latin typeface="Constantia" pitchFamily="18" charset="0"/>
            </a:endParaRPr>
          </a:p>
          <a:p>
            <a:r>
              <a:rPr lang="en-US" sz="2400" b="1" i="1" dirty="0" err="1" smtClean="0">
                <a:latin typeface="Constantia" pitchFamily="18" charset="0"/>
              </a:rPr>
              <a:t>T</a:t>
            </a:r>
            <a:r>
              <a:rPr lang="en-US" sz="2400" b="1" dirty="0" err="1" smtClean="0">
                <a:latin typeface="Constantia" pitchFamily="18" charset="0"/>
              </a:rPr>
              <a:t>Nd</a:t>
            </a:r>
            <a:r>
              <a:rPr lang="en-US" sz="2400" b="1" dirty="0" smtClean="0">
                <a:latin typeface="Constantia" pitchFamily="18" charset="0"/>
              </a:rPr>
              <a:t>(DM</a:t>
            </a:r>
            <a:r>
              <a:rPr lang="en-US" sz="2400" b="1" dirty="0">
                <a:latin typeface="Constantia" pitchFamily="18" charset="0"/>
              </a:rPr>
              <a:t>) = 830 Ma</a:t>
            </a:r>
          </a:p>
          <a:p>
            <a:endParaRPr lang="en-US" sz="2400" b="1" dirty="0">
              <a:latin typeface="Constantia" pitchFamily="18" charset="0"/>
            </a:endParaRPr>
          </a:p>
          <a:p>
            <a:r>
              <a:rPr lang="de-DE" sz="2400" b="1" dirty="0" err="1">
                <a:latin typeface="Constantia" pitchFamily="18" charset="0"/>
              </a:rPr>
              <a:t>εNd</a:t>
            </a:r>
            <a:r>
              <a:rPr lang="de-DE" sz="2400" b="1" baseline="-25000" dirty="0">
                <a:latin typeface="Constantia" pitchFamily="18" charset="0"/>
              </a:rPr>
              <a:t>(684)</a:t>
            </a:r>
            <a:r>
              <a:rPr lang="en-US" sz="2400" b="1" dirty="0">
                <a:latin typeface="Constantia" pitchFamily="18" charset="0"/>
              </a:rPr>
              <a:t> = 7.4</a:t>
            </a:r>
          </a:p>
          <a:p>
            <a:endParaRPr lang="en-US" sz="2400" b="1" dirty="0">
              <a:latin typeface="Constantia" pitchFamily="18" charset="0"/>
            </a:endParaRPr>
          </a:p>
          <a:p>
            <a:r>
              <a:rPr lang="en-US" sz="2400" b="1" baseline="30000" dirty="0">
                <a:latin typeface="Constantia" pitchFamily="18" charset="0"/>
              </a:rPr>
              <a:t>87</a:t>
            </a:r>
            <a:r>
              <a:rPr lang="en-US" sz="2400" b="1" dirty="0">
                <a:latin typeface="Constantia" pitchFamily="18" charset="0"/>
              </a:rPr>
              <a:t>Sr/</a:t>
            </a:r>
            <a:r>
              <a:rPr lang="en-US" sz="2400" b="1" baseline="30000" dirty="0">
                <a:latin typeface="Constantia" pitchFamily="18" charset="0"/>
              </a:rPr>
              <a:t>86</a:t>
            </a:r>
            <a:r>
              <a:rPr lang="en-US" sz="2400" b="1" dirty="0">
                <a:latin typeface="Constantia" pitchFamily="18" charset="0"/>
              </a:rPr>
              <a:t>Sr</a:t>
            </a:r>
            <a:r>
              <a:rPr lang="en-US" sz="2400" b="1" baseline="-25000" dirty="0">
                <a:latin typeface="Constantia" pitchFamily="18" charset="0"/>
              </a:rPr>
              <a:t>0</a:t>
            </a:r>
            <a:r>
              <a:rPr lang="en-US" sz="2400" b="1" dirty="0">
                <a:latin typeface="Constantia" pitchFamily="18" charset="0"/>
              </a:rPr>
              <a:t>= 0.70244</a:t>
            </a:r>
            <a:endParaRPr lang="ru-RU" sz="2400" b="1" dirty="0">
              <a:latin typeface="Constantia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273550" y="3333750"/>
          <a:ext cx="59690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69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830 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20841" name="Прямоугольник 6"/>
          <p:cNvSpPr>
            <a:spLocks noChangeArrowheads="1"/>
          </p:cNvSpPr>
          <p:nvPr/>
        </p:nvSpPr>
        <p:spPr bwMode="auto">
          <a:xfrm>
            <a:off x="210312" y="55563"/>
            <a:ext cx="838504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onstantia" pitchFamily="18" charset="0"/>
              </a:rPr>
              <a:t>U–</a:t>
            </a:r>
            <a:r>
              <a:rPr lang="en-US" sz="2000" b="1" dirty="0" err="1">
                <a:latin typeface="Constantia" pitchFamily="18" charset="0"/>
              </a:rPr>
              <a:t>Pb</a:t>
            </a:r>
            <a:r>
              <a:rPr lang="en-US" sz="2000" b="1" dirty="0">
                <a:latin typeface="Constantia" pitchFamily="18" charset="0"/>
              </a:rPr>
              <a:t> </a:t>
            </a:r>
            <a:r>
              <a:rPr lang="ru-RU" sz="2000" b="1" dirty="0" smtClean="0">
                <a:latin typeface="Constantia" pitchFamily="18" charset="0"/>
              </a:rPr>
              <a:t>изотопные данные для цирконов из диорита</a:t>
            </a:r>
          </a:p>
          <a:p>
            <a:pPr algn="ctr"/>
            <a:r>
              <a:rPr lang="ru-RU" sz="2000" b="1" dirty="0" smtClean="0">
                <a:latin typeface="Constantia" pitchFamily="18" charset="0"/>
              </a:rPr>
              <a:t> р-на р. Гусиная, Западный Таймыр</a:t>
            </a:r>
            <a:endParaRPr lang="ru-RU" sz="2000" dirty="0">
              <a:latin typeface="Constantia" pitchFamily="18" charset="0"/>
            </a:endParaRPr>
          </a:p>
        </p:txBody>
      </p:sp>
      <p:pic>
        <p:nvPicPr>
          <p:cNvPr id="120842" name="Picture 22" descr="taimyr zircon-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9475" y="5732463"/>
            <a:ext cx="663575" cy="88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43" name="Picture 23" descr="taimyr zircon-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19250" y="5589588"/>
            <a:ext cx="920750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44" name="Picture 24" descr="taimyr zircon-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8938" y="5794375"/>
            <a:ext cx="654050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45" name="Picture 25" descr="taimyr zircon-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52950" y="5589588"/>
            <a:ext cx="11699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46" name="Picture 26" descr="taimyr zircon-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72225" y="5710238"/>
            <a:ext cx="9525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47" name="Rectangle 27"/>
          <p:cNvSpPr>
            <a:spLocks noChangeArrowheads="1"/>
          </p:cNvSpPr>
          <p:nvPr/>
        </p:nvSpPr>
        <p:spPr bwMode="auto">
          <a:xfrm>
            <a:off x="7756525" y="6021388"/>
            <a:ext cx="904875" cy="11112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14" name="Text Box 28"/>
          <p:cNvSpPr txBox="1">
            <a:spLocks noChangeArrowheads="1"/>
          </p:cNvSpPr>
          <p:nvPr/>
        </p:nvSpPr>
        <p:spPr bwMode="auto">
          <a:xfrm>
            <a:off x="7767638" y="6165850"/>
            <a:ext cx="908050" cy="368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2</a:t>
            </a:r>
            <a:r>
              <a:rPr lang="en-US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00</a:t>
            </a:r>
            <a:r>
              <a:rPr lang="en-US" dirty="0">
                <a:latin typeface="+mn-lt"/>
              </a:rPr>
              <a:t> </a:t>
            </a:r>
            <a:r>
              <a:rPr lang="en-US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m</a:t>
            </a:r>
            <a:r>
              <a:rPr lang="en-US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m</a:t>
            </a:r>
            <a:endParaRPr lang="ru-RU" b="1" dirty="0">
              <a:solidFill>
                <a:srgbClr val="FF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72" name="Object 7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2403988"/>
              </p:ext>
            </p:extLst>
          </p:nvPr>
        </p:nvGraphicFramePr>
        <p:xfrm>
          <a:off x="1820244" y="1210235"/>
          <a:ext cx="5629450" cy="307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" name="Диаграмма" r:id="rId3" imgW="4943475" imgH="2695766" progId="Excel.Chart.8">
                  <p:embed/>
                </p:oleObj>
              </mc:Choice>
              <mc:Fallback>
                <p:oleObj name="Диаграмма" r:id="rId3" imgW="4943475" imgH="2695766" progId="Excel.Chart.8">
                  <p:embed/>
                  <p:pic>
                    <p:nvPicPr>
                      <p:cNvPr id="0" name="Picture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0244" y="1210235"/>
                        <a:ext cx="5629450" cy="307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709613" y="153988"/>
            <a:ext cx="7705725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 err="1">
                <a:effectLst>
                  <a:outerShdw blurRad="38100" dist="38100" dir="2700000" algn="tl">
                    <a:srgbClr val="444D26"/>
                  </a:outerShdw>
                </a:effectLst>
                <a:latin typeface="Constantia" pitchFamily="18" charset="0"/>
              </a:rPr>
              <a:t>Ar-Ar</a:t>
            </a:r>
            <a:r>
              <a:rPr lang="en-US" sz="2400" b="1" dirty="0">
                <a:effectLst>
                  <a:outerShdw blurRad="38100" dist="38100" dir="2700000" algn="tl">
                    <a:srgbClr val="444D26"/>
                  </a:outerShdw>
                </a:effectLst>
                <a:latin typeface="Constantia" pitchFamily="18" charset="0"/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444D26"/>
                  </a:outerShdw>
                </a:effectLst>
                <a:latin typeface="Constantia" pitchFamily="18" charset="0"/>
              </a:rPr>
              <a:t>геохронологические данные для биотита из </a:t>
            </a:r>
            <a:r>
              <a:rPr lang="ru-RU" sz="2400" b="1" dirty="0" err="1" smtClean="0">
                <a:effectLst>
                  <a:outerShdw blurRad="38100" dist="38100" dir="2700000" algn="tl">
                    <a:srgbClr val="444D26"/>
                  </a:outerShdw>
                </a:effectLst>
                <a:latin typeface="Constantia" pitchFamily="18" charset="0"/>
              </a:rPr>
              <a:t>габбро</a:t>
            </a:r>
            <a:r>
              <a:rPr lang="ru-RU" sz="2400" b="1" dirty="0" smtClean="0">
                <a:effectLst>
                  <a:outerShdw blurRad="38100" dist="38100" dir="2700000" algn="tl">
                    <a:srgbClr val="444D26"/>
                  </a:outerShdw>
                </a:effectLst>
                <a:latin typeface="Constantia" pitchFamily="18" charset="0"/>
              </a:rPr>
              <a:t> р-на р. Гусиная</a:t>
            </a:r>
            <a:r>
              <a:rPr lang="en-US" sz="2400" b="1" dirty="0" smtClean="0">
                <a:effectLst>
                  <a:outerShdw blurRad="38100" dist="38100" dir="2700000" algn="tl">
                    <a:srgbClr val="444D26"/>
                  </a:outerShdw>
                </a:effectLst>
                <a:latin typeface="Constantia" pitchFamily="18" charset="0"/>
              </a:rPr>
              <a:t> </a:t>
            </a:r>
            <a:endParaRPr lang="ru-RU" sz="2400" b="1" dirty="0">
              <a:effectLst>
                <a:outerShdw blurRad="38100" dist="38100" dir="2700000" algn="tl">
                  <a:srgbClr val="444D26"/>
                </a:outerShdw>
              </a:effectLst>
              <a:latin typeface="Constant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3410" y="4241220"/>
            <a:ext cx="8346141" cy="142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sz="2000" b="1" dirty="0" smtClean="0"/>
              <a:t>Маркеры наиболее поздних </a:t>
            </a:r>
            <a:r>
              <a:rPr lang="ru-RU" sz="2000" b="1" dirty="0" err="1" smtClean="0"/>
              <a:t>неопротерозойских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тектоно</a:t>
            </a:r>
            <a:r>
              <a:rPr lang="ru-RU" sz="2000" b="1" dirty="0" smtClean="0"/>
              <a:t>-термальных событий в пределах зоны  Главного Таймырского надвига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3" descr="Taim_b"/>
          <p:cNvPicPr>
            <a:picLocks noChangeAspect="1" noChangeArrowheads="1"/>
          </p:cNvPicPr>
          <p:nvPr/>
        </p:nvPicPr>
        <p:blipFill>
          <a:blip r:embed="rId3"/>
          <a:srcRect t="7372" b="5042"/>
          <a:stretch>
            <a:fillRect/>
          </a:stretch>
        </p:blipFill>
        <p:spPr bwMode="auto">
          <a:xfrm>
            <a:off x="877888" y="1163638"/>
            <a:ext cx="7359650" cy="562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506913" y="1962150"/>
            <a:ext cx="1600200" cy="1428750"/>
            <a:chOff x="2898" y="1008"/>
            <a:chExt cx="1008" cy="900"/>
          </a:xfrm>
        </p:grpSpPr>
        <p:sp>
          <p:nvSpPr>
            <p:cNvPr id="111627" name="Freeform 5"/>
            <p:cNvSpPr>
              <a:spLocks/>
            </p:cNvSpPr>
            <p:nvPr/>
          </p:nvSpPr>
          <p:spPr bwMode="auto">
            <a:xfrm>
              <a:off x="2898" y="1770"/>
              <a:ext cx="96" cy="138"/>
            </a:xfrm>
            <a:custGeom>
              <a:avLst/>
              <a:gdLst>
                <a:gd name="T0" fmla="*/ 96 w 96"/>
                <a:gd name="T1" fmla="*/ 0 h 138"/>
                <a:gd name="T2" fmla="*/ 0 w 96"/>
                <a:gd name="T3" fmla="*/ 138 h 138"/>
                <a:gd name="T4" fmla="*/ 0 60000 65536"/>
                <a:gd name="T5" fmla="*/ 0 60000 65536"/>
                <a:gd name="T6" fmla="*/ 0 w 96"/>
                <a:gd name="T7" fmla="*/ 0 h 138"/>
                <a:gd name="T8" fmla="*/ 96 w 96"/>
                <a:gd name="T9" fmla="*/ 138 h 13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6" h="138">
                  <a:moveTo>
                    <a:pt x="96" y="0"/>
                  </a:moveTo>
                  <a:cubicBezTo>
                    <a:pt x="80" y="23"/>
                    <a:pt x="20" y="109"/>
                    <a:pt x="0" y="138"/>
                  </a:cubicBezTo>
                </a:path>
              </a:pathLst>
            </a:custGeom>
            <a:noFill/>
            <a:ln w="57150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00"/>
                </a:solidFill>
                <a:latin typeface="Constantia" pitchFamily="18" charset="0"/>
              </a:endParaRPr>
            </a:p>
          </p:txBody>
        </p:sp>
        <p:sp>
          <p:nvSpPr>
            <p:cNvPr id="111628" name="Freeform 6"/>
            <p:cNvSpPr>
              <a:spLocks/>
            </p:cNvSpPr>
            <p:nvPr/>
          </p:nvSpPr>
          <p:spPr bwMode="auto">
            <a:xfrm rot="-918517">
              <a:off x="3504" y="1008"/>
              <a:ext cx="96" cy="138"/>
            </a:xfrm>
            <a:custGeom>
              <a:avLst/>
              <a:gdLst>
                <a:gd name="T0" fmla="*/ 96 w 96"/>
                <a:gd name="T1" fmla="*/ 0 h 138"/>
                <a:gd name="T2" fmla="*/ 0 w 96"/>
                <a:gd name="T3" fmla="*/ 138 h 138"/>
                <a:gd name="T4" fmla="*/ 0 60000 65536"/>
                <a:gd name="T5" fmla="*/ 0 60000 65536"/>
                <a:gd name="T6" fmla="*/ 0 w 96"/>
                <a:gd name="T7" fmla="*/ 0 h 138"/>
                <a:gd name="T8" fmla="*/ 96 w 96"/>
                <a:gd name="T9" fmla="*/ 138 h 13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6" h="138">
                  <a:moveTo>
                    <a:pt x="96" y="0"/>
                  </a:moveTo>
                  <a:cubicBezTo>
                    <a:pt x="80" y="23"/>
                    <a:pt x="20" y="109"/>
                    <a:pt x="0" y="138"/>
                  </a:cubicBezTo>
                </a:path>
              </a:pathLst>
            </a:custGeom>
            <a:noFill/>
            <a:ln w="57150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00"/>
                </a:solidFill>
                <a:latin typeface="Constantia" pitchFamily="18" charset="0"/>
              </a:endParaRPr>
            </a:p>
          </p:txBody>
        </p:sp>
        <p:sp>
          <p:nvSpPr>
            <p:cNvPr id="111629" name="Freeform 7"/>
            <p:cNvSpPr>
              <a:spLocks/>
            </p:cNvSpPr>
            <p:nvPr/>
          </p:nvSpPr>
          <p:spPr bwMode="auto">
            <a:xfrm rot="-893386">
              <a:off x="3432" y="1200"/>
              <a:ext cx="96" cy="138"/>
            </a:xfrm>
            <a:custGeom>
              <a:avLst/>
              <a:gdLst>
                <a:gd name="T0" fmla="*/ 96 w 96"/>
                <a:gd name="T1" fmla="*/ 0 h 138"/>
                <a:gd name="T2" fmla="*/ 0 w 96"/>
                <a:gd name="T3" fmla="*/ 138 h 138"/>
                <a:gd name="T4" fmla="*/ 0 60000 65536"/>
                <a:gd name="T5" fmla="*/ 0 60000 65536"/>
                <a:gd name="T6" fmla="*/ 0 w 96"/>
                <a:gd name="T7" fmla="*/ 0 h 138"/>
                <a:gd name="T8" fmla="*/ 96 w 96"/>
                <a:gd name="T9" fmla="*/ 138 h 13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6" h="138">
                  <a:moveTo>
                    <a:pt x="96" y="0"/>
                  </a:moveTo>
                  <a:cubicBezTo>
                    <a:pt x="80" y="23"/>
                    <a:pt x="20" y="109"/>
                    <a:pt x="0" y="138"/>
                  </a:cubicBezTo>
                </a:path>
              </a:pathLst>
            </a:custGeom>
            <a:noFill/>
            <a:ln w="57150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00"/>
                </a:solidFill>
                <a:latin typeface="Constantia" pitchFamily="18" charset="0"/>
              </a:endParaRPr>
            </a:p>
          </p:txBody>
        </p:sp>
        <p:sp>
          <p:nvSpPr>
            <p:cNvPr id="111630" name="Freeform 8"/>
            <p:cNvSpPr>
              <a:spLocks/>
            </p:cNvSpPr>
            <p:nvPr/>
          </p:nvSpPr>
          <p:spPr bwMode="auto">
            <a:xfrm rot="-1157379">
              <a:off x="3810" y="1308"/>
              <a:ext cx="96" cy="138"/>
            </a:xfrm>
            <a:custGeom>
              <a:avLst/>
              <a:gdLst>
                <a:gd name="T0" fmla="*/ 96 w 96"/>
                <a:gd name="T1" fmla="*/ 0 h 138"/>
                <a:gd name="T2" fmla="*/ 0 w 96"/>
                <a:gd name="T3" fmla="*/ 138 h 138"/>
                <a:gd name="T4" fmla="*/ 0 60000 65536"/>
                <a:gd name="T5" fmla="*/ 0 60000 65536"/>
                <a:gd name="T6" fmla="*/ 0 w 96"/>
                <a:gd name="T7" fmla="*/ 0 h 138"/>
                <a:gd name="T8" fmla="*/ 96 w 96"/>
                <a:gd name="T9" fmla="*/ 138 h 13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6" h="138">
                  <a:moveTo>
                    <a:pt x="96" y="0"/>
                  </a:moveTo>
                  <a:cubicBezTo>
                    <a:pt x="80" y="23"/>
                    <a:pt x="20" y="109"/>
                    <a:pt x="0" y="138"/>
                  </a:cubicBezTo>
                </a:path>
              </a:pathLst>
            </a:custGeom>
            <a:noFill/>
            <a:ln w="57150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00"/>
                </a:solidFill>
                <a:latin typeface="Constantia" pitchFamily="18" charset="0"/>
              </a:endParaRPr>
            </a:p>
          </p:txBody>
        </p:sp>
        <p:sp>
          <p:nvSpPr>
            <p:cNvPr id="111631" name="Freeform 9"/>
            <p:cNvSpPr>
              <a:spLocks/>
            </p:cNvSpPr>
            <p:nvPr/>
          </p:nvSpPr>
          <p:spPr bwMode="auto">
            <a:xfrm rot="-1048228">
              <a:off x="3704" y="1540"/>
              <a:ext cx="132" cy="192"/>
            </a:xfrm>
            <a:custGeom>
              <a:avLst/>
              <a:gdLst>
                <a:gd name="T0" fmla="*/ 96 w 96"/>
                <a:gd name="T1" fmla="*/ 0 h 138"/>
                <a:gd name="T2" fmla="*/ 0 w 96"/>
                <a:gd name="T3" fmla="*/ 138 h 138"/>
                <a:gd name="T4" fmla="*/ 0 60000 65536"/>
                <a:gd name="T5" fmla="*/ 0 60000 65536"/>
                <a:gd name="T6" fmla="*/ 0 w 96"/>
                <a:gd name="T7" fmla="*/ 0 h 138"/>
                <a:gd name="T8" fmla="*/ 96 w 96"/>
                <a:gd name="T9" fmla="*/ 138 h 13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6" h="138">
                  <a:moveTo>
                    <a:pt x="96" y="0"/>
                  </a:moveTo>
                  <a:cubicBezTo>
                    <a:pt x="80" y="23"/>
                    <a:pt x="20" y="109"/>
                    <a:pt x="0" y="138"/>
                  </a:cubicBezTo>
                </a:path>
              </a:pathLst>
            </a:custGeom>
            <a:noFill/>
            <a:ln w="57150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00"/>
                </a:solidFill>
                <a:latin typeface="Constantia" pitchFamily="18" charset="0"/>
              </a:endParaRP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4554538" y="2419350"/>
            <a:ext cx="1447800" cy="762000"/>
            <a:chOff x="2928" y="1296"/>
            <a:chExt cx="912" cy="480"/>
          </a:xfrm>
        </p:grpSpPr>
        <p:sp>
          <p:nvSpPr>
            <p:cNvPr id="111621" name="Freeform 11"/>
            <p:cNvSpPr>
              <a:spLocks/>
            </p:cNvSpPr>
            <p:nvPr/>
          </p:nvSpPr>
          <p:spPr bwMode="auto">
            <a:xfrm>
              <a:off x="3126" y="1296"/>
              <a:ext cx="714" cy="180"/>
            </a:xfrm>
            <a:custGeom>
              <a:avLst/>
              <a:gdLst>
                <a:gd name="T0" fmla="*/ 0 w 714"/>
                <a:gd name="T1" fmla="*/ 180 h 180"/>
                <a:gd name="T2" fmla="*/ 312 w 714"/>
                <a:gd name="T3" fmla="*/ 120 h 180"/>
                <a:gd name="T4" fmla="*/ 714 w 714"/>
                <a:gd name="T5" fmla="*/ 0 h 180"/>
                <a:gd name="T6" fmla="*/ 0 60000 65536"/>
                <a:gd name="T7" fmla="*/ 0 60000 65536"/>
                <a:gd name="T8" fmla="*/ 0 60000 65536"/>
                <a:gd name="T9" fmla="*/ 0 w 714"/>
                <a:gd name="T10" fmla="*/ 0 h 180"/>
                <a:gd name="T11" fmla="*/ 714 w 714"/>
                <a:gd name="T12" fmla="*/ 180 h 1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14" h="180">
                  <a:moveTo>
                    <a:pt x="0" y="180"/>
                  </a:moveTo>
                  <a:cubicBezTo>
                    <a:pt x="53" y="170"/>
                    <a:pt x="193" y="150"/>
                    <a:pt x="312" y="120"/>
                  </a:cubicBezTo>
                  <a:cubicBezTo>
                    <a:pt x="431" y="90"/>
                    <a:pt x="630" y="25"/>
                    <a:pt x="714" y="0"/>
                  </a:cubicBezTo>
                </a:path>
              </a:pathLst>
            </a:custGeom>
            <a:noFill/>
            <a:ln w="5715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00"/>
                </a:solidFill>
                <a:latin typeface="Constantia" pitchFamily="18" charset="0"/>
              </a:endParaRPr>
            </a:p>
          </p:txBody>
        </p:sp>
        <p:sp>
          <p:nvSpPr>
            <p:cNvPr id="111622" name="Freeform 12"/>
            <p:cNvSpPr>
              <a:spLocks/>
            </p:cNvSpPr>
            <p:nvPr/>
          </p:nvSpPr>
          <p:spPr bwMode="auto">
            <a:xfrm>
              <a:off x="3120" y="1644"/>
              <a:ext cx="624" cy="132"/>
            </a:xfrm>
            <a:custGeom>
              <a:avLst/>
              <a:gdLst>
                <a:gd name="T0" fmla="*/ 0 w 624"/>
                <a:gd name="T1" fmla="*/ 132 h 132"/>
                <a:gd name="T2" fmla="*/ 306 w 624"/>
                <a:gd name="T3" fmla="*/ 96 h 132"/>
                <a:gd name="T4" fmla="*/ 624 w 624"/>
                <a:gd name="T5" fmla="*/ 0 h 132"/>
                <a:gd name="T6" fmla="*/ 0 60000 65536"/>
                <a:gd name="T7" fmla="*/ 0 60000 65536"/>
                <a:gd name="T8" fmla="*/ 0 60000 65536"/>
                <a:gd name="T9" fmla="*/ 0 w 624"/>
                <a:gd name="T10" fmla="*/ 0 h 132"/>
                <a:gd name="T11" fmla="*/ 624 w 624"/>
                <a:gd name="T12" fmla="*/ 132 h 1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4" h="132">
                  <a:moveTo>
                    <a:pt x="0" y="132"/>
                  </a:moveTo>
                  <a:cubicBezTo>
                    <a:pt x="50" y="126"/>
                    <a:pt x="202" y="118"/>
                    <a:pt x="306" y="96"/>
                  </a:cubicBezTo>
                  <a:cubicBezTo>
                    <a:pt x="410" y="74"/>
                    <a:pt x="558" y="20"/>
                    <a:pt x="624" y="0"/>
                  </a:cubicBezTo>
                </a:path>
              </a:pathLst>
            </a:custGeom>
            <a:noFill/>
            <a:ln w="5715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00"/>
                </a:solidFill>
                <a:latin typeface="Constantia" pitchFamily="18" charset="0"/>
              </a:endParaRPr>
            </a:p>
          </p:txBody>
        </p:sp>
        <p:grpSp>
          <p:nvGrpSpPr>
            <p:cNvPr id="111623" name="Group 13"/>
            <p:cNvGrpSpPr>
              <a:grpSpLocks/>
            </p:cNvGrpSpPr>
            <p:nvPr/>
          </p:nvGrpSpPr>
          <p:grpSpPr bwMode="auto">
            <a:xfrm rot="-297083">
              <a:off x="3216" y="1668"/>
              <a:ext cx="192" cy="48"/>
              <a:chOff x="2400" y="1488"/>
              <a:chExt cx="192" cy="48"/>
            </a:xfrm>
          </p:grpSpPr>
          <p:sp>
            <p:nvSpPr>
              <p:cNvPr id="111625" name="Line 14"/>
              <p:cNvSpPr>
                <a:spLocks noChangeShapeType="1"/>
              </p:cNvSpPr>
              <p:nvPr/>
            </p:nvSpPr>
            <p:spPr bwMode="auto">
              <a:xfrm>
                <a:off x="2400" y="1536"/>
                <a:ext cx="192" cy="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1626" name="Line 15"/>
              <p:cNvSpPr>
                <a:spLocks noChangeShapeType="1"/>
              </p:cNvSpPr>
              <p:nvPr/>
            </p:nvSpPr>
            <p:spPr bwMode="auto">
              <a:xfrm flipH="1" flipV="1">
                <a:off x="2496" y="1488"/>
                <a:ext cx="96" cy="48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11624" name="AutoShape 16"/>
            <p:cNvSpPr>
              <a:spLocks noChangeArrowheads="1"/>
            </p:cNvSpPr>
            <p:nvPr/>
          </p:nvSpPr>
          <p:spPr bwMode="auto">
            <a:xfrm>
              <a:off x="2928" y="1536"/>
              <a:ext cx="288" cy="192"/>
            </a:xfrm>
            <a:prstGeom prst="notchedRightArrow">
              <a:avLst>
                <a:gd name="adj1" fmla="val 50000"/>
                <a:gd name="adj2" fmla="val 5625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  <a:latin typeface="Constantia" pitchFamily="18" charset="0"/>
              </a:endParaRPr>
            </a:p>
          </p:txBody>
        </p:sp>
      </p:grpSp>
      <p:sp>
        <p:nvSpPr>
          <p:cNvPr id="111620" name="Прямоугольник 5"/>
          <p:cNvSpPr>
            <a:spLocks noChangeArrowheads="1"/>
          </p:cNvSpPr>
          <p:nvPr/>
        </p:nvSpPr>
        <p:spPr bwMode="auto">
          <a:xfrm>
            <a:off x="0" y="-2337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 smtClean="0">
                <a:latin typeface="Constantia" pitchFamily="18" charset="0"/>
              </a:rPr>
              <a:t>Челюскинский и </a:t>
            </a:r>
            <a:r>
              <a:rPr lang="ru-RU" b="1" i="1" dirty="0" err="1" smtClean="0">
                <a:latin typeface="Constantia" pitchFamily="18" charset="0"/>
              </a:rPr>
              <a:t>Становской</a:t>
            </a:r>
            <a:r>
              <a:rPr lang="ru-RU" b="1" i="1" dirty="0" smtClean="0">
                <a:latin typeface="Constantia" pitchFamily="18" charset="0"/>
              </a:rPr>
              <a:t> </a:t>
            </a:r>
            <a:r>
              <a:rPr lang="ru-RU" b="1" i="1" dirty="0" err="1" smtClean="0">
                <a:latin typeface="Constantia" pitchFamily="18" charset="0"/>
              </a:rPr>
              <a:t>островодужные</a:t>
            </a:r>
            <a:r>
              <a:rPr lang="ru-RU" b="1" i="1" dirty="0" smtClean="0">
                <a:latin typeface="Constantia" pitchFamily="18" charset="0"/>
              </a:rPr>
              <a:t> пояса относятся к</a:t>
            </a:r>
          </a:p>
          <a:p>
            <a:pPr algn="ctr"/>
            <a:r>
              <a:rPr lang="ru-RU" b="1" i="1" dirty="0" smtClean="0">
                <a:latin typeface="Constantia" pitchFamily="18" charset="0"/>
              </a:rPr>
              <a:t> фрагментам одного пояса </a:t>
            </a:r>
            <a:r>
              <a:rPr lang="en-US" b="1" i="1" dirty="0" smtClean="0">
                <a:latin typeface="Constantia" pitchFamily="18" charset="0"/>
              </a:rPr>
              <a:t>(</a:t>
            </a:r>
            <a:r>
              <a:rPr lang="en-US" b="1" i="1" dirty="0" err="1">
                <a:latin typeface="Constantia" pitchFamily="18" charset="0"/>
              </a:rPr>
              <a:t>Vernikovsky</a:t>
            </a:r>
            <a:r>
              <a:rPr lang="en-US" b="1" i="1" dirty="0">
                <a:latin typeface="Constantia" pitchFamily="18" charset="0"/>
              </a:rPr>
              <a:t> et al., 1993; 2004</a:t>
            </a:r>
            <a:r>
              <a:rPr lang="en-US" b="1" i="1" dirty="0" smtClean="0">
                <a:latin typeface="Constantia" pitchFamily="18" charset="0"/>
              </a:rPr>
              <a:t>),</a:t>
            </a:r>
            <a:endParaRPr lang="ru-RU" b="1" i="1" dirty="0" smtClean="0">
              <a:latin typeface="Constantia" pitchFamily="18" charset="0"/>
            </a:endParaRPr>
          </a:p>
          <a:p>
            <a:pPr algn="ctr"/>
            <a:r>
              <a:rPr lang="en-US" b="1" i="1" dirty="0" smtClean="0">
                <a:latin typeface="Constantia" pitchFamily="18" charset="0"/>
              </a:rPr>
              <a:t> </a:t>
            </a:r>
            <a:r>
              <a:rPr lang="ru-RU" b="1" i="1" dirty="0" smtClean="0">
                <a:latin typeface="Constantia" pitchFamily="18" charset="0"/>
              </a:rPr>
              <a:t>которые были разобщены в процессе сдвиговых деформаций,</a:t>
            </a:r>
          </a:p>
          <a:p>
            <a:pPr algn="ctr"/>
            <a:r>
              <a:rPr lang="ru-RU" b="1" i="1" dirty="0" smtClean="0">
                <a:latin typeface="Constantia" pitchFamily="18" charset="0"/>
              </a:rPr>
              <a:t> согласно </a:t>
            </a:r>
            <a:r>
              <a:rPr lang="en-US" b="1" i="1" dirty="0" smtClean="0">
                <a:latin typeface="Constantia" pitchFamily="18" charset="0"/>
              </a:rPr>
              <a:t> </a:t>
            </a:r>
            <a:r>
              <a:rPr lang="ru-RU" b="1" i="1" dirty="0" err="1">
                <a:latin typeface="Constantia" pitchFamily="18" charset="0"/>
              </a:rPr>
              <a:t>Ar</a:t>
            </a:r>
            <a:r>
              <a:rPr lang="ru-RU" b="1" i="1" dirty="0">
                <a:latin typeface="Constantia" pitchFamily="18" charset="0"/>
              </a:rPr>
              <a:t>–</a:t>
            </a:r>
            <a:r>
              <a:rPr lang="ru-RU" b="1" i="1" dirty="0" err="1">
                <a:latin typeface="Constantia" pitchFamily="18" charset="0"/>
              </a:rPr>
              <a:t>Ar</a:t>
            </a:r>
            <a:r>
              <a:rPr lang="en-US" b="1" i="1" dirty="0">
                <a:latin typeface="Constantia" pitchFamily="18" charset="0"/>
              </a:rPr>
              <a:t> </a:t>
            </a:r>
            <a:r>
              <a:rPr lang="ru-RU" b="1" i="1" dirty="0" smtClean="0">
                <a:latin typeface="Constantia" pitchFamily="18" charset="0"/>
              </a:rPr>
              <a:t>данным  729–681  млн. лет назад</a:t>
            </a:r>
            <a:endParaRPr lang="ru-RU" i="1" dirty="0">
              <a:latin typeface="Constantia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200526" y="3076575"/>
            <a:ext cx="382587" cy="261937"/>
          </a:xfrm>
          <a:prstGeom prst="rect">
            <a:avLst/>
          </a:prstGeom>
          <a:solidFill>
            <a:srgbClr val="FFFF00">
              <a:alpha val="27000"/>
            </a:srgb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1316360" y="2406248"/>
            <a:ext cx="319055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Р-н р. Нижняя Таймыра</a:t>
            </a:r>
            <a:endParaRPr lang="en-US" sz="20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958975" y="3534568"/>
            <a:ext cx="382588" cy="261937"/>
          </a:xfrm>
          <a:prstGeom prst="rect">
            <a:avLst/>
          </a:prstGeom>
          <a:solidFill>
            <a:srgbClr val="FFFF00">
              <a:alpha val="27000"/>
            </a:srgb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788491" y="2782274"/>
            <a:ext cx="193565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Р-н р. Гусиная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2724149" y="1569730"/>
            <a:ext cx="2630489" cy="923330"/>
            <a:chOff x="2724149" y="1569730"/>
            <a:chExt cx="2630489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2724149" y="1569730"/>
              <a:ext cx="185896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rgbClr val="FF0000"/>
                  </a:solidFill>
                </a:rPr>
                <a:t>Главный Таймырский надвиг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cxnSp>
          <p:nvCxnSpPr>
            <p:cNvPr id="7" name="Прямая со стрелкой 6"/>
            <p:cNvCxnSpPr/>
            <p:nvPr/>
          </p:nvCxnSpPr>
          <p:spPr>
            <a:xfrm>
              <a:off x="4659313" y="2031395"/>
              <a:ext cx="695325" cy="21965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Прямоугольник 24"/>
          <p:cNvSpPr/>
          <p:nvPr/>
        </p:nvSpPr>
        <p:spPr>
          <a:xfrm>
            <a:off x="5894763" y="2562225"/>
            <a:ext cx="273868" cy="536887"/>
          </a:xfrm>
          <a:prstGeom prst="rect">
            <a:avLst/>
          </a:prstGeom>
          <a:solidFill>
            <a:srgbClr val="FFFF00">
              <a:alpha val="27000"/>
            </a:srgb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Полилиния 25"/>
          <p:cNvSpPr/>
          <p:nvPr/>
        </p:nvSpPr>
        <p:spPr>
          <a:xfrm>
            <a:off x="5354638" y="1971833"/>
            <a:ext cx="442962" cy="451247"/>
          </a:xfrm>
          <a:custGeom>
            <a:avLst/>
            <a:gdLst>
              <a:gd name="connsiteX0" fmla="*/ 0 w 1602557"/>
              <a:gd name="connsiteY0" fmla="*/ 0 h 1743959"/>
              <a:gd name="connsiteX1" fmla="*/ 9427 w 1602557"/>
              <a:gd name="connsiteY1" fmla="*/ 1743959 h 1743959"/>
              <a:gd name="connsiteX2" fmla="*/ 735291 w 1602557"/>
              <a:gd name="connsiteY2" fmla="*/ 1734532 h 1743959"/>
              <a:gd name="connsiteX3" fmla="*/ 1602557 w 1602557"/>
              <a:gd name="connsiteY3" fmla="*/ 18854 h 1743959"/>
              <a:gd name="connsiteX4" fmla="*/ 0 w 1602557"/>
              <a:gd name="connsiteY4" fmla="*/ 0 h 1743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2557" h="1743959">
                <a:moveTo>
                  <a:pt x="0" y="0"/>
                </a:moveTo>
                <a:cubicBezTo>
                  <a:pt x="3142" y="581320"/>
                  <a:pt x="6285" y="1162639"/>
                  <a:pt x="9427" y="1743959"/>
                </a:cubicBezTo>
                <a:lnTo>
                  <a:pt x="735291" y="1734532"/>
                </a:lnTo>
                <a:lnTo>
                  <a:pt x="1602557" y="18854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27000"/>
            </a:srgb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6377495" y="2762792"/>
            <a:ext cx="1524653" cy="646331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Становской</a:t>
            </a:r>
            <a:r>
              <a:rPr lang="ru-RU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пояс</a:t>
            </a:r>
            <a:endParaRPr lang="en-US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01524" y="1326482"/>
            <a:ext cx="1669621" cy="646331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Челюскинский пояс</a:t>
            </a:r>
            <a:endParaRPr lang="en-US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5192632" y="1940514"/>
            <a:ext cx="277216" cy="686834"/>
          </a:xfrm>
          <a:custGeom>
            <a:avLst/>
            <a:gdLst>
              <a:gd name="connsiteX0" fmla="*/ 277216 w 277216"/>
              <a:gd name="connsiteY0" fmla="*/ 0 h 686834"/>
              <a:gd name="connsiteX1" fmla="*/ 202740 w 277216"/>
              <a:gd name="connsiteY1" fmla="*/ 322729 h 686834"/>
              <a:gd name="connsiteX2" fmla="*/ 0 w 277216"/>
              <a:gd name="connsiteY2" fmla="*/ 686834 h 686834"/>
              <a:gd name="connsiteX3" fmla="*/ 0 w 277216"/>
              <a:gd name="connsiteY3" fmla="*/ 686834 h 68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216" h="686834">
                <a:moveTo>
                  <a:pt x="277216" y="0"/>
                </a:moveTo>
                <a:cubicBezTo>
                  <a:pt x="263079" y="104128"/>
                  <a:pt x="248943" y="208257"/>
                  <a:pt x="202740" y="322729"/>
                </a:cubicBezTo>
                <a:cubicBezTo>
                  <a:pt x="156537" y="437201"/>
                  <a:pt x="0" y="686834"/>
                  <a:pt x="0" y="686834"/>
                </a:cubicBezTo>
                <a:lnTo>
                  <a:pt x="0" y="686834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2097621" y="3214881"/>
            <a:ext cx="2610919" cy="643078"/>
          </a:xfrm>
          <a:custGeom>
            <a:avLst/>
            <a:gdLst>
              <a:gd name="connsiteX0" fmla="*/ 2610919 w 2610919"/>
              <a:gd name="connsiteY0" fmla="*/ 0 h 643078"/>
              <a:gd name="connsiteX1" fmla="*/ 2197163 w 2610919"/>
              <a:gd name="connsiteY1" fmla="*/ 368243 h 643078"/>
              <a:gd name="connsiteX2" fmla="*/ 1659281 w 2610919"/>
              <a:gd name="connsiteY2" fmla="*/ 537883 h 643078"/>
              <a:gd name="connsiteX3" fmla="*/ 1137949 w 2610919"/>
              <a:gd name="connsiteY3" fmla="*/ 616496 h 643078"/>
              <a:gd name="connsiteX4" fmla="*/ 703505 w 2610919"/>
              <a:gd name="connsiteY4" fmla="*/ 641322 h 643078"/>
              <a:gd name="connsiteX5" fmla="*/ 310437 w 2610919"/>
              <a:gd name="connsiteY5" fmla="*/ 575121 h 643078"/>
              <a:gd name="connsiteX6" fmla="*/ 16671 w 2610919"/>
              <a:gd name="connsiteY6" fmla="*/ 517195 h 643078"/>
              <a:gd name="connsiteX7" fmla="*/ 62184 w 2610919"/>
              <a:gd name="connsiteY7" fmla="*/ 525470 h 643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0919" h="643078">
                <a:moveTo>
                  <a:pt x="2610919" y="0"/>
                </a:moveTo>
                <a:cubicBezTo>
                  <a:pt x="2483344" y="139298"/>
                  <a:pt x="2355769" y="278596"/>
                  <a:pt x="2197163" y="368243"/>
                </a:cubicBezTo>
                <a:cubicBezTo>
                  <a:pt x="2038557" y="457890"/>
                  <a:pt x="1835817" y="496508"/>
                  <a:pt x="1659281" y="537883"/>
                </a:cubicBezTo>
                <a:cubicBezTo>
                  <a:pt x="1482745" y="579259"/>
                  <a:pt x="1297245" y="599256"/>
                  <a:pt x="1137949" y="616496"/>
                </a:cubicBezTo>
                <a:cubicBezTo>
                  <a:pt x="978653" y="633736"/>
                  <a:pt x="841424" y="648218"/>
                  <a:pt x="703505" y="641322"/>
                </a:cubicBezTo>
                <a:cubicBezTo>
                  <a:pt x="565586" y="634426"/>
                  <a:pt x="424909" y="595809"/>
                  <a:pt x="310437" y="575121"/>
                </a:cubicBezTo>
                <a:cubicBezTo>
                  <a:pt x="195965" y="554433"/>
                  <a:pt x="58046" y="525470"/>
                  <a:pt x="16671" y="517195"/>
                </a:cubicBezTo>
                <a:cubicBezTo>
                  <a:pt x="-24705" y="508920"/>
                  <a:pt x="18739" y="517195"/>
                  <a:pt x="62184" y="52547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/>
        </p:nvSpPr>
        <p:spPr>
          <a:xfrm>
            <a:off x="4716814" y="2660449"/>
            <a:ext cx="446856" cy="550295"/>
          </a:xfrm>
          <a:custGeom>
            <a:avLst/>
            <a:gdLst>
              <a:gd name="connsiteX0" fmla="*/ 446856 w 446856"/>
              <a:gd name="connsiteY0" fmla="*/ 0 h 550295"/>
              <a:gd name="connsiteX1" fmla="*/ 248253 w 446856"/>
              <a:gd name="connsiteY1" fmla="*/ 264803 h 550295"/>
              <a:gd name="connsiteX2" fmla="*/ 0 w 446856"/>
              <a:gd name="connsiteY2" fmla="*/ 550295 h 550295"/>
              <a:gd name="connsiteX3" fmla="*/ 0 w 446856"/>
              <a:gd name="connsiteY3" fmla="*/ 550295 h 550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856" h="550295">
                <a:moveTo>
                  <a:pt x="446856" y="0"/>
                </a:moveTo>
                <a:cubicBezTo>
                  <a:pt x="384792" y="86543"/>
                  <a:pt x="322729" y="173087"/>
                  <a:pt x="248253" y="264803"/>
                </a:cubicBezTo>
                <a:cubicBezTo>
                  <a:pt x="173777" y="356519"/>
                  <a:pt x="0" y="550295"/>
                  <a:pt x="0" y="550295"/>
                </a:cubicBezTo>
                <a:lnTo>
                  <a:pt x="0" y="550295"/>
                </a:lnTo>
              </a:path>
            </a:pathLst>
          </a:custGeom>
          <a:noFill/>
          <a:ln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 animBg="1"/>
      <p:bldP spid="20" grpId="0"/>
      <p:bldP spid="25" grpId="0" animBg="1"/>
      <p:bldP spid="26" grpId="0" animBg="1"/>
      <p:bldP spid="27" grpId="0" animBg="1"/>
      <p:bldP spid="28" grpId="0" animBg="1"/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2" descr="C:\Work\Current Work\2011 Alaska\3sist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" y="150813"/>
            <a:ext cx="5214938" cy="650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79" name="TextBox 4"/>
          <p:cNvSpPr txBox="1">
            <a:spLocks noChangeArrowheads="1"/>
          </p:cNvSpPr>
          <p:nvPr/>
        </p:nvSpPr>
        <p:spPr bwMode="auto">
          <a:xfrm>
            <a:off x="5377434" y="5287341"/>
            <a:ext cx="376656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 smtClean="0"/>
              <a:t>Геологическая </a:t>
            </a:r>
            <a:r>
              <a:rPr lang="ru-RU" sz="1600" dirty="0"/>
              <a:t>карта района исследований (оз. Трех Сестер, </a:t>
            </a:r>
            <a:r>
              <a:rPr lang="ru-RU" sz="1600" dirty="0" smtClean="0"/>
              <a:t>Северо-Восточный </a:t>
            </a:r>
            <a:r>
              <a:rPr lang="ru-RU" sz="1600" dirty="0"/>
              <a:t>Таймыр</a:t>
            </a:r>
            <a:r>
              <a:rPr lang="ru-RU" sz="1200" dirty="0" smtClean="0"/>
              <a:t>)</a:t>
            </a:r>
            <a:endParaRPr lang="ru-RU" sz="1100" dirty="0">
              <a:latin typeface="Constantia" pitchFamily="18" charset="0"/>
            </a:endParaRPr>
          </a:p>
        </p:txBody>
      </p:sp>
      <p:sp>
        <p:nvSpPr>
          <p:cNvPr id="126980" name="Прямоугольник 1"/>
          <p:cNvSpPr>
            <a:spLocks noChangeArrowheads="1"/>
          </p:cNvSpPr>
          <p:nvPr/>
        </p:nvSpPr>
        <p:spPr bwMode="auto">
          <a:xfrm>
            <a:off x="5326347" y="1712257"/>
            <a:ext cx="386873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/>
              <a:t>Древнейший </a:t>
            </a:r>
            <a:r>
              <a:rPr lang="ru-RU" sz="2000" dirty="0" err="1"/>
              <a:t>островодужный</a:t>
            </a:r>
            <a:r>
              <a:rPr lang="ru-RU" sz="2000" dirty="0"/>
              <a:t> комплекс Таймыра </a:t>
            </a:r>
            <a:r>
              <a:rPr lang="ru-RU" sz="2000" dirty="0" err="1" smtClean="0"/>
              <a:t>локазизован</a:t>
            </a:r>
            <a:r>
              <a:rPr lang="ru-RU" sz="2000" dirty="0" smtClean="0"/>
              <a:t> в тектоническом блоке р-на оз.  Трех сестер</a:t>
            </a:r>
            <a:endParaRPr lang="en-US" sz="2000" dirty="0">
              <a:latin typeface="Constantia" pitchFamily="18" charset="0"/>
            </a:endParaRPr>
          </a:p>
        </p:txBody>
      </p:sp>
      <p:sp>
        <p:nvSpPr>
          <p:cNvPr id="126981" name="TextBox 5"/>
          <p:cNvSpPr txBox="1">
            <a:spLocks noChangeArrowheads="1"/>
          </p:cNvSpPr>
          <p:nvPr/>
        </p:nvSpPr>
        <p:spPr bwMode="auto">
          <a:xfrm>
            <a:off x="146050" y="4916488"/>
            <a:ext cx="2513013" cy="835025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FF0000"/>
                </a:solidFill>
                <a:latin typeface="Calibri" pitchFamily="34" charset="0"/>
              </a:rPr>
              <a:t>Плагиориодацит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</a:rPr>
              <a:t>/ </a:t>
            </a:r>
            <a:r>
              <a:rPr lang="ru-RU" sz="1600" b="1" dirty="0" smtClean="0">
                <a:solidFill>
                  <a:srgbClr val="FF0000"/>
                </a:solidFill>
                <a:latin typeface="Calibri" pitchFamily="34" charset="0"/>
              </a:rPr>
              <a:t>циркон</a:t>
            </a:r>
            <a:endParaRPr lang="ru-RU" sz="1600" b="1" dirty="0">
              <a:solidFill>
                <a:srgbClr val="FF0000"/>
              </a:solidFill>
              <a:latin typeface="Calibri" pitchFamily="34" charset="0"/>
            </a:endParaRPr>
          </a:p>
          <a:p>
            <a:pPr algn="ctr"/>
            <a:r>
              <a:rPr lang="en-US" sz="1600" b="1" u="sng" dirty="0">
                <a:solidFill>
                  <a:srgbClr val="FF0000"/>
                </a:solidFill>
                <a:latin typeface="Calibri" pitchFamily="34" charset="0"/>
              </a:rPr>
              <a:t>961 </a:t>
            </a:r>
            <a:r>
              <a:rPr lang="ru-RU" sz="1600" b="1" u="sng" dirty="0">
                <a:solidFill>
                  <a:srgbClr val="FF0000"/>
                </a:solidFill>
                <a:latin typeface="Calibri" pitchFamily="34" charset="0"/>
              </a:rPr>
              <a:t>± </a:t>
            </a:r>
            <a:r>
              <a:rPr lang="en-US" sz="1600" b="1" u="sng" dirty="0">
                <a:solidFill>
                  <a:srgbClr val="FF0000"/>
                </a:solidFill>
                <a:latin typeface="Calibri" pitchFamily="34" charset="0"/>
              </a:rPr>
              <a:t>3</a:t>
            </a:r>
            <a:r>
              <a:rPr lang="ru-RU" sz="1600" b="1" u="sng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ru-RU" sz="1600" b="1" u="sng" dirty="0" smtClean="0">
                <a:solidFill>
                  <a:srgbClr val="FF0000"/>
                </a:solidFill>
                <a:latin typeface="Calibri" pitchFamily="34" charset="0"/>
              </a:rPr>
              <a:t>млн. лет</a:t>
            </a:r>
            <a:endParaRPr lang="ru-RU" sz="1600" b="1" u="sng" dirty="0">
              <a:solidFill>
                <a:srgbClr val="FF0000"/>
              </a:solidFill>
              <a:latin typeface="Calibri" pitchFamily="34" charset="0"/>
            </a:endParaRP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Calibri" pitchFamily="34" charset="0"/>
              </a:rPr>
              <a:t>U-</a:t>
            </a:r>
            <a:r>
              <a:rPr lang="en-US" sz="1600" b="1" dirty="0" err="1">
                <a:solidFill>
                  <a:srgbClr val="FF0000"/>
                </a:solidFill>
                <a:latin typeface="Calibri" pitchFamily="34" charset="0"/>
              </a:rPr>
              <a:t>Pb</a:t>
            </a:r>
            <a:endParaRPr lang="ru-RU" sz="1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 flipV="1">
            <a:off x="187325" y="4268788"/>
            <a:ext cx="363538" cy="7397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983" name="TextBox 9"/>
          <p:cNvSpPr txBox="1">
            <a:spLocks noChangeArrowheads="1"/>
          </p:cNvSpPr>
          <p:nvPr/>
        </p:nvSpPr>
        <p:spPr bwMode="auto">
          <a:xfrm>
            <a:off x="827088" y="2618183"/>
            <a:ext cx="2125662" cy="1077218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FF0000"/>
                </a:solidFill>
                <a:latin typeface="Calibri" pitchFamily="34" charset="0"/>
              </a:rPr>
              <a:t>Плагиогранит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</a:rPr>
              <a:t>/ </a:t>
            </a:r>
            <a:r>
              <a:rPr lang="ru-RU" sz="1600" b="1" dirty="0" smtClean="0">
                <a:solidFill>
                  <a:srgbClr val="FF0000"/>
                </a:solidFill>
                <a:latin typeface="Calibri" pitchFamily="34" charset="0"/>
              </a:rPr>
              <a:t>циркон</a:t>
            </a:r>
            <a:endParaRPr lang="ru-RU" sz="1600" b="1" dirty="0">
              <a:solidFill>
                <a:srgbClr val="FF0000"/>
              </a:solidFill>
              <a:latin typeface="Calibri" pitchFamily="34" charset="0"/>
            </a:endParaRPr>
          </a:p>
          <a:p>
            <a:pPr algn="ctr"/>
            <a:r>
              <a:rPr lang="en-US" sz="1600" b="1" u="sng" dirty="0">
                <a:solidFill>
                  <a:srgbClr val="FF0000"/>
                </a:solidFill>
                <a:latin typeface="Calibri" pitchFamily="34" charset="0"/>
              </a:rPr>
              <a:t>967 </a:t>
            </a:r>
            <a:r>
              <a:rPr lang="ru-RU" sz="1600" b="1" u="sng" dirty="0">
                <a:solidFill>
                  <a:srgbClr val="FF0000"/>
                </a:solidFill>
                <a:latin typeface="Calibri" pitchFamily="34" charset="0"/>
              </a:rPr>
              <a:t>±</a:t>
            </a:r>
            <a:r>
              <a:rPr lang="en-US" sz="1600" b="1" u="sng" dirty="0">
                <a:solidFill>
                  <a:srgbClr val="FF0000"/>
                </a:solidFill>
                <a:latin typeface="Calibri" pitchFamily="34" charset="0"/>
              </a:rPr>
              <a:t> 173</a:t>
            </a:r>
            <a:r>
              <a:rPr lang="ru-RU" sz="1600" b="1" u="sng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ru-RU" sz="1600" b="1" u="sng" dirty="0" smtClean="0">
                <a:solidFill>
                  <a:srgbClr val="FF0000"/>
                </a:solidFill>
                <a:latin typeface="Calibri" pitchFamily="34" charset="0"/>
              </a:rPr>
              <a:t>млн. лет</a:t>
            </a:r>
            <a:endParaRPr lang="ru-RU" sz="1600" b="1" u="sng" dirty="0">
              <a:solidFill>
                <a:srgbClr val="FF0000"/>
              </a:solidFill>
              <a:latin typeface="Calibri" pitchFamily="34" charset="0"/>
            </a:endParaRP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Calibri" pitchFamily="34" charset="0"/>
              </a:rPr>
              <a:t>U-</a:t>
            </a:r>
            <a:r>
              <a:rPr lang="en-US" sz="1600" b="1" dirty="0" err="1">
                <a:solidFill>
                  <a:srgbClr val="FF0000"/>
                </a:solidFill>
                <a:latin typeface="Calibri" pitchFamily="34" charset="0"/>
              </a:rPr>
              <a:t>Pb</a:t>
            </a:r>
            <a:endParaRPr lang="ru-RU" sz="1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H="1">
            <a:off x="771525" y="3260725"/>
            <a:ext cx="279400" cy="100806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/>
              <a:t>Геохимические исследования </a:t>
            </a:r>
            <a:br>
              <a:rPr lang="ru-RU" sz="2000" b="1" dirty="0"/>
            </a:br>
            <a:r>
              <a:rPr lang="ru-RU" sz="2000" b="1" dirty="0" err="1"/>
              <a:t>островодужных</a:t>
            </a:r>
            <a:r>
              <a:rPr lang="ru-RU" sz="2000" b="1" dirty="0"/>
              <a:t> пород  </a:t>
            </a:r>
            <a:r>
              <a:rPr lang="ru-RU" sz="2000" b="1" dirty="0" smtClean="0"/>
              <a:t>р-на  оз. Трех  сестер  (северо-восточный Таймыр)</a:t>
            </a:r>
            <a:r>
              <a:rPr lang="ru-RU" sz="2000" b="1" dirty="0"/>
              <a:t/>
            </a:r>
            <a:br>
              <a:rPr lang="ru-RU" sz="2000" b="1" dirty="0"/>
            </a:br>
            <a:endParaRPr lang="ru-RU" sz="2000" dirty="0"/>
          </a:p>
        </p:txBody>
      </p:sp>
      <p:pic>
        <p:nvPicPr>
          <p:cNvPr id="3074" name="Picture 2" descr="C:\Екатерина\диаграммы фрост\диаграмма Frost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556792"/>
            <a:ext cx="3172851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Екатерина\диаграммы фрост\диаграмма Frost2 (усл обозн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5" y="3429000"/>
            <a:ext cx="4429971" cy="59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11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1318" y="1084728"/>
            <a:ext cx="7691718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Первые классификации геохимических типов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гранитоидов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для различных геодинамических обстановок были разработаны в 70-е – 80-е годы прошлого столетия (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Зоненшайн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и др., 1976;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Таусон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1977;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Pitcher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1979;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Pearce et al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., 1984; Кузьмин, 1985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800" dirty="0" smtClean="0"/>
          </a:p>
          <a:p>
            <a:pPr algn="just"/>
            <a:endParaRPr lang="ru-RU" sz="2800" dirty="0"/>
          </a:p>
          <a:p>
            <a:pPr algn="just"/>
            <a:r>
              <a:rPr lang="ru-RU" i="1" dirty="0" err="1" smtClean="0"/>
              <a:t>Таусон</a:t>
            </a:r>
            <a:r>
              <a:rPr lang="ru-RU" i="1" dirty="0" smtClean="0"/>
              <a:t> </a:t>
            </a:r>
            <a:r>
              <a:rPr lang="ru-RU" i="1" dirty="0"/>
              <a:t>Л.В. Геохимические типы и потенциальная рудоносность </a:t>
            </a:r>
            <a:r>
              <a:rPr lang="ru-RU" i="1" dirty="0" err="1"/>
              <a:t>гранитоидов</a:t>
            </a:r>
            <a:r>
              <a:rPr lang="ru-RU" i="1" dirty="0"/>
              <a:t>. – М.: Наука, 1977. – 280 с.</a:t>
            </a:r>
          </a:p>
          <a:p>
            <a:pPr algn="just"/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25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28" name="Object 28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1399886"/>
              </p:ext>
            </p:extLst>
          </p:nvPr>
        </p:nvGraphicFramePr>
        <p:xfrm>
          <a:off x="0" y="96838"/>
          <a:ext cx="4692650" cy="333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6" name="Диаграмма" r:id="rId4" imgW="5886450" imgH="4181666" progId="Excel.Sheet.8">
                  <p:embed/>
                </p:oleObj>
              </mc:Choice>
              <mc:Fallback>
                <p:oleObj name="Диаграмма" r:id="rId4" imgW="5886450" imgH="4181666" progId="Excel.Sheet.8">
                  <p:embed/>
                  <p:pic>
                    <p:nvPicPr>
                      <p:cNvPr id="0" name="Picture 2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6838"/>
                        <a:ext cx="4692650" cy="3332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29" name="Object 2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5465592"/>
              </p:ext>
            </p:extLst>
          </p:nvPr>
        </p:nvGraphicFramePr>
        <p:xfrm>
          <a:off x="0" y="3429000"/>
          <a:ext cx="4679950" cy="316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7" name="Диаграмма" r:id="rId6" imgW="5896166" imgH="3990784" progId="Excel.Chart.8">
                  <p:embed/>
                </p:oleObj>
              </mc:Choice>
              <mc:Fallback>
                <p:oleObj name="Диаграмма" r:id="rId6" imgW="5896166" imgH="3990784" progId="Excel.Chart.8">
                  <p:embed/>
                  <p:pic>
                    <p:nvPicPr>
                      <p:cNvPr id="0" name="Picture 2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429000"/>
                        <a:ext cx="4679950" cy="3168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30" name="Text Box 6"/>
          <p:cNvSpPr txBox="1">
            <a:spLocks noChangeArrowheads="1"/>
          </p:cNvSpPr>
          <p:nvPr/>
        </p:nvSpPr>
        <p:spPr bwMode="auto">
          <a:xfrm>
            <a:off x="4810125" y="585668"/>
            <a:ext cx="4105275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>
                <a:latin typeface="Constantia" pitchFamily="18" charset="0"/>
              </a:rPr>
              <a:t>Геохимические исследования</a:t>
            </a:r>
          </a:p>
          <a:p>
            <a:r>
              <a:rPr lang="ru-RU" sz="2200" b="1" dirty="0" smtClean="0">
                <a:latin typeface="Constantia" pitchFamily="18" charset="0"/>
              </a:rPr>
              <a:t>средних и кислых</a:t>
            </a:r>
            <a:r>
              <a:rPr lang="en-US" sz="2200" b="1" dirty="0" smtClean="0">
                <a:latin typeface="Constantia" pitchFamily="18" charset="0"/>
              </a:rPr>
              <a:t> </a:t>
            </a:r>
            <a:r>
              <a:rPr lang="ru-RU" sz="2200" b="1" dirty="0" smtClean="0">
                <a:latin typeface="Constantia" pitchFamily="18" charset="0"/>
              </a:rPr>
              <a:t>интрузивных </a:t>
            </a:r>
            <a:r>
              <a:rPr lang="ru-RU" sz="2200" b="1" dirty="0" smtClean="0">
                <a:latin typeface="Constantia" pitchFamily="18" charset="0"/>
              </a:rPr>
              <a:t>и эффузивных </a:t>
            </a:r>
            <a:r>
              <a:rPr lang="ru-RU" sz="2200" b="1" dirty="0" smtClean="0">
                <a:latin typeface="Constantia" pitchFamily="18" charset="0"/>
              </a:rPr>
              <a:t>пород р-на </a:t>
            </a:r>
            <a:r>
              <a:rPr lang="ru-RU" sz="2200" b="1" dirty="0" smtClean="0">
                <a:latin typeface="Constantia" pitchFamily="18" charset="0"/>
              </a:rPr>
              <a:t>оз. Трех сестер</a:t>
            </a:r>
            <a:endParaRPr lang="ru-RU" sz="2200" b="1" dirty="0">
              <a:solidFill>
                <a:srgbClr val="00000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2" descr="C:\Work\Current Work\2011 Alaska\3sister concordi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900" y="50800"/>
            <a:ext cx="4105275" cy="674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098" name="TextBox 1"/>
          <p:cNvSpPr txBox="1">
            <a:spLocks noChangeArrowheads="1"/>
          </p:cNvSpPr>
          <p:nvPr/>
        </p:nvSpPr>
        <p:spPr bwMode="auto">
          <a:xfrm>
            <a:off x="4297363" y="50800"/>
            <a:ext cx="4686300" cy="6022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i="1" dirty="0" smtClean="0">
                <a:latin typeface="Constantia" pitchFamily="18" charset="0"/>
              </a:rPr>
              <a:t>U-</a:t>
            </a:r>
            <a:r>
              <a:rPr lang="en-US" sz="2400" b="1" i="1" dirty="0" err="1" smtClean="0">
                <a:latin typeface="Constantia" pitchFamily="18" charset="0"/>
              </a:rPr>
              <a:t>Pb</a:t>
            </a:r>
            <a:r>
              <a:rPr lang="ru-RU" sz="2400" b="1" i="1" dirty="0" smtClean="0">
                <a:latin typeface="Constantia" pitchFamily="18" charset="0"/>
              </a:rPr>
              <a:t> изотопные исследования</a:t>
            </a:r>
          </a:p>
          <a:p>
            <a:endParaRPr lang="ru-RU" sz="2000" b="1" dirty="0" smtClean="0">
              <a:latin typeface="Constantia" pitchFamily="18" charset="0"/>
            </a:endParaRPr>
          </a:p>
          <a:p>
            <a:r>
              <a:rPr lang="ru-RU" sz="2000" b="1" dirty="0" smtClean="0">
                <a:latin typeface="Constantia" pitchFamily="18" charset="0"/>
              </a:rPr>
              <a:t>Диаграммы </a:t>
            </a:r>
            <a:r>
              <a:rPr lang="ru-RU" sz="2000" b="1" dirty="0">
                <a:latin typeface="Constantia" pitchFamily="18" charset="0"/>
              </a:rPr>
              <a:t>с </a:t>
            </a:r>
            <a:r>
              <a:rPr lang="ru-RU" sz="2000" b="1" dirty="0" err="1">
                <a:latin typeface="Constantia" pitchFamily="18" charset="0"/>
              </a:rPr>
              <a:t>конкордией</a:t>
            </a:r>
            <a:r>
              <a:rPr lang="ru-RU" sz="2000" b="1" dirty="0">
                <a:latin typeface="Constantia" pitchFamily="18" charset="0"/>
              </a:rPr>
              <a:t> для цирконов из</a:t>
            </a:r>
          </a:p>
          <a:p>
            <a:r>
              <a:rPr lang="ru-RU" sz="2000" b="1" dirty="0" err="1">
                <a:latin typeface="Constantia" pitchFamily="18" charset="0"/>
              </a:rPr>
              <a:t>плагиориодацита</a:t>
            </a:r>
            <a:r>
              <a:rPr lang="ru-RU" sz="2000" b="1" dirty="0">
                <a:latin typeface="Constantia" pitchFamily="18" charset="0"/>
              </a:rPr>
              <a:t> пробы </a:t>
            </a:r>
            <a:r>
              <a:rPr lang="ru-RU" sz="2000" b="1" dirty="0" smtClean="0">
                <a:latin typeface="Constantia" pitchFamily="18" charset="0"/>
              </a:rPr>
              <a:t>А-02-16 </a:t>
            </a:r>
            <a:r>
              <a:rPr lang="ru-RU" sz="2000" b="1" dirty="0">
                <a:latin typeface="Constantia" pitchFamily="18" charset="0"/>
              </a:rPr>
              <a:t>(а) и </a:t>
            </a:r>
            <a:r>
              <a:rPr lang="ru-RU" sz="2000" b="1" dirty="0" err="1" smtClean="0">
                <a:latin typeface="Constantia" pitchFamily="18" charset="0"/>
              </a:rPr>
              <a:t>плагиогранита</a:t>
            </a:r>
            <a:r>
              <a:rPr lang="ru-RU" sz="2000" b="1" dirty="0" smtClean="0">
                <a:latin typeface="Constantia" pitchFamily="18" charset="0"/>
              </a:rPr>
              <a:t> пробы А-02-2 </a:t>
            </a:r>
            <a:r>
              <a:rPr lang="ru-RU" sz="2000" b="1" dirty="0">
                <a:latin typeface="Constantia" pitchFamily="18" charset="0"/>
              </a:rPr>
              <a:t>(б). </a:t>
            </a:r>
            <a:endParaRPr lang="ru-RU" sz="2000" b="1" dirty="0" smtClean="0">
              <a:latin typeface="Constantia" pitchFamily="18" charset="0"/>
            </a:endParaRPr>
          </a:p>
          <a:p>
            <a:endParaRPr lang="ru-RU" sz="2000" b="1" dirty="0">
              <a:latin typeface="Constantia" pitchFamily="18" charset="0"/>
            </a:endParaRPr>
          </a:p>
          <a:p>
            <a:endParaRPr lang="ru-RU" sz="2400" b="1" i="1" dirty="0" smtClean="0">
              <a:latin typeface="Constantia" pitchFamily="18" charset="0"/>
            </a:endParaRPr>
          </a:p>
          <a:p>
            <a:r>
              <a:rPr lang="en-US" sz="2400" b="1" i="1" dirty="0" err="1" smtClean="0">
                <a:latin typeface="Constantia" pitchFamily="18" charset="0"/>
              </a:rPr>
              <a:t>Sm-Nd</a:t>
            </a:r>
            <a:r>
              <a:rPr lang="en-US" sz="2400" b="1" i="1" dirty="0" smtClean="0">
                <a:latin typeface="Constantia" pitchFamily="18" charset="0"/>
              </a:rPr>
              <a:t> </a:t>
            </a:r>
            <a:r>
              <a:rPr lang="ru-RU" sz="2400" b="1" i="1" dirty="0">
                <a:latin typeface="Constantia" pitchFamily="18" charset="0"/>
              </a:rPr>
              <a:t>и </a:t>
            </a:r>
            <a:r>
              <a:rPr lang="en-US" sz="2400" b="1" i="1" dirty="0" err="1">
                <a:latin typeface="Constantia" pitchFamily="18" charset="0"/>
              </a:rPr>
              <a:t>Rb</a:t>
            </a:r>
            <a:r>
              <a:rPr lang="en-US" sz="2400" b="1" i="1" dirty="0">
                <a:latin typeface="Constantia" pitchFamily="18" charset="0"/>
              </a:rPr>
              <a:t>–</a:t>
            </a:r>
            <a:r>
              <a:rPr lang="en-US" sz="2400" b="1" i="1" dirty="0" err="1">
                <a:latin typeface="Constantia" pitchFamily="18" charset="0"/>
              </a:rPr>
              <a:t>Sr</a:t>
            </a:r>
            <a:r>
              <a:rPr lang="en-US" sz="2400" b="1" i="1" dirty="0">
                <a:latin typeface="Constantia" pitchFamily="18" charset="0"/>
              </a:rPr>
              <a:t> </a:t>
            </a:r>
            <a:r>
              <a:rPr lang="ru-RU" sz="2400" b="1" i="1" dirty="0">
                <a:latin typeface="Constantia" pitchFamily="18" charset="0"/>
              </a:rPr>
              <a:t> изотопные </a:t>
            </a:r>
            <a:r>
              <a:rPr lang="ru-RU" sz="2400" b="1" i="1" dirty="0" smtClean="0">
                <a:latin typeface="Constantia" pitchFamily="18" charset="0"/>
              </a:rPr>
              <a:t>исследования</a:t>
            </a:r>
          </a:p>
          <a:p>
            <a:endParaRPr lang="ru-RU" sz="2000" b="1" i="1" dirty="0">
              <a:latin typeface="Constantia" pitchFamily="18" charset="0"/>
            </a:endParaRPr>
          </a:p>
          <a:p>
            <a:r>
              <a:rPr lang="ru-RU" sz="2000" b="1" dirty="0" smtClean="0">
                <a:latin typeface="Constantia" pitchFamily="18" charset="0"/>
              </a:rPr>
              <a:t> </a:t>
            </a:r>
            <a:r>
              <a:rPr lang="en-US" sz="2400" b="1" i="1" dirty="0" err="1">
                <a:latin typeface="Constantia" pitchFamily="18" charset="0"/>
              </a:rPr>
              <a:t>T</a:t>
            </a:r>
            <a:r>
              <a:rPr lang="en-US" sz="2400" b="1" dirty="0" err="1">
                <a:latin typeface="Constantia" pitchFamily="18" charset="0"/>
              </a:rPr>
              <a:t>Nd</a:t>
            </a:r>
            <a:r>
              <a:rPr lang="en-US" sz="2400" b="1" dirty="0">
                <a:latin typeface="Constantia" pitchFamily="18" charset="0"/>
              </a:rPr>
              <a:t>(DM) </a:t>
            </a:r>
            <a:r>
              <a:rPr lang="ru-RU" sz="2400" b="1" dirty="0" smtClean="0">
                <a:latin typeface="Constantia" pitchFamily="18" charset="0"/>
              </a:rPr>
              <a:t>= </a:t>
            </a:r>
            <a:r>
              <a:rPr lang="en-US" sz="2400" b="1" dirty="0" smtClean="0">
                <a:latin typeface="Constantia" pitchFamily="18" charset="0"/>
              </a:rPr>
              <a:t>1219 </a:t>
            </a:r>
            <a:r>
              <a:rPr lang="ru-RU" sz="2400" b="1" dirty="0" smtClean="0">
                <a:latin typeface="Constantia" pitchFamily="18" charset="0"/>
              </a:rPr>
              <a:t>-</a:t>
            </a:r>
            <a:r>
              <a:rPr lang="en-US" sz="2400" b="1" dirty="0" smtClean="0">
                <a:latin typeface="Constantia" pitchFamily="18" charset="0"/>
              </a:rPr>
              <a:t> </a:t>
            </a:r>
            <a:r>
              <a:rPr lang="en-US" sz="2400" b="1" dirty="0">
                <a:latin typeface="Constantia" pitchFamily="18" charset="0"/>
              </a:rPr>
              <a:t>1170 </a:t>
            </a:r>
            <a:r>
              <a:rPr lang="ru-RU" sz="2400" b="1" dirty="0" smtClean="0">
                <a:latin typeface="Constantia" pitchFamily="18" charset="0"/>
              </a:rPr>
              <a:t>млн. лет</a:t>
            </a:r>
            <a:r>
              <a:rPr lang="en-US" sz="2400" b="1" dirty="0" smtClean="0">
                <a:latin typeface="Constantia" pitchFamily="18" charset="0"/>
              </a:rPr>
              <a:t>.</a:t>
            </a:r>
            <a:endParaRPr lang="en-US" sz="2400" b="1" dirty="0">
              <a:latin typeface="Constantia" pitchFamily="18" charset="0"/>
            </a:endParaRPr>
          </a:p>
          <a:p>
            <a:endParaRPr lang="en-US" sz="2000" b="1" dirty="0">
              <a:latin typeface="Constantia" pitchFamily="18" charset="0"/>
            </a:endParaRPr>
          </a:p>
          <a:p>
            <a:r>
              <a:rPr lang="de-DE" sz="2400" b="1" dirty="0" err="1">
                <a:latin typeface="Constantia" pitchFamily="18" charset="0"/>
              </a:rPr>
              <a:t>εNd</a:t>
            </a:r>
            <a:r>
              <a:rPr lang="de-DE" sz="2400" b="1" baseline="-25000" dirty="0">
                <a:latin typeface="Constantia" pitchFamily="18" charset="0"/>
              </a:rPr>
              <a:t>(967–961) </a:t>
            </a:r>
            <a:r>
              <a:rPr lang="de-DE" sz="2400" b="1" dirty="0">
                <a:latin typeface="Constantia" pitchFamily="18" charset="0"/>
              </a:rPr>
              <a:t>= 5.1–5.2</a:t>
            </a:r>
          </a:p>
          <a:p>
            <a:r>
              <a:rPr lang="de-DE" sz="2400" b="1" baseline="30000" dirty="0">
                <a:latin typeface="Constantia" pitchFamily="18" charset="0"/>
              </a:rPr>
              <a:t>87</a:t>
            </a:r>
            <a:r>
              <a:rPr lang="de-DE" sz="2400" b="1" dirty="0">
                <a:latin typeface="Constantia" pitchFamily="18" charset="0"/>
              </a:rPr>
              <a:t>Sr/</a:t>
            </a:r>
            <a:r>
              <a:rPr lang="de-DE" sz="2400" b="1" baseline="30000" dirty="0">
                <a:latin typeface="Constantia" pitchFamily="18" charset="0"/>
              </a:rPr>
              <a:t>86</a:t>
            </a:r>
            <a:r>
              <a:rPr lang="de-DE" sz="2400" b="1" dirty="0">
                <a:latin typeface="Constantia" pitchFamily="18" charset="0"/>
              </a:rPr>
              <a:t>Sr</a:t>
            </a:r>
            <a:r>
              <a:rPr lang="de-DE" sz="2400" b="1" baseline="-25000" dirty="0">
                <a:latin typeface="Constantia" pitchFamily="18" charset="0"/>
              </a:rPr>
              <a:t>0</a:t>
            </a:r>
            <a:r>
              <a:rPr lang="de-DE" sz="2400" b="1" dirty="0">
                <a:latin typeface="Constantia" pitchFamily="18" charset="0"/>
              </a:rPr>
              <a:t> = </a:t>
            </a:r>
            <a:r>
              <a:rPr lang="ru-RU" sz="2400" b="1" dirty="0">
                <a:latin typeface="Constantia" pitchFamily="18" charset="0"/>
              </a:rPr>
              <a:t>0.70258–0.70391</a:t>
            </a:r>
          </a:p>
          <a:p>
            <a:endParaRPr lang="ru-RU" sz="2000" b="1" baseline="-25000" dirty="0">
              <a:latin typeface="Constantia" pitchFamily="18" charset="0"/>
            </a:endParaRPr>
          </a:p>
          <a:p>
            <a:endParaRPr lang="de-DE" sz="2000" b="1" dirty="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Прямоугольник 1"/>
          <p:cNvSpPr>
            <a:spLocks noChangeArrowheads="1"/>
          </p:cNvSpPr>
          <p:nvPr/>
        </p:nvSpPr>
        <p:spPr bwMode="auto">
          <a:xfrm>
            <a:off x="393700" y="566738"/>
            <a:ext cx="83566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latin typeface="Constantia" pitchFamily="18" charset="0"/>
              </a:rPr>
              <a:t>Палеомагнитные реконструкции</a:t>
            </a:r>
            <a:endParaRPr lang="en-US" sz="2400" dirty="0">
              <a:latin typeface="Constantia" pitchFamily="18" charset="0"/>
            </a:endParaRPr>
          </a:p>
          <a:p>
            <a:pPr algn="just"/>
            <a:endParaRPr lang="en-US" sz="2400" dirty="0">
              <a:latin typeface="Constantia" pitchFamily="18" charset="0"/>
            </a:endParaRPr>
          </a:p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Палеостровная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дуга Центрального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Таймыра 960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млн. лет назад находилась в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приэкваториальной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зоне, вблизи северной окраины Сибири,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имела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субширотное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простирание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	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Размеры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задугового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бассейна, разделявшего дугу и континент,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 учетом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ошибки палеомагнитных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определений могли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достигать 500–1200 км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b="1" dirty="0"/>
          </a:p>
          <a:p>
            <a:endParaRPr lang="ru-RU" dirty="0" smtClean="0"/>
          </a:p>
          <a:p>
            <a:r>
              <a:rPr lang="ru-RU" i="1" dirty="0" smtClean="0"/>
              <a:t>Верниковский </a:t>
            </a:r>
            <a:r>
              <a:rPr lang="ru-RU" i="1" dirty="0"/>
              <a:t>В.А., Метелкин Д.В., Верниковская А.Е., Сальникова Е.Б., Ковач В.П., Котов А.Б. </a:t>
            </a:r>
            <a:endParaRPr lang="ru-RU" i="1" dirty="0" smtClean="0"/>
          </a:p>
          <a:p>
            <a:r>
              <a:rPr lang="ru-RU" dirty="0" smtClean="0"/>
              <a:t>Древнейший </a:t>
            </a:r>
            <a:r>
              <a:rPr lang="ru-RU" dirty="0" err="1"/>
              <a:t>островодужный</a:t>
            </a:r>
            <a:r>
              <a:rPr lang="ru-RU" dirty="0"/>
              <a:t> комплекс Таймыра: к вопросу формирования Центрально-Таймырского аккреционного пояса и </a:t>
            </a:r>
            <a:r>
              <a:rPr lang="ru-RU" dirty="0" err="1"/>
              <a:t>палеогеодинамических</a:t>
            </a:r>
            <a:r>
              <a:rPr lang="ru-RU" dirty="0"/>
              <a:t> реконструкций в Арктике // Доклады АН. 2011. Т. 436. № 5. С. 647-653.</a:t>
            </a:r>
            <a:br>
              <a:rPr lang="ru-RU" dirty="0"/>
            </a:br>
            <a:endParaRPr lang="ru-RU" dirty="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169" name="Группа 10"/>
          <p:cNvGrpSpPr>
            <a:grpSpLocks/>
          </p:cNvGrpSpPr>
          <p:nvPr/>
        </p:nvGrpSpPr>
        <p:grpSpPr bwMode="auto">
          <a:xfrm>
            <a:off x="140493" y="0"/>
            <a:ext cx="8863013" cy="6770688"/>
            <a:chOff x="113598" y="48339"/>
            <a:chExt cx="8863838" cy="6770241"/>
          </a:xfrm>
        </p:grpSpPr>
        <p:pic>
          <p:nvPicPr>
            <p:cNvPr id="135183" name="Picture 3" descr="Taim_b"/>
            <p:cNvPicPr>
              <a:picLocks noChangeAspect="1" noChangeArrowheads="1"/>
            </p:cNvPicPr>
            <p:nvPr/>
          </p:nvPicPr>
          <p:blipFill>
            <a:blip r:embed="rId3"/>
            <a:srcRect t="7372" b="5042"/>
            <a:stretch>
              <a:fillRect/>
            </a:stretch>
          </p:blipFill>
          <p:spPr bwMode="auto">
            <a:xfrm>
              <a:off x="113598" y="48339"/>
              <a:ext cx="8863838" cy="6770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Прямоугольник 8"/>
            <p:cNvSpPr/>
            <p:nvPr/>
          </p:nvSpPr>
          <p:spPr>
            <a:xfrm>
              <a:off x="396199" y="4724805"/>
              <a:ext cx="8208139" cy="194456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6052989" y="4508919"/>
              <a:ext cx="1759114" cy="43177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6218238" y="1700213"/>
            <a:ext cx="274637" cy="636587"/>
          </a:xfrm>
          <a:prstGeom prst="rect">
            <a:avLst/>
          </a:prstGeom>
          <a:solidFill>
            <a:srgbClr val="FFFF00">
              <a:alpha val="27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>
            <a:off x="5513388" y="958850"/>
            <a:ext cx="538162" cy="585788"/>
          </a:xfrm>
          <a:custGeom>
            <a:avLst/>
            <a:gdLst>
              <a:gd name="connsiteX0" fmla="*/ 0 w 1602557"/>
              <a:gd name="connsiteY0" fmla="*/ 0 h 1743959"/>
              <a:gd name="connsiteX1" fmla="*/ 9427 w 1602557"/>
              <a:gd name="connsiteY1" fmla="*/ 1743959 h 1743959"/>
              <a:gd name="connsiteX2" fmla="*/ 735291 w 1602557"/>
              <a:gd name="connsiteY2" fmla="*/ 1734532 h 1743959"/>
              <a:gd name="connsiteX3" fmla="*/ 1602557 w 1602557"/>
              <a:gd name="connsiteY3" fmla="*/ 18854 h 1743959"/>
              <a:gd name="connsiteX4" fmla="*/ 0 w 1602557"/>
              <a:gd name="connsiteY4" fmla="*/ 0 h 1743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2557" h="1743959">
                <a:moveTo>
                  <a:pt x="0" y="0"/>
                </a:moveTo>
                <a:cubicBezTo>
                  <a:pt x="3142" y="581320"/>
                  <a:pt x="6285" y="1162639"/>
                  <a:pt x="9427" y="1743959"/>
                </a:cubicBezTo>
                <a:lnTo>
                  <a:pt x="735291" y="1734532"/>
                </a:lnTo>
                <a:lnTo>
                  <a:pt x="1602557" y="18854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27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5548313" y="2179638"/>
            <a:ext cx="303212" cy="261937"/>
          </a:xfrm>
          <a:prstGeom prst="rect">
            <a:avLst/>
          </a:prstGeom>
          <a:solidFill>
            <a:srgbClr val="FFFF00">
              <a:alpha val="27000"/>
            </a:srgb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4335463" y="2370138"/>
            <a:ext cx="382587" cy="261937"/>
          </a:xfrm>
          <a:prstGeom prst="rect">
            <a:avLst/>
          </a:prstGeom>
          <a:solidFill>
            <a:srgbClr val="FFFF00">
              <a:alpha val="27000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1562100" y="3017838"/>
            <a:ext cx="382588" cy="261937"/>
          </a:xfrm>
          <a:prstGeom prst="rect">
            <a:avLst/>
          </a:prstGeom>
          <a:solidFill>
            <a:srgbClr val="FFFF00">
              <a:alpha val="27000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186363" y="2501900"/>
            <a:ext cx="1484702" cy="369332"/>
          </a:xfrm>
          <a:prstGeom prst="rect">
            <a:avLst/>
          </a:prstGeom>
          <a:solidFill>
            <a:schemeClr val="tx1">
              <a:alpha val="70195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FF"/>
                </a:solidFill>
                <a:latin typeface="Calibri" pitchFamily="34" charset="0"/>
              </a:rPr>
              <a:t>967-961 </a:t>
            </a:r>
            <a:r>
              <a:rPr lang="ru-RU" b="1" dirty="0" smtClean="0">
                <a:solidFill>
                  <a:srgbClr val="FF00FF"/>
                </a:solidFill>
                <a:latin typeface="Calibri" pitchFamily="34" charset="0"/>
              </a:rPr>
              <a:t>млн.</a:t>
            </a:r>
            <a:endParaRPr lang="ru-RU" b="1" dirty="0">
              <a:solidFill>
                <a:srgbClr val="FF00FF"/>
              </a:solidFill>
              <a:latin typeface="Calibri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218238" y="1066800"/>
            <a:ext cx="1864036" cy="369332"/>
          </a:xfrm>
          <a:prstGeom prst="rect">
            <a:avLst/>
          </a:prstGeom>
          <a:solidFill>
            <a:schemeClr val="tx1">
              <a:alpha val="70195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Calibri" pitchFamily="34" charset="0"/>
              </a:rPr>
              <a:t>755-730 </a:t>
            </a:r>
            <a:r>
              <a:rPr lang="ru-RU" b="1" dirty="0" smtClean="0">
                <a:solidFill>
                  <a:srgbClr val="00B050"/>
                </a:solidFill>
                <a:latin typeface="Calibri" pitchFamily="34" charset="0"/>
              </a:rPr>
              <a:t>млн. лет</a:t>
            </a:r>
            <a:endParaRPr lang="ru-RU" b="1" dirty="0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403350" y="1793875"/>
            <a:ext cx="1864036" cy="646331"/>
          </a:xfrm>
          <a:prstGeom prst="rect">
            <a:avLst/>
          </a:prstGeom>
          <a:solidFill>
            <a:schemeClr val="tx1">
              <a:alpha val="70195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Calibri" pitchFamily="34" charset="0"/>
              </a:rPr>
              <a:t>684-655 </a:t>
            </a:r>
            <a:r>
              <a:rPr lang="ru-RU" b="1" dirty="0" smtClean="0">
                <a:solidFill>
                  <a:srgbClr val="0000FF"/>
                </a:solidFill>
                <a:latin typeface="Calibri" pitchFamily="34" charset="0"/>
              </a:rPr>
              <a:t>млн. лет</a:t>
            </a:r>
          </a:p>
          <a:p>
            <a:endParaRPr lang="ru-RU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16688" y="1814513"/>
            <a:ext cx="1843005" cy="36933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Становской</a:t>
            </a:r>
            <a:r>
              <a:rPr lang="ru-RU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пояс</a:t>
            </a:r>
            <a:endParaRPr lang="en-US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57763" y="549275"/>
            <a:ext cx="2165465" cy="36933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Челюскинский пояс</a:t>
            </a:r>
            <a:endParaRPr lang="en-US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48313" y="2924175"/>
            <a:ext cx="2051139" cy="36933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Р-н оз. Трех Сестер</a:t>
            </a:r>
            <a:endParaRPr lang="en-US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460376" y="1183340"/>
            <a:ext cx="1725987" cy="646331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р-н . Р. Нижняя Таймыра</a:t>
            </a:r>
            <a:endParaRPr 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23711" y="2327275"/>
            <a:ext cx="1571777" cy="36933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Р-н р. Гусиная</a:t>
            </a:r>
            <a:endParaRPr 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012" y="4787895"/>
            <a:ext cx="86599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Установленные </a:t>
            </a:r>
            <a:r>
              <a:rPr lang="ru-RU" sz="2000" dirty="0" err="1" smtClean="0">
                <a:solidFill>
                  <a:schemeClr val="bg1"/>
                </a:solidFill>
              </a:rPr>
              <a:t>островодужные</a:t>
            </a:r>
            <a:r>
              <a:rPr lang="ru-RU" sz="2000" dirty="0" smtClean="0">
                <a:solidFill>
                  <a:schemeClr val="bg1"/>
                </a:solidFill>
              </a:rPr>
              <a:t> системы были образованы близко к окраине Сибирского </a:t>
            </a:r>
            <a:r>
              <a:rPr lang="ru-RU" sz="2000" dirty="0" err="1" smtClean="0">
                <a:solidFill>
                  <a:schemeClr val="bg1"/>
                </a:solidFill>
              </a:rPr>
              <a:t>кратона</a:t>
            </a:r>
            <a:r>
              <a:rPr lang="ru-RU" sz="2000" dirty="0" smtClean="0">
                <a:solidFill>
                  <a:schemeClr val="bg1"/>
                </a:solidFill>
              </a:rPr>
              <a:t> в </a:t>
            </a:r>
            <a:r>
              <a:rPr lang="ru-RU" sz="2000" dirty="0" err="1" smtClean="0">
                <a:solidFill>
                  <a:schemeClr val="bg1"/>
                </a:solidFill>
              </a:rPr>
              <a:t>неопротерозое</a:t>
            </a:r>
            <a:r>
              <a:rPr lang="ru-RU" sz="2000" dirty="0" smtClean="0">
                <a:solidFill>
                  <a:schemeClr val="bg1"/>
                </a:solidFill>
              </a:rPr>
              <a:t>. Они формировались преимущественно из мантийного материала с различным вкладом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древней континентальной коровой компоненты.  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6" grpId="0" animBg="1"/>
      <p:bldP spid="28" grpId="0" animBg="1"/>
      <p:bldP spid="30" grpId="0" animBg="1"/>
      <p:bldP spid="2" grpId="0" animBg="1"/>
      <p:bldP spid="14" grpId="0" animBg="1"/>
      <p:bldP spid="15" grpId="0" animBg="1"/>
      <p:bldP spid="24" grpId="0" animBg="1"/>
      <p:bldP spid="25" grpId="0" animBg="1"/>
      <p:bldP spid="32" grpId="0" animBg="1"/>
      <p:bldP spid="33" grpId="0" animBg="1"/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5129" y="135861"/>
            <a:ext cx="8305800" cy="6497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252000" algn="just">
              <a:lnSpc>
                <a:spcPct val="125000"/>
              </a:lnSpc>
            </a:pPr>
            <a:r>
              <a:rPr lang="ru-RU" sz="2000" b="1" u="sng" dirty="0" smtClean="0">
                <a:latin typeface="+mn-lt"/>
              </a:rPr>
              <a:t>Заключение</a:t>
            </a:r>
            <a:endParaRPr lang="ru-RU" sz="2000" b="1" dirty="0">
              <a:latin typeface="+mn-lt"/>
            </a:endParaRPr>
          </a:p>
          <a:p>
            <a:pPr lvl="0" indent="252000" algn="just">
              <a:lnSpc>
                <a:spcPct val="125000"/>
              </a:lnSpc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С увеличением возраста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неопротерозойских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островодужных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пород вероятно 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удревняется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континентальная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коровая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компонента их магматических источников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Древнейшие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островодужные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породы Таймыра (район оз. Трех сестер)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были образованы 969-961 млн. лет назад из мантийного источника, смешанного с континентально-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коровым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компонентом, имеющим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мезопротерозойский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Sm-Nd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модельный возраст (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1219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1170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млн. лет)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indent="252000" algn="just">
              <a:lnSpc>
                <a:spcPct val="125000"/>
              </a:lnSpc>
              <a:spcBef>
                <a:spcPts val="1200"/>
              </a:spcBef>
            </a:pP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Островодужные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системы челюскинского и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становского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поясов образовались 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755–730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млн. лет назад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из мантийного материала, смешанного с континентальным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коровым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компонентом -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Sm-Nd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модельный возраст  варьирует в широком интервале – от 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1297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785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млн. лет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Верниковский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1996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indent="252000" algn="just">
              <a:lnSpc>
                <a:spcPct val="125000"/>
              </a:lnSpc>
              <a:spcBef>
                <a:spcPts val="1200"/>
              </a:spcBef>
            </a:pP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Наиболее молодые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неопротерозойские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островодужные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образования Таймыра -  р-ны рек Нижняя Таймыра и Гусиная формировались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684-655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млн. лет назад преимущественно из мантийного источника, характеризуясь близкими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неопротерозойскими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оценками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Sm-Nd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модельного возраста  -  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830–817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млн. лет.</a:t>
            </a: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indent="252000" algn="just">
              <a:lnSpc>
                <a:spcPct val="125000"/>
              </a:lnSpc>
              <a:spcBef>
                <a:spcPts val="1200"/>
              </a:spcBef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Полученные данные указывают на существование длительной по времени (около 100 млн. лет) протяженной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неопротерозойской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островодужной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системы вдоль северо-западной окраины Сибирского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кратона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(в современных координатах)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60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3976" y="5982635"/>
            <a:ext cx="5970494" cy="495763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Становской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островодужно-офиолитовый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пояс </a:t>
            </a:r>
            <a:endParaRPr lang="ru-RU" sz="2000" b="1" dirty="0"/>
          </a:p>
        </p:txBody>
      </p:sp>
      <p:pic>
        <p:nvPicPr>
          <p:cNvPr id="13721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827088"/>
            <a:ext cx="7707313" cy="519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68375" y="-100013"/>
            <a:ext cx="7281863" cy="1071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Благодарю за внимание</a:t>
            </a:r>
            <a:r>
              <a:rPr 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!</a:t>
            </a:r>
            <a:r>
              <a:rPr lang="ru-R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3" descr="Taim_b"/>
          <p:cNvPicPr>
            <a:picLocks noChangeAspect="1" noChangeArrowheads="1"/>
          </p:cNvPicPr>
          <p:nvPr/>
        </p:nvPicPr>
        <p:blipFill>
          <a:blip r:embed="rId3"/>
          <a:srcRect t="7372" b="5042"/>
          <a:stretch>
            <a:fillRect/>
          </a:stretch>
        </p:blipFill>
        <p:spPr bwMode="auto">
          <a:xfrm>
            <a:off x="114300" y="47625"/>
            <a:ext cx="8863013" cy="677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6218238" y="1700213"/>
            <a:ext cx="274637" cy="636587"/>
          </a:xfrm>
          <a:prstGeom prst="rect">
            <a:avLst/>
          </a:prstGeom>
          <a:solidFill>
            <a:srgbClr val="FFFF00">
              <a:alpha val="27000"/>
            </a:srgb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6573838" y="1628775"/>
            <a:ext cx="231249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Становской</a:t>
            </a:r>
            <a:r>
              <a:rPr lang="ru-RU" sz="20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пояс</a:t>
            </a:r>
            <a:endParaRPr lang="en-US" sz="20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5513388" y="958850"/>
            <a:ext cx="538162" cy="585788"/>
          </a:xfrm>
          <a:custGeom>
            <a:avLst/>
            <a:gdLst>
              <a:gd name="connsiteX0" fmla="*/ 0 w 1602557"/>
              <a:gd name="connsiteY0" fmla="*/ 0 h 1743959"/>
              <a:gd name="connsiteX1" fmla="*/ 9427 w 1602557"/>
              <a:gd name="connsiteY1" fmla="*/ 1743959 h 1743959"/>
              <a:gd name="connsiteX2" fmla="*/ 735291 w 1602557"/>
              <a:gd name="connsiteY2" fmla="*/ 1734532 h 1743959"/>
              <a:gd name="connsiteX3" fmla="*/ 1602557 w 1602557"/>
              <a:gd name="connsiteY3" fmla="*/ 18854 h 1743959"/>
              <a:gd name="connsiteX4" fmla="*/ 0 w 1602557"/>
              <a:gd name="connsiteY4" fmla="*/ 0 h 1743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2557" h="1743959">
                <a:moveTo>
                  <a:pt x="0" y="0"/>
                </a:moveTo>
                <a:cubicBezTo>
                  <a:pt x="3142" y="581320"/>
                  <a:pt x="6285" y="1162639"/>
                  <a:pt x="9427" y="1743959"/>
                </a:cubicBezTo>
                <a:lnTo>
                  <a:pt x="735291" y="1734532"/>
                </a:lnTo>
                <a:lnTo>
                  <a:pt x="1602557" y="18854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27000"/>
            </a:srgb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6046788" y="765175"/>
            <a:ext cx="273690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Челюскинский пояс</a:t>
            </a:r>
            <a:endParaRPr lang="en-US" sz="20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548313" y="2179638"/>
            <a:ext cx="303212" cy="261937"/>
          </a:xfrm>
          <a:prstGeom prst="rect">
            <a:avLst/>
          </a:prstGeom>
          <a:solidFill>
            <a:srgbClr val="FFFF00">
              <a:alpha val="27000"/>
            </a:srgb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5416550" y="2536825"/>
            <a:ext cx="254403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Р-н оз. Трех Сестер</a:t>
            </a:r>
            <a:endParaRPr lang="en-US" sz="20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335463" y="2370138"/>
            <a:ext cx="382587" cy="261937"/>
          </a:xfrm>
          <a:prstGeom prst="rect">
            <a:avLst/>
          </a:prstGeom>
          <a:solidFill>
            <a:srgbClr val="FFFF00">
              <a:alpha val="27000"/>
            </a:srgb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1598935" y="1631950"/>
            <a:ext cx="319055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Р-н р. Нижняя Таймыра</a:t>
            </a:r>
            <a:endParaRPr lang="en-US" sz="20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562100" y="3017838"/>
            <a:ext cx="382588" cy="261937"/>
          </a:xfrm>
          <a:prstGeom prst="rect">
            <a:avLst/>
          </a:prstGeom>
          <a:solidFill>
            <a:srgbClr val="FFFF00">
              <a:alpha val="27000"/>
            </a:srgb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202907" y="2278063"/>
            <a:ext cx="201324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Р-н. р. Гусиная</a:t>
            </a:r>
            <a:endParaRPr lang="en-US" sz="20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 animBg="1"/>
      <p:bldP spid="23" grpId="0"/>
      <p:bldP spid="26" grpId="0" animBg="1"/>
      <p:bldP spid="27" grpId="0"/>
      <p:bldP spid="28" grpId="0" animBg="1"/>
      <p:bldP spid="29" grpId="0"/>
      <p:bldP spid="30" grpId="0" animBg="1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2" descr="C:\Work\Current Work\2011 Alaska\офиолиты св таймыра модель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0"/>
            <a:ext cx="7510463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23825" y="3889375"/>
            <a:ext cx="8867775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 tectonics model for the formation of the Late </a:t>
            </a:r>
            <a:r>
              <a:rPr lang="en-US" sz="1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Neoproterozoic</a:t>
            </a:r>
            <a:endParaRPr lang="en-US" sz="16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en-US" sz="1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ophiolite</a:t>
            </a:r>
            <a:r>
              <a:rPr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belts of the Central Taimyr zone</a:t>
            </a:r>
          </a:p>
          <a:p>
            <a:pPr algn="just"/>
            <a:r>
              <a:rPr lang="en-US" sz="1400" b="1" dirty="0">
                <a:solidFill>
                  <a:srgbClr val="000000"/>
                </a:solidFill>
              </a:rPr>
              <a:t>A – the </a:t>
            </a:r>
            <a:r>
              <a:rPr lang="en-US" sz="1400" b="1" dirty="0" err="1">
                <a:solidFill>
                  <a:srgbClr val="000000"/>
                </a:solidFill>
              </a:rPr>
              <a:t>ensimatic</a:t>
            </a:r>
            <a:r>
              <a:rPr lang="en-US" sz="1400" b="1" dirty="0">
                <a:solidFill>
                  <a:srgbClr val="000000"/>
                </a:solidFill>
              </a:rPr>
              <a:t> margin basin begins to form (In the Chelyuskin zone – </a:t>
            </a:r>
            <a:r>
              <a:rPr lang="en-US" sz="1400" b="1" dirty="0" err="1">
                <a:solidFill>
                  <a:srgbClr val="000000"/>
                </a:solidFill>
              </a:rPr>
              <a:t>subduction</a:t>
            </a:r>
            <a:r>
              <a:rPr lang="en-US" sz="1400" b="1" dirty="0">
                <a:solidFill>
                  <a:srgbClr val="000000"/>
                </a:solidFill>
              </a:rPr>
              <a:t> of the oceanic plate under another oceanic plate, pre-arc spreading and </a:t>
            </a:r>
            <a:r>
              <a:rPr lang="en-US" sz="1400" b="1" dirty="0" err="1">
                <a:solidFill>
                  <a:srgbClr val="000000"/>
                </a:solidFill>
              </a:rPr>
              <a:t>ophiolite</a:t>
            </a:r>
            <a:r>
              <a:rPr lang="en-US" sz="1400" b="1" dirty="0">
                <a:solidFill>
                  <a:srgbClr val="000000"/>
                </a:solidFill>
              </a:rPr>
              <a:t> formation; In the </a:t>
            </a:r>
            <a:r>
              <a:rPr lang="en-US" sz="1400" b="1" dirty="0" err="1">
                <a:solidFill>
                  <a:srgbClr val="000000"/>
                </a:solidFill>
              </a:rPr>
              <a:t>Stanovaya</a:t>
            </a:r>
            <a:r>
              <a:rPr lang="en-US" sz="1400" b="1" dirty="0">
                <a:solidFill>
                  <a:srgbClr val="000000"/>
                </a:solidFill>
              </a:rPr>
              <a:t> zone – spreading in the margin basin, formation of dike and sills complexes);</a:t>
            </a:r>
          </a:p>
          <a:p>
            <a:pPr algn="just"/>
            <a:r>
              <a:rPr lang="en-US" sz="1400" b="1" dirty="0">
                <a:solidFill>
                  <a:srgbClr val="000000"/>
                </a:solidFill>
              </a:rPr>
              <a:t>B – in the Chelyuskin zone – underwater arc volcanism, primitive volcanic rocks formation; in the </a:t>
            </a:r>
            <a:r>
              <a:rPr lang="en-US" sz="1400" b="1" dirty="0" err="1">
                <a:solidFill>
                  <a:srgbClr val="000000"/>
                </a:solidFill>
              </a:rPr>
              <a:t>Stanovaya</a:t>
            </a:r>
            <a:r>
              <a:rPr lang="en-US" sz="1400" b="1" dirty="0">
                <a:solidFill>
                  <a:srgbClr val="000000"/>
                </a:solidFill>
              </a:rPr>
              <a:t> zone – closing of the spreading center, </a:t>
            </a:r>
            <a:r>
              <a:rPr lang="en-US" sz="1400" b="1" dirty="0" err="1">
                <a:solidFill>
                  <a:srgbClr val="000000"/>
                </a:solidFill>
              </a:rPr>
              <a:t>subduction</a:t>
            </a:r>
            <a:r>
              <a:rPr lang="en-US" sz="1400" b="1" dirty="0">
                <a:solidFill>
                  <a:srgbClr val="000000"/>
                </a:solidFill>
              </a:rPr>
              <a:t> and primitive volcanic rocks formation;</a:t>
            </a:r>
          </a:p>
          <a:p>
            <a:pPr algn="just"/>
            <a:r>
              <a:rPr lang="en-US" sz="1400" b="1" dirty="0">
                <a:solidFill>
                  <a:srgbClr val="000000"/>
                </a:solidFill>
              </a:rPr>
              <a:t>C – in the Chelyuskin zone – closing of the spreading center, tectonic lamination, thickening and accretion with the continental </a:t>
            </a:r>
            <a:r>
              <a:rPr lang="en-US" sz="1400" b="1" dirty="0" err="1">
                <a:solidFill>
                  <a:srgbClr val="000000"/>
                </a:solidFill>
              </a:rPr>
              <a:t>terranes</a:t>
            </a:r>
            <a:r>
              <a:rPr lang="en-US" sz="1400" b="1" dirty="0">
                <a:solidFill>
                  <a:srgbClr val="000000"/>
                </a:solidFill>
              </a:rPr>
              <a:t>; in the </a:t>
            </a:r>
            <a:r>
              <a:rPr lang="en-US" sz="1400" b="1" dirty="0" err="1">
                <a:solidFill>
                  <a:srgbClr val="000000"/>
                </a:solidFill>
              </a:rPr>
              <a:t>Stanovaya</a:t>
            </a:r>
            <a:r>
              <a:rPr lang="en-US" sz="1400" b="1" dirty="0">
                <a:solidFill>
                  <a:srgbClr val="000000"/>
                </a:solidFill>
              </a:rPr>
              <a:t> zone – continuation of the </a:t>
            </a:r>
            <a:r>
              <a:rPr lang="en-US" sz="1400" b="1" dirty="0" err="1">
                <a:solidFill>
                  <a:srgbClr val="000000"/>
                </a:solidFill>
              </a:rPr>
              <a:t>subduction</a:t>
            </a:r>
            <a:r>
              <a:rPr lang="en-US" sz="1400" b="1" dirty="0">
                <a:solidFill>
                  <a:srgbClr val="000000"/>
                </a:solidFill>
              </a:rPr>
              <a:t>, formation of HP metamorphic rocks and formation of </a:t>
            </a:r>
            <a:r>
              <a:rPr lang="en-US" sz="1400" b="1" dirty="0" err="1">
                <a:solidFill>
                  <a:srgbClr val="000000"/>
                </a:solidFill>
              </a:rPr>
              <a:t>calc</a:t>
            </a:r>
            <a:r>
              <a:rPr lang="en-US" sz="1400" b="1" dirty="0">
                <a:solidFill>
                  <a:srgbClr val="000000"/>
                </a:solidFill>
              </a:rPr>
              <a:t>-alkaline volcanic rocks in the supra-</a:t>
            </a:r>
            <a:r>
              <a:rPr lang="en-US" sz="1400" b="1" dirty="0" err="1">
                <a:solidFill>
                  <a:srgbClr val="000000"/>
                </a:solidFill>
              </a:rPr>
              <a:t>subduction</a:t>
            </a:r>
            <a:r>
              <a:rPr lang="en-US" sz="1400" b="1" dirty="0">
                <a:solidFill>
                  <a:srgbClr val="000000"/>
                </a:solidFill>
              </a:rPr>
              <a:t> zone;</a:t>
            </a:r>
          </a:p>
          <a:p>
            <a:pPr algn="just"/>
            <a:r>
              <a:rPr lang="en-US" sz="1400" b="1" dirty="0">
                <a:solidFill>
                  <a:srgbClr val="000000"/>
                </a:solidFill>
              </a:rPr>
              <a:t>D – collision of the </a:t>
            </a:r>
            <a:r>
              <a:rPr lang="en-US" sz="1400" b="1" dirty="0" err="1">
                <a:solidFill>
                  <a:srgbClr val="000000"/>
                </a:solidFill>
              </a:rPr>
              <a:t>accretional</a:t>
            </a:r>
            <a:r>
              <a:rPr lang="en-US" sz="1400" b="1" dirty="0">
                <a:solidFill>
                  <a:srgbClr val="000000"/>
                </a:solidFill>
              </a:rPr>
              <a:t> block with the continent, exhumation of ultramafic and metamorphic sheets, formation of </a:t>
            </a:r>
            <a:r>
              <a:rPr lang="en-US" sz="1400" b="1" dirty="0" err="1">
                <a:solidFill>
                  <a:srgbClr val="000000"/>
                </a:solidFill>
              </a:rPr>
              <a:t>ophiolite</a:t>
            </a:r>
            <a:r>
              <a:rPr lang="en-US" sz="1400" b="1" dirty="0">
                <a:solidFill>
                  <a:srgbClr val="000000"/>
                </a:solidFill>
              </a:rPr>
              <a:t> </a:t>
            </a:r>
            <a:r>
              <a:rPr lang="en-US" sz="1400" b="1" dirty="0" err="1">
                <a:solidFill>
                  <a:srgbClr val="000000"/>
                </a:solidFill>
              </a:rPr>
              <a:t>nappes</a:t>
            </a:r>
            <a:r>
              <a:rPr lang="en-US" sz="1400" b="1" dirty="0">
                <a:solidFill>
                  <a:srgbClr val="000000"/>
                </a:solidFill>
              </a:rPr>
              <a:t>.</a:t>
            </a:r>
            <a:endParaRPr lang="ru-RU" sz="1400" b="1" dirty="0">
              <a:solidFill>
                <a:srgbClr val="000000"/>
              </a:solidFill>
            </a:endParaRPr>
          </a:p>
        </p:txBody>
      </p:sp>
      <p:sp>
        <p:nvSpPr>
          <p:cNvPr id="103427" name="Прямоугольник 2"/>
          <p:cNvSpPr>
            <a:spLocks noChangeArrowheads="1"/>
          </p:cNvSpPr>
          <p:nvPr/>
        </p:nvSpPr>
        <p:spPr bwMode="auto">
          <a:xfrm>
            <a:off x="6265022" y="15226"/>
            <a:ext cx="24615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i="1" dirty="0" smtClean="0"/>
              <a:t>Верниковский</a:t>
            </a:r>
            <a:r>
              <a:rPr lang="en-US" b="1" i="1" dirty="0" smtClean="0"/>
              <a:t>, </a:t>
            </a:r>
            <a:r>
              <a:rPr lang="en-US" b="1" i="1" dirty="0"/>
              <a:t>1996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13737"/>
            <a:ext cx="8963026" cy="1114426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Геохимические исследования </a:t>
            </a:r>
            <a:br>
              <a:rPr lang="ru-RU" sz="2400" b="1" dirty="0" smtClean="0"/>
            </a:br>
            <a:r>
              <a:rPr lang="ru-RU" sz="2400" b="1" dirty="0" smtClean="0"/>
              <a:t> </a:t>
            </a:r>
            <a:r>
              <a:rPr lang="ru-RU" sz="2400" b="1" dirty="0" err="1" smtClean="0"/>
              <a:t>Становской</a:t>
            </a:r>
            <a:r>
              <a:rPr lang="ru-RU" sz="2400" b="1" dirty="0" smtClean="0"/>
              <a:t> </a:t>
            </a:r>
            <a:r>
              <a:rPr lang="ru-RU" sz="2400" b="1" dirty="0"/>
              <a:t>пояс </a:t>
            </a:r>
            <a:r>
              <a:rPr lang="ru-RU" sz="2400" b="1" dirty="0" smtClean="0"/>
              <a:t>(</a:t>
            </a:r>
            <a:r>
              <a:rPr lang="ru-RU" sz="2400" b="1" dirty="0"/>
              <a:t>р-н р. </a:t>
            </a:r>
            <a:r>
              <a:rPr lang="ru-RU" sz="2400" b="1" dirty="0" err="1"/>
              <a:t>Городкова</a:t>
            </a:r>
            <a:r>
              <a:rPr lang="ru-RU" sz="2400" b="1" dirty="0"/>
              <a:t>, оз. </a:t>
            </a:r>
            <a:r>
              <a:rPr lang="ru-RU" sz="2400" b="1" dirty="0" smtClean="0"/>
              <a:t>Нижнее, </a:t>
            </a:r>
            <a:r>
              <a:rPr lang="ru-RU" sz="2400" b="1" dirty="0"/>
              <a:t>р. </a:t>
            </a:r>
            <a:r>
              <a:rPr lang="ru-RU" sz="2400" b="1" dirty="0" smtClean="0"/>
              <a:t>Жданова</a:t>
            </a:r>
            <a:r>
              <a:rPr lang="en-US" sz="2400" b="1" dirty="0" smtClean="0"/>
              <a:t>; </a:t>
            </a:r>
            <a:r>
              <a:rPr lang="ru-RU" sz="2400" b="1" dirty="0" smtClean="0"/>
              <a:t>Челюскинский пояс (р-н бухты Мод)</a:t>
            </a:r>
            <a:r>
              <a:rPr lang="ru-RU" sz="2400" b="1" dirty="0"/>
              <a:t/>
            </a:r>
            <a:br>
              <a:rPr lang="ru-RU" sz="2400" b="1" dirty="0"/>
            </a:br>
            <a:endParaRPr lang="ru-RU" sz="2400" b="1" dirty="0"/>
          </a:p>
        </p:txBody>
      </p:sp>
      <p:pic>
        <p:nvPicPr>
          <p:cNvPr id="1026" name="Picture 2" descr="C:\Екатерина\диаграммы фрост\диаграмма Frost1 (усл обознач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85" y="3429000"/>
            <a:ext cx="3722478" cy="75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Екатерина\диаграммы фрост\диаграмма Frost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894" y="1594814"/>
            <a:ext cx="3332931" cy="493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56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extBox 3"/>
          <p:cNvSpPr txBox="1">
            <a:spLocks noChangeArrowheads="1"/>
          </p:cNvSpPr>
          <p:nvPr/>
        </p:nvSpPr>
        <p:spPr bwMode="auto">
          <a:xfrm>
            <a:off x="5368925" y="865509"/>
            <a:ext cx="2963863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dirty="0">
                <a:latin typeface="Calibri" pitchFamily="34" charset="0"/>
              </a:rPr>
              <a:t>1 - </a:t>
            </a:r>
            <a:r>
              <a:rPr lang="ru-RU" sz="1600" b="1" dirty="0" err="1" smtClean="0">
                <a:latin typeface="Calibri" pitchFamily="34" charset="0"/>
              </a:rPr>
              <a:t>метаперидотиты</a:t>
            </a:r>
            <a:endParaRPr lang="en-US" sz="1600" b="1" dirty="0">
              <a:latin typeface="Calibri" pitchFamily="34" charset="0"/>
            </a:endParaRPr>
          </a:p>
          <a:p>
            <a:r>
              <a:rPr lang="en-US" sz="1600" b="1" dirty="0">
                <a:latin typeface="Calibri" pitchFamily="34" charset="0"/>
              </a:rPr>
              <a:t>2 - </a:t>
            </a:r>
            <a:r>
              <a:rPr lang="ru-RU" sz="1600" b="1" dirty="0" err="1" smtClean="0">
                <a:latin typeface="Calibri" pitchFamily="34" charset="0"/>
              </a:rPr>
              <a:t>матагаббро</a:t>
            </a:r>
            <a:endParaRPr lang="en-US" sz="1600" b="1" dirty="0">
              <a:latin typeface="Calibri" pitchFamily="34" charset="0"/>
            </a:endParaRPr>
          </a:p>
          <a:p>
            <a:r>
              <a:rPr lang="en-US" sz="1600" b="1" dirty="0">
                <a:latin typeface="Calibri" pitchFamily="34" charset="0"/>
              </a:rPr>
              <a:t>3 </a:t>
            </a:r>
            <a:r>
              <a:rPr lang="en-US" sz="1600" b="1" dirty="0" smtClean="0">
                <a:latin typeface="Calibri" pitchFamily="34" charset="0"/>
              </a:rPr>
              <a:t>– </a:t>
            </a:r>
            <a:r>
              <a:rPr lang="ru-RU" sz="1600" b="1" dirty="0" err="1" smtClean="0">
                <a:latin typeface="Calibri" pitchFamily="34" charset="0"/>
              </a:rPr>
              <a:t>толеитовые</a:t>
            </a:r>
            <a:r>
              <a:rPr lang="ru-RU" sz="1600" b="1" dirty="0" smtClean="0">
                <a:latin typeface="Calibri" pitchFamily="34" charset="0"/>
              </a:rPr>
              <a:t> и известково-щелочные метабазальты и </a:t>
            </a:r>
            <a:r>
              <a:rPr lang="ru-RU" sz="1600" b="1" dirty="0" err="1" smtClean="0">
                <a:latin typeface="Calibri" pitchFamily="34" charset="0"/>
              </a:rPr>
              <a:t>метаандезибазальты</a:t>
            </a:r>
            <a:endParaRPr lang="en-US" sz="1600" b="1" dirty="0">
              <a:latin typeface="Calibri" pitchFamily="34" charset="0"/>
            </a:endParaRPr>
          </a:p>
          <a:p>
            <a:r>
              <a:rPr lang="en-US" sz="1600" b="1" dirty="0">
                <a:latin typeface="Calibri" pitchFamily="34" charset="0"/>
              </a:rPr>
              <a:t>4 </a:t>
            </a:r>
            <a:r>
              <a:rPr lang="en-US" sz="1600" b="1" dirty="0" smtClean="0">
                <a:latin typeface="Calibri" pitchFamily="34" charset="0"/>
              </a:rPr>
              <a:t>– </a:t>
            </a:r>
            <a:r>
              <a:rPr lang="ru-RU" sz="1600" b="1" dirty="0" smtClean="0">
                <a:latin typeface="Calibri" pitchFamily="34" charset="0"/>
              </a:rPr>
              <a:t>диабазовые дайки и </a:t>
            </a:r>
            <a:r>
              <a:rPr lang="ru-RU" sz="1600" b="1" dirty="0" err="1" smtClean="0">
                <a:latin typeface="Calibri" pitchFamily="34" charset="0"/>
              </a:rPr>
              <a:t>силлы</a:t>
            </a:r>
            <a:endParaRPr lang="en-US" sz="1600" b="1" dirty="0">
              <a:latin typeface="Calibri" pitchFamily="34" charset="0"/>
            </a:endParaRPr>
          </a:p>
          <a:p>
            <a:r>
              <a:rPr lang="en-US" sz="1600" b="1" dirty="0">
                <a:latin typeface="Calibri" pitchFamily="34" charset="0"/>
              </a:rPr>
              <a:t>5 - </a:t>
            </a:r>
            <a:r>
              <a:rPr lang="en-US" sz="1600" b="1" dirty="0" err="1">
                <a:latin typeface="Calibri" pitchFamily="34" charset="0"/>
              </a:rPr>
              <a:t>metadacites</a:t>
            </a:r>
            <a:r>
              <a:rPr lang="en-US" sz="1600" b="1" dirty="0">
                <a:latin typeface="Calibri" pitchFamily="34" charset="0"/>
              </a:rPr>
              <a:t>-rhyolites</a:t>
            </a:r>
          </a:p>
          <a:p>
            <a:r>
              <a:rPr lang="en-US" sz="1600" b="1" dirty="0">
                <a:latin typeface="Calibri" pitchFamily="34" charset="0"/>
              </a:rPr>
              <a:t>6 - </a:t>
            </a:r>
            <a:r>
              <a:rPr lang="ru-RU" sz="1600" b="1" dirty="0" smtClean="0">
                <a:latin typeface="Calibri" pitchFamily="34" charset="0"/>
              </a:rPr>
              <a:t>доломиты</a:t>
            </a:r>
            <a:endParaRPr lang="en-US" sz="1600" b="1" dirty="0">
              <a:latin typeface="Calibri" pitchFamily="34" charset="0"/>
            </a:endParaRPr>
          </a:p>
          <a:p>
            <a:r>
              <a:rPr lang="en-US" sz="1600" b="1" dirty="0">
                <a:latin typeface="Calibri" pitchFamily="34" charset="0"/>
              </a:rPr>
              <a:t>7 </a:t>
            </a:r>
            <a:r>
              <a:rPr lang="en-US" sz="1600" b="1" dirty="0" smtClean="0">
                <a:latin typeface="Calibri" pitchFamily="34" charset="0"/>
              </a:rPr>
              <a:t>– </a:t>
            </a:r>
            <a:r>
              <a:rPr lang="ru-RU" sz="1600" b="1" dirty="0" smtClean="0">
                <a:latin typeface="Calibri" pitchFamily="34" charset="0"/>
              </a:rPr>
              <a:t>кварц-хлорит-слюдяные сланцы и карбонатные филлиты</a:t>
            </a:r>
            <a:endParaRPr lang="en-US" sz="1600" b="1" dirty="0">
              <a:latin typeface="Calibri" pitchFamily="34" charset="0"/>
            </a:endParaRPr>
          </a:p>
          <a:p>
            <a:r>
              <a:rPr lang="en-US" sz="1600" b="1" dirty="0">
                <a:latin typeface="Calibri" pitchFamily="34" charset="0"/>
              </a:rPr>
              <a:t>8 - </a:t>
            </a:r>
            <a:r>
              <a:rPr lang="ru-RU" sz="1600" b="1" dirty="0" smtClean="0">
                <a:latin typeface="Calibri" pitchFamily="34" charset="0"/>
              </a:rPr>
              <a:t>диориты</a:t>
            </a:r>
            <a:endParaRPr lang="en-US" sz="1600" b="1" dirty="0">
              <a:latin typeface="Calibri" pitchFamily="34" charset="0"/>
            </a:endParaRPr>
          </a:p>
          <a:p>
            <a:r>
              <a:rPr lang="en-US" sz="1600" b="1" dirty="0">
                <a:latin typeface="Calibri" pitchFamily="34" charset="0"/>
              </a:rPr>
              <a:t>9 </a:t>
            </a:r>
            <a:r>
              <a:rPr lang="en-US" sz="1600" b="1" dirty="0" smtClean="0">
                <a:latin typeface="Calibri" pitchFamily="34" charset="0"/>
              </a:rPr>
              <a:t>– </a:t>
            </a:r>
            <a:r>
              <a:rPr lang="ru-RU" sz="1600" b="1" dirty="0" smtClean="0">
                <a:latin typeface="Calibri" pitchFamily="34" charset="0"/>
              </a:rPr>
              <a:t>диориты, </a:t>
            </a:r>
            <a:r>
              <a:rPr lang="ru-RU" sz="1600" b="1" dirty="0" err="1" smtClean="0">
                <a:latin typeface="Calibri" pitchFamily="34" charset="0"/>
              </a:rPr>
              <a:t>плагиограниы</a:t>
            </a:r>
            <a:r>
              <a:rPr lang="ru-RU" sz="1600" b="1" dirty="0" smtClean="0">
                <a:latin typeface="Calibri" pitchFamily="34" charset="0"/>
              </a:rPr>
              <a:t>, </a:t>
            </a:r>
            <a:r>
              <a:rPr lang="ru-RU" sz="1600" b="1" dirty="0" err="1" smtClean="0">
                <a:latin typeface="Calibri" pitchFamily="34" charset="0"/>
              </a:rPr>
              <a:t>гранодиориты</a:t>
            </a:r>
            <a:endParaRPr lang="en-US" sz="1600" b="1" dirty="0">
              <a:latin typeface="Calibri" pitchFamily="34" charset="0"/>
            </a:endParaRPr>
          </a:p>
          <a:p>
            <a:r>
              <a:rPr lang="en-US" sz="1600" b="1" dirty="0">
                <a:latin typeface="Calibri" pitchFamily="34" charset="0"/>
              </a:rPr>
              <a:t>10 - </a:t>
            </a:r>
            <a:r>
              <a:rPr lang="ru-RU" sz="1600" b="1" dirty="0" err="1" smtClean="0">
                <a:latin typeface="Calibri" pitchFamily="34" charset="0"/>
              </a:rPr>
              <a:t>олистостромы</a:t>
            </a:r>
            <a:endParaRPr lang="en-US" sz="1600" b="1" dirty="0">
              <a:latin typeface="Calibri" pitchFamily="34" charset="0"/>
            </a:endParaRPr>
          </a:p>
          <a:p>
            <a:r>
              <a:rPr lang="en-US" sz="1600" b="1" dirty="0">
                <a:latin typeface="Calibri" pitchFamily="34" charset="0"/>
              </a:rPr>
              <a:t>11 </a:t>
            </a:r>
            <a:r>
              <a:rPr lang="en-US" sz="1600" b="1" dirty="0" smtClean="0">
                <a:latin typeface="Calibri" pitchFamily="34" charset="0"/>
              </a:rPr>
              <a:t>– </a:t>
            </a:r>
            <a:r>
              <a:rPr lang="ru-RU" sz="1600" b="1" dirty="0" err="1" smtClean="0">
                <a:latin typeface="Calibri" pitchFamily="34" charset="0"/>
              </a:rPr>
              <a:t>мараморизованные</a:t>
            </a:r>
            <a:r>
              <a:rPr lang="ru-RU" sz="1600" b="1" dirty="0" smtClean="0">
                <a:latin typeface="Calibri" pitchFamily="34" charset="0"/>
              </a:rPr>
              <a:t> доломиты</a:t>
            </a:r>
            <a:r>
              <a:rPr lang="en-US" sz="1600" b="1" dirty="0" smtClean="0">
                <a:latin typeface="Calibri" pitchFamily="34" charset="0"/>
              </a:rPr>
              <a:t>, </a:t>
            </a:r>
            <a:r>
              <a:rPr lang="ru-RU" sz="1600" b="1" dirty="0" smtClean="0">
                <a:latin typeface="Calibri" pitchFamily="34" charset="0"/>
              </a:rPr>
              <a:t>известняки</a:t>
            </a:r>
            <a:r>
              <a:rPr lang="en-US" sz="1600" b="1" dirty="0" smtClean="0">
                <a:latin typeface="Calibri" pitchFamily="34" charset="0"/>
              </a:rPr>
              <a:t>, </a:t>
            </a:r>
            <a:r>
              <a:rPr lang="ru-RU" sz="1600" b="1" dirty="0" smtClean="0">
                <a:latin typeface="Calibri" pitchFamily="34" charset="0"/>
              </a:rPr>
              <a:t>черные сланцы</a:t>
            </a:r>
            <a:r>
              <a:rPr lang="en-US" sz="1600" b="1" dirty="0" smtClean="0">
                <a:latin typeface="Calibri" pitchFamily="34" charset="0"/>
              </a:rPr>
              <a:t> </a:t>
            </a:r>
            <a:r>
              <a:rPr lang="en-US" sz="1600" b="1" dirty="0">
                <a:latin typeface="Calibri" pitchFamily="34" charset="0"/>
              </a:rPr>
              <a:t>(NP</a:t>
            </a:r>
            <a:r>
              <a:rPr lang="en-US" sz="1600" b="1" baseline="-25000" dirty="0">
                <a:latin typeface="Calibri" pitchFamily="34" charset="0"/>
              </a:rPr>
              <a:t>3</a:t>
            </a:r>
            <a:r>
              <a:rPr lang="en-US" sz="1600" b="1" dirty="0">
                <a:latin typeface="Calibri" pitchFamily="34" charset="0"/>
              </a:rPr>
              <a:t>)</a:t>
            </a:r>
          </a:p>
          <a:p>
            <a:r>
              <a:rPr lang="en-US" sz="1600" b="1" dirty="0">
                <a:latin typeface="Calibri" pitchFamily="34" charset="0"/>
              </a:rPr>
              <a:t>12 </a:t>
            </a:r>
            <a:r>
              <a:rPr lang="en-US" sz="1600" b="1" dirty="0" smtClean="0">
                <a:latin typeface="Calibri" pitchFamily="34" charset="0"/>
              </a:rPr>
              <a:t>– </a:t>
            </a:r>
            <a:r>
              <a:rPr lang="ru-RU" sz="1600" b="1" dirty="0" err="1" smtClean="0">
                <a:latin typeface="Calibri" pitchFamily="34" charset="0"/>
              </a:rPr>
              <a:t>флишоидные</a:t>
            </a:r>
            <a:r>
              <a:rPr lang="ru-RU" sz="1600" b="1" dirty="0" smtClean="0">
                <a:latin typeface="Calibri" pitchFamily="34" charset="0"/>
              </a:rPr>
              <a:t> отложения Карского континента</a:t>
            </a:r>
            <a:r>
              <a:rPr lang="en-US" sz="1600" b="1" dirty="0" smtClean="0">
                <a:latin typeface="Calibri" pitchFamily="34" charset="0"/>
              </a:rPr>
              <a:t>;</a:t>
            </a:r>
            <a:endParaRPr lang="en-US" sz="1600" b="1" dirty="0">
              <a:latin typeface="Calibri" pitchFamily="34" charset="0"/>
            </a:endParaRPr>
          </a:p>
          <a:p>
            <a:r>
              <a:rPr lang="en-US" sz="1600" b="1" dirty="0">
                <a:latin typeface="Calibri" pitchFamily="34" charset="0"/>
              </a:rPr>
              <a:t>13 </a:t>
            </a:r>
            <a:r>
              <a:rPr lang="en-US" sz="1600" b="1" dirty="0" smtClean="0">
                <a:latin typeface="Calibri" pitchFamily="34" charset="0"/>
              </a:rPr>
              <a:t>– </a:t>
            </a:r>
            <a:r>
              <a:rPr lang="ru-RU" sz="1600" b="1" dirty="0" err="1" smtClean="0">
                <a:latin typeface="Calibri" pitchFamily="34" charset="0"/>
              </a:rPr>
              <a:t>дол</a:t>
            </a:r>
            <a:r>
              <a:rPr lang="ru-RU" sz="1600" b="1" dirty="0" err="1">
                <a:latin typeface="Calibri" pitchFamily="34" charset="0"/>
              </a:rPr>
              <a:t>е</a:t>
            </a:r>
            <a:r>
              <a:rPr lang="ru-RU" sz="1600" b="1" dirty="0" err="1" smtClean="0">
                <a:latin typeface="Calibri" pitchFamily="34" charset="0"/>
              </a:rPr>
              <a:t>ритовые</a:t>
            </a:r>
            <a:r>
              <a:rPr lang="ru-RU" sz="1600" b="1" dirty="0" smtClean="0">
                <a:latin typeface="Calibri" pitchFamily="34" charset="0"/>
              </a:rPr>
              <a:t> дайки</a:t>
            </a:r>
            <a:r>
              <a:rPr lang="en-US" sz="1600" b="1" dirty="0" smtClean="0">
                <a:latin typeface="Calibri" pitchFamily="34" charset="0"/>
              </a:rPr>
              <a:t>(T</a:t>
            </a:r>
            <a:r>
              <a:rPr lang="en-US" sz="1600" b="1" dirty="0">
                <a:latin typeface="Calibri" pitchFamily="34" charset="0"/>
              </a:rPr>
              <a:t>)</a:t>
            </a:r>
          </a:p>
          <a:p>
            <a:r>
              <a:rPr lang="en-US" sz="1600" b="1" dirty="0">
                <a:latin typeface="Calibri" pitchFamily="34" charset="0"/>
              </a:rPr>
              <a:t>14 </a:t>
            </a:r>
            <a:r>
              <a:rPr lang="en-US" sz="1600" b="1" dirty="0" smtClean="0">
                <a:latin typeface="Calibri" pitchFamily="34" charset="0"/>
              </a:rPr>
              <a:t>– </a:t>
            </a:r>
            <a:r>
              <a:rPr lang="ru-RU" sz="1600" b="1" dirty="0" smtClean="0">
                <a:latin typeface="Calibri" pitchFamily="34" charset="0"/>
              </a:rPr>
              <a:t>субщелочные гранитоиды</a:t>
            </a:r>
            <a:r>
              <a:rPr lang="en-US" sz="1600" b="1" dirty="0" smtClean="0">
                <a:latin typeface="Calibri" pitchFamily="34" charset="0"/>
              </a:rPr>
              <a:t>(P</a:t>
            </a:r>
            <a:r>
              <a:rPr lang="en-US" sz="1600" b="1" baseline="-25000" dirty="0" smtClean="0">
                <a:latin typeface="Calibri" pitchFamily="34" charset="0"/>
              </a:rPr>
              <a:t>2</a:t>
            </a:r>
            <a:r>
              <a:rPr lang="en-US" sz="1600" b="1" dirty="0">
                <a:latin typeface="Calibri" pitchFamily="34" charset="0"/>
              </a:rPr>
              <a:t>)</a:t>
            </a:r>
          </a:p>
          <a:p>
            <a:r>
              <a:rPr lang="en-US" sz="1600" b="1" dirty="0">
                <a:latin typeface="Calibri" pitchFamily="34" charset="0"/>
              </a:rPr>
              <a:t>15 - </a:t>
            </a:r>
            <a:r>
              <a:rPr lang="ru-RU" sz="1600" b="1" dirty="0" smtClean="0">
                <a:latin typeface="Calibri" pitchFamily="34" charset="0"/>
              </a:rPr>
              <a:t>разломы</a:t>
            </a:r>
            <a:r>
              <a:rPr lang="en-US" sz="1600" b="1" dirty="0" smtClean="0">
                <a:latin typeface="Calibri" pitchFamily="34" charset="0"/>
              </a:rPr>
              <a:t> </a:t>
            </a:r>
            <a:r>
              <a:rPr lang="en-US" sz="1600" b="1" dirty="0">
                <a:latin typeface="Calibri" pitchFamily="34" charset="0"/>
              </a:rPr>
              <a:t>(a) </a:t>
            </a:r>
            <a:r>
              <a:rPr lang="ru-RU" sz="1600" b="1" dirty="0" smtClean="0">
                <a:latin typeface="Calibri" pitchFamily="34" charset="0"/>
              </a:rPr>
              <a:t>и надвиги </a:t>
            </a:r>
            <a:r>
              <a:rPr lang="en-US" sz="1600" b="1" dirty="0" smtClean="0">
                <a:latin typeface="Calibri" pitchFamily="34" charset="0"/>
              </a:rPr>
              <a:t>(b</a:t>
            </a:r>
            <a:r>
              <a:rPr lang="en-US" sz="1600" b="1" dirty="0">
                <a:latin typeface="Calibri" pitchFamily="34" charset="0"/>
              </a:rPr>
              <a:t>)</a:t>
            </a:r>
            <a:endParaRPr lang="ru-RU" sz="1600" b="1" dirty="0">
              <a:latin typeface="Calibri" pitchFamily="34" charset="0"/>
            </a:endParaRPr>
          </a:p>
        </p:txBody>
      </p:sp>
      <p:sp>
        <p:nvSpPr>
          <p:cNvPr id="5" name="Правая фигурная скобка 4"/>
          <p:cNvSpPr>
            <a:spLocks/>
          </p:cNvSpPr>
          <p:nvPr/>
        </p:nvSpPr>
        <p:spPr bwMode="auto">
          <a:xfrm>
            <a:off x="8220075" y="962819"/>
            <a:ext cx="284163" cy="3322638"/>
          </a:xfrm>
          <a:prstGeom prst="rightBrace">
            <a:avLst>
              <a:gd name="adj1" fmla="val 13100"/>
              <a:gd name="adj2" fmla="val 50000"/>
            </a:avLst>
          </a:prstGeom>
          <a:noFill/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  <a:latin typeface="+mn-lt"/>
            </a:endParaRPr>
          </a:p>
        </p:txBody>
      </p:sp>
      <p:sp>
        <p:nvSpPr>
          <p:cNvPr id="105475" name="TextBox 5"/>
          <p:cNvSpPr txBox="1">
            <a:spLocks noChangeArrowheads="1"/>
          </p:cNvSpPr>
          <p:nvPr/>
        </p:nvSpPr>
        <p:spPr bwMode="auto">
          <a:xfrm>
            <a:off x="8547614" y="2440782"/>
            <a:ext cx="6588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444D26"/>
                  </a:outerShdw>
                </a:effectLst>
                <a:latin typeface="Calibri" pitchFamily="34" charset="0"/>
              </a:rPr>
              <a:t>NP</a:t>
            </a:r>
            <a:r>
              <a:rPr lang="en-US" b="1" baseline="-25000" dirty="0">
                <a:effectLst>
                  <a:outerShdw blurRad="38100" dist="38100" dir="2700000" algn="tl">
                    <a:srgbClr val="444D26"/>
                  </a:outerShdw>
                </a:effectLst>
                <a:latin typeface="Calibri" pitchFamily="34" charset="0"/>
              </a:rPr>
              <a:t>2-3</a:t>
            </a:r>
            <a:endParaRPr lang="ru-RU" b="1" baseline="-25000" dirty="0">
              <a:effectLst>
                <a:outerShdw blurRad="38100" dist="38100" dir="2700000" algn="tl">
                  <a:srgbClr val="444D26"/>
                </a:outerShdw>
              </a:effectLst>
              <a:latin typeface="Calibri" pitchFamily="34" charset="0"/>
            </a:endParaRPr>
          </a:p>
        </p:txBody>
      </p:sp>
      <p:pic>
        <p:nvPicPr>
          <p:cNvPr id="105476" name="Picture 2" descr="C:\Work\Current Work\2011 Alaska\Mo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0525" y="57150"/>
            <a:ext cx="4948238" cy="674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7" name="TextBox 7"/>
          <p:cNvSpPr txBox="1">
            <a:spLocks noChangeArrowheads="1"/>
          </p:cNvSpPr>
          <p:nvPr/>
        </p:nvSpPr>
        <p:spPr bwMode="auto">
          <a:xfrm>
            <a:off x="58738" y="57150"/>
            <a:ext cx="2136775" cy="1077913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FF0000"/>
                </a:solidFill>
                <a:latin typeface="Calibri" pitchFamily="34" charset="0"/>
              </a:rPr>
              <a:t>Плагиогранит</a:t>
            </a:r>
            <a:endParaRPr lang="ru-RU" sz="1600" b="1" dirty="0">
              <a:solidFill>
                <a:srgbClr val="FF0000"/>
              </a:solidFill>
              <a:latin typeface="Calibri" pitchFamily="34" charset="0"/>
            </a:endParaRPr>
          </a:p>
          <a:p>
            <a:pPr algn="ctr"/>
            <a:r>
              <a:rPr lang="ru-RU" sz="1600" b="1" u="sng" dirty="0">
                <a:solidFill>
                  <a:srgbClr val="FF0000"/>
                </a:solidFill>
                <a:latin typeface="Calibri" pitchFamily="34" charset="0"/>
              </a:rPr>
              <a:t>7</a:t>
            </a:r>
            <a:r>
              <a:rPr lang="en-US" sz="1600" b="1" u="sng" dirty="0">
                <a:solidFill>
                  <a:srgbClr val="FF0000"/>
                </a:solidFill>
                <a:latin typeface="Calibri" pitchFamily="34" charset="0"/>
              </a:rPr>
              <a:t>40</a:t>
            </a:r>
            <a:r>
              <a:rPr lang="ru-RU" sz="1600" b="1" u="sng" dirty="0">
                <a:solidFill>
                  <a:srgbClr val="FF0000"/>
                </a:solidFill>
                <a:latin typeface="Calibri" pitchFamily="34" charset="0"/>
              </a:rPr>
              <a:t> ± 3</a:t>
            </a:r>
            <a:r>
              <a:rPr lang="en-US" sz="1600" b="1" u="sng" dirty="0">
                <a:solidFill>
                  <a:srgbClr val="FF0000"/>
                </a:solidFill>
                <a:latin typeface="Calibri" pitchFamily="34" charset="0"/>
              </a:rPr>
              <a:t>8</a:t>
            </a:r>
            <a:r>
              <a:rPr lang="ru-RU" sz="1600" b="1" u="sng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ru-RU" sz="1600" b="1" u="sng" dirty="0" err="1" smtClean="0">
                <a:solidFill>
                  <a:srgbClr val="FF0000"/>
                </a:solidFill>
                <a:latin typeface="Calibri" pitchFamily="34" charset="0"/>
              </a:rPr>
              <a:t>млн.лет</a:t>
            </a:r>
            <a:endParaRPr lang="ru-RU" sz="1600" b="1" u="sng" dirty="0">
              <a:solidFill>
                <a:srgbClr val="FF0000"/>
              </a:solidFill>
              <a:latin typeface="Calibri" pitchFamily="34" charset="0"/>
            </a:endParaRP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Calibri" pitchFamily="34" charset="0"/>
              </a:rPr>
              <a:t>U-</a:t>
            </a:r>
            <a:r>
              <a:rPr lang="en-US" sz="1600" b="1" dirty="0" err="1">
                <a:solidFill>
                  <a:srgbClr val="FF0000"/>
                </a:solidFill>
                <a:latin typeface="Calibri" pitchFamily="34" charset="0"/>
              </a:rPr>
              <a:t>Pb</a:t>
            </a:r>
            <a:endParaRPr lang="en-US" sz="1600" b="1" dirty="0">
              <a:solidFill>
                <a:srgbClr val="FF0000"/>
              </a:solidFill>
              <a:latin typeface="Calibri" pitchFamily="34" charset="0"/>
            </a:endParaRP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Calibri" pitchFamily="34" charset="0"/>
              </a:rPr>
              <a:t>Vernikovsky</a:t>
            </a:r>
            <a:r>
              <a:rPr lang="en-US" sz="1400" b="1" dirty="0">
                <a:solidFill>
                  <a:srgbClr val="FF0000"/>
                </a:solidFill>
                <a:latin typeface="Calibri" pitchFamily="34" charset="0"/>
              </a:rPr>
              <a:t> et al., 1993</a:t>
            </a:r>
            <a:endParaRPr lang="ru-RU" sz="1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040063" y="654050"/>
            <a:ext cx="144462" cy="142875"/>
          </a:xfrm>
          <a:prstGeom prst="ellipse">
            <a:avLst/>
          </a:prstGeom>
          <a:solidFill>
            <a:srgbClr val="FF0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0" name="Прямая соединительная линия 9"/>
          <p:cNvCxnSpPr>
            <a:stCxn id="105477" idx="3"/>
            <a:endCxn id="9" idx="2"/>
          </p:cNvCxnSpPr>
          <p:nvPr/>
        </p:nvCxnSpPr>
        <p:spPr>
          <a:xfrm>
            <a:off x="2195513" y="596900"/>
            <a:ext cx="844550" cy="128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/>
          <p:cNvSpPr/>
          <p:nvPr/>
        </p:nvSpPr>
        <p:spPr>
          <a:xfrm>
            <a:off x="2719388" y="977900"/>
            <a:ext cx="144462" cy="144463"/>
          </a:xfrm>
          <a:prstGeom prst="ellipse">
            <a:avLst/>
          </a:prstGeom>
          <a:solidFill>
            <a:srgbClr val="FF0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5481" name="TextBox 11"/>
          <p:cNvSpPr txBox="1">
            <a:spLocks noChangeArrowheads="1"/>
          </p:cNvSpPr>
          <p:nvPr/>
        </p:nvSpPr>
        <p:spPr bwMode="auto">
          <a:xfrm>
            <a:off x="0" y="1362075"/>
            <a:ext cx="1816100" cy="12620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FF0000"/>
                </a:solidFill>
                <a:latin typeface="Calibri" pitchFamily="34" charset="0"/>
              </a:rPr>
              <a:t>Плагиогранит</a:t>
            </a:r>
            <a:endParaRPr lang="ru-RU" sz="1600" b="1" dirty="0">
              <a:solidFill>
                <a:srgbClr val="FF0000"/>
              </a:solidFill>
              <a:latin typeface="Calibri" pitchFamily="34" charset="0"/>
            </a:endParaRPr>
          </a:p>
          <a:p>
            <a:pPr algn="ctr"/>
            <a:r>
              <a:rPr lang="ru-RU" sz="1600" b="1" u="sng" dirty="0">
                <a:solidFill>
                  <a:srgbClr val="FF0000"/>
                </a:solidFill>
                <a:latin typeface="Calibri" pitchFamily="34" charset="0"/>
              </a:rPr>
              <a:t>7</a:t>
            </a:r>
            <a:r>
              <a:rPr lang="en-US" sz="1600" b="1" u="sng" dirty="0">
                <a:solidFill>
                  <a:srgbClr val="FF0000"/>
                </a:solidFill>
                <a:latin typeface="Calibri" pitchFamily="34" charset="0"/>
              </a:rPr>
              <a:t>55</a:t>
            </a:r>
            <a:r>
              <a:rPr lang="ru-RU" sz="1600" b="1" u="sng" dirty="0">
                <a:solidFill>
                  <a:srgbClr val="FF0000"/>
                </a:solidFill>
                <a:latin typeface="Calibri" pitchFamily="34" charset="0"/>
              </a:rPr>
              <a:t> ± </a:t>
            </a:r>
            <a:r>
              <a:rPr lang="en-US" sz="1600" b="1" u="sng" dirty="0">
                <a:solidFill>
                  <a:srgbClr val="FF0000"/>
                </a:solidFill>
                <a:latin typeface="Calibri" pitchFamily="34" charset="0"/>
              </a:rPr>
              <a:t>7</a:t>
            </a:r>
            <a:r>
              <a:rPr lang="ru-RU" sz="1600" b="1" u="sng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ru-RU" sz="1600" b="1" u="sng" dirty="0" smtClean="0">
                <a:solidFill>
                  <a:srgbClr val="FF0000"/>
                </a:solidFill>
                <a:latin typeface="Calibri" pitchFamily="34" charset="0"/>
              </a:rPr>
              <a:t>млн. лет</a:t>
            </a:r>
            <a:endParaRPr lang="ru-RU" sz="1600" b="1" u="sng" dirty="0">
              <a:solidFill>
                <a:srgbClr val="FF0000"/>
              </a:solidFill>
              <a:latin typeface="Calibri" pitchFamily="34" charset="0"/>
            </a:endParaRP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Calibri" pitchFamily="34" charset="0"/>
              </a:rPr>
              <a:t>U-</a:t>
            </a:r>
            <a:r>
              <a:rPr lang="en-US" sz="1600" b="1" dirty="0" err="1">
                <a:solidFill>
                  <a:srgbClr val="FF0000"/>
                </a:solidFill>
                <a:latin typeface="Calibri" pitchFamily="34" charset="0"/>
              </a:rPr>
              <a:t>Th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</a:rPr>
              <a:t>-</a:t>
            </a:r>
            <a:r>
              <a:rPr lang="en-US" sz="1600" b="1" dirty="0" err="1">
                <a:solidFill>
                  <a:srgbClr val="FF0000"/>
                </a:solidFill>
                <a:latin typeface="Calibri" pitchFamily="34" charset="0"/>
              </a:rPr>
              <a:t>Pb</a:t>
            </a:r>
            <a:endParaRPr lang="en-US" sz="1600" b="1" dirty="0">
              <a:solidFill>
                <a:srgbClr val="FF0000"/>
              </a:solidFill>
              <a:latin typeface="Calibri" pitchFamily="34" charset="0"/>
            </a:endParaRPr>
          </a:p>
          <a:p>
            <a:pPr algn="ctr"/>
            <a:r>
              <a:rPr lang="en-US" sz="1400" b="1" dirty="0" err="1">
                <a:solidFill>
                  <a:srgbClr val="FF0000"/>
                </a:solidFill>
                <a:latin typeface="Calibri" pitchFamily="34" charset="0"/>
              </a:rPr>
              <a:t>Vernikovsky</a:t>
            </a:r>
            <a:r>
              <a:rPr lang="en-US" sz="1400" b="1" dirty="0">
                <a:solidFill>
                  <a:srgbClr val="FF0000"/>
                </a:solidFill>
                <a:latin typeface="Calibri" pitchFamily="34" charset="0"/>
              </a:rPr>
              <a:t> et al., 2004</a:t>
            </a:r>
            <a:endParaRPr lang="ru-RU" sz="1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13" name="Прямая соединительная линия 12"/>
          <p:cNvCxnSpPr>
            <a:stCxn id="105481" idx="3"/>
            <a:endCxn id="11" idx="3"/>
          </p:cNvCxnSpPr>
          <p:nvPr/>
        </p:nvCxnSpPr>
        <p:spPr>
          <a:xfrm flipV="1">
            <a:off x="1816100" y="1100138"/>
            <a:ext cx="925513" cy="8921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5672138" y="190500"/>
            <a:ext cx="3436937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Челюскинский пояс</a:t>
            </a:r>
            <a:endParaRPr lang="en-US" sz="28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666750" y="2385354"/>
            <a:ext cx="8305800" cy="1143000"/>
          </a:xfrm>
        </p:spPr>
        <p:txBody>
          <a:bodyPr/>
          <a:lstStyle/>
          <a:p>
            <a:endParaRPr lang="ru-RU" sz="2000" b="1" i="1" dirty="0">
              <a:latin typeface="Constantia" pitchFamily="18" charset="0"/>
            </a:endParaRPr>
          </a:p>
          <a:p>
            <a:r>
              <a:rPr lang="ru-RU" sz="2400" b="1" dirty="0">
                <a:latin typeface="Constantia" pitchFamily="18" charset="0"/>
              </a:rPr>
              <a:t> </a:t>
            </a:r>
            <a:r>
              <a:rPr lang="en-US" sz="2400" b="1" i="1" dirty="0" err="1">
                <a:latin typeface="Constantia" pitchFamily="18" charset="0"/>
              </a:rPr>
              <a:t>T</a:t>
            </a:r>
            <a:r>
              <a:rPr lang="en-US" sz="2400" b="1" dirty="0" err="1">
                <a:latin typeface="Constantia" pitchFamily="18" charset="0"/>
              </a:rPr>
              <a:t>Nd</a:t>
            </a:r>
            <a:r>
              <a:rPr lang="en-US" sz="2400" b="1" dirty="0">
                <a:latin typeface="Constantia" pitchFamily="18" charset="0"/>
              </a:rPr>
              <a:t>(DM) </a:t>
            </a:r>
            <a:r>
              <a:rPr lang="ru-RU" sz="2400" b="1" dirty="0">
                <a:latin typeface="Constantia" pitchFamily="18" charset="0"/>
              </a:rPr>
              <a:t>= </a:t>
            </a:r>
            <a:r>
              <a:rPr lang="en-US" sz="2400" b="1" dirty="0" smtClean="0">
                <a:latin typeface="Constantia" pitchFamily="18" charset="0"/>
              </a:rPr>
              <a:t>12</a:t>
            </a:r>
            <a:r>
              <a:rPr lang="ru-RU" sz="2400" b="1" dirty="0" smtClean="0">
                <a:latin typeface="Constantia" pitchFamily="18" charset="0"/>
              </a:rPr>
              <a:t>97</a:t>
            </a:r>
            <a:r>
              <a:rPr lang="en-US" sz="2400" b="1" dirty="0" smtClean="0">
                <a:latin typeface="Constantia" pitchFamily="18" charset="0"/>
              </a:rPr>
              <a:t> </a:t>
            </a:r>
            <a:r>
              <a:rPr lang="ru-RU" sz="2400" b="1" dirty="0">
                <a:latin typeface="Constantia" pitchFamily="18" charset="0"/>
              </a:rPr>
              <a:t>-</a:t>
            </a:r>
            <a:r>
              <a:rPr lang="en-US" sz="2400" b="1" dirty="0">
                <a:latin typeface="Constantia" pitchFamily="18" charset="0"/>
              </a:rPr>
              <a:t> </a:t>
            </a:r>
            <a:r>
              <a:rPr lang="ru-RU" sz="2400" b="1" dirty="0" smtClean="0">
                <a:latin typeface="Constantia" pitchFamily="18" charset="0"/>
              </a:rPr>
              <a:t>785</a:t>
            </a:r>
            <a:r>
              <a:rPr lang="en-US" sz="2400" b="1" dirty="0" smtClean="0">
                <a:latin typeface="Constantia" pitchFamily="18" charset="0"/>
              </a:rPr>
              <a:t> </a:t>
            </a:r>
            <a:r>
              <a:rPr lang="ru-RU" sz="2400" b="1" dirty="0">
                <a:latin typeface="Constantia" pitchFamily="18" charset="0"/>
              </a:rPr>
              <a:t>млн. лет</a:t>
            </a:r>
            <a:r>
              <a:rPr lang="en-US" sz="2400" b="1" dirty="0">
                <a:latin typeface="Constantia" pitchFamily="18" charset="0"/>
              </a:rPr>
              <a:t>.</a:t>
            </a:r>
          </a:p>
          <a:p>
            <a:endParaRPr lang="ru-RU" sz="2400" b="1" dirty="0" smtClean="0">
              <a:latin typeface="Constantia" pitchFamily="18" charset="0"/>
            </a:endParaRPr>
          </a:p>
          <a:p>
            <a:r>
              <a:rPr lang="de-DE" sz="2400" b="1" dirty="0" err="1" smtClean="0">
                <a:latin typeface="Constantia" pitchFamily="18" charset="0"/>
              </a:rPr>
              <a:t>εNd</a:t>
            </a:r>
            <a:r>
              <a:rPr lang="de-DE" sz="2400" b="1" baseline="-25000" dirty="0" smtClean="0">
                <a:latin typeface="Constantia" pitchFamily="18" charset="0"/>
              </a:rPr>
              <a:t>(</a:t>
            </a:r>
            <a:r>
              <a:rPr lang="ru-RU" sz="2400" b="1" baseline="-25000" dirty="0" smtClean="0">
                <a:latin typeface="Constantia" pitchFamily="18" charset="0"/>
              </a:rPr>
              <a:t>740</a:t>
            </a:r>
            <a:r>
              <a:rPr lang="de-DE" sz="2400" b="1" baseline="-25000" dirty="0" smtClean="0">
                <a:latin typeface="Constantia" pitchFamily="18" charset="0"/>
              </a:rPr>
              <a:t>) </a:t>
            </a:r>
            <a:r>
              <a:rPr lang="de-DE" sz="2400" b="1" dirty="0">
                <a:latin typeface="Constantia" pitchFamily="18" charset="0"/>
              </a:rPr>
              <a:t>= </a:t>
            </a:r>
            <a:r>
              <a:rPr lang="ru-RU" sz="2400" b="1" dirty="0" smtClean="0">
                <a:latin typeface="Constantia" pitchFamily="18" charset="0"/>
              </a:rPr>
              <a:t>1</a:t>
            </a:r>
            <a:r>
              <a:rPr lang="de-DE" sz="2400" b="1" dirty="0" smtClean="0">
                <a:latin typeface="Constantia" pitchFamily="18" charset="0"/>
              </a:rPr>
              <a:t>.</a:t>
            </a:r>
            <a:r>
              <a:rPr lang="ru-RU" sz="2400" b="1" dirty="0" smtClean="0">
                <a:latin typeface="Constantia" pitchFamily="18" charset="0"/>
              </a:rPr>
              <a:t>7</a:t>
            </a:r>
            <a:r>
              <a:rPr lang="de-DE" sz="2400" b="1" dirty="0" smtClean="0">
                <a:latin typeface="Constantia" pitchFamily="18" charset="0"/>
              </a:rPr>
              <a:t>–</a:t>
            </a:r>
            <a:r>
              <a:rPr lang="ru-RU" sz="2400" b="1" dirty="0" smtClean="0">
                <a:latin typeface="Constantia" pitchFamily="18" charset="0"/>
              </a:rPr>
              <a:t>7</a:t>
            </a:r>
            <a:r>
              <a:rPr lang="de-DE" sz="2400" b="1" dirty="0" smtClean="0">
                <a:latin typeface="Constantia" pitchFamily="18" charset="0"/>
              </a:rPr>
              <a:t>.</a:t>
            </a:r>
            <a:r>
              <a:rPr lang="ru-RU" sz="2400" b="1" dirty="0" smtClean="0">
                <a:latin typeface="Constantia" pitchFamily="18" charset="0"/>
              </a:rPr>
              <a:t>9</a:t>
            </a:r>
            <a:endParaRPr lang="de-DE" sz="2400" b="1" dirty="0" smtClean="0">
              <a:latin typeface="Constantia" pitchFamily="18" charset="0"/>
            </a:endParaRPr>
          </a:p>
          <a:p>
            <a:endParaRPr lang="de-DE" sz="2400" b="1" dirty="0">
              <a:latin typeface="Constantia" pitchFamily="18" charset="0"/>
            </a:endParaRPr>
          </a:p>
          <a:p>
            <a:r>
              <a:rPr lang="de-DE" sz="2400" b="1" baseline="30000" dirty="0">
                <a:latin typeface="Constantia" pitchFamily="18" charset="0"/>
              </a:rPr>
              <a:t>87</a:t>
            </a:r>
            <a:r>
              <a:rPr lang="de-DE" sz="2400" b="1" dirty="0">
                <a:latin typeface="Constantia" pitchFamily="18" charset="0"/>
              </a:rPr>
              <a:t>Sr/</a:t>
            </a:r>
            <a:r>
              <a:rPr lang="de-DE" sz="2400" b="1" baseline="30000" dirty="0">
                <a:latin typeface="Constantia" pitchFamily="18" charset="0"/>
              </a:rPr>
              <a:t>86</a:t>
            </a:r>
            <a:r>
              <a:rPr lang="de-DE" sz="2400" b="1" dirty="0">
                <a:latin typeface="Constantia" pitchFamily="18" charset="0"/>
              </a:rPr>
              <a:t>Sr</a:t>
            </a:r>
            <a:r>
              <a:rPr lang="de-DE" sz="2400" b="1" baseline="-25000" dirty="0">
                <a:latin typeface="Constantia" pitchFamily="18" charset="0"/>
              </a:rPr>
              <a:t>0</a:t>
            </a:r>
            <a:r>
              <a:rPr lang="de-DE" sz="2400" b="1" dirty="0">
                <a:latin typeface="Constantia" pitchFamily="18" charset="0"/>
              </a:rPr>
              <a:t> = </a:t>
            </a:r>
            <a:r>
              <a:rPr lang="ru-RU" sz="2400" b="1" dirty="0" smtClean="0">
                <a:latin typeface="Constantia" pitchFamily="18" charset="0"/>
              </a:rPr>
              <a:t>0.70371–0.70589</a:t>
            </a:r>
            <a:endParaRPr lang="ru-RU" sz="2400" b="1" dirty="0">
              <a:latin typeface="Constantia" pitchFamily="18" charset="0"/>
            </a:endParaRPr>
          </a:p>
          <a:p>
            <a:endParaRPr lang="ru-RU" sz="2400" b="1" baseline="-25000" dirty="0">
              <a:latin typeface="Constantia" pitchFamily="18" charset="0"/>
            </a:endParaRPr>
          </a:p>
          <a:p>
            <a:endParaRPr lang="ru-RU" sz="2400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33400" y="309782"/>
            <a:ext cx="8305800" cy="1981200"/>
          </a:xfrm>
        </p:spPr>
        <p:txBody>
          <a:bodyPr/>
          <a:lstStyle/>
          <a:p>
            <a:r>
              <a:rPr lang="en-US" sz="2800" b="1" i="1" dirty="0" err="1" smtClean="0">
                <a:latin typeface="Constantia" pitchFamily="18" charset="0"/>
              </a:rPr>
              <a:t>Sm-Nd</a:t>
            </a:r>
            <a:r>
              <a:rPr lang="ru-RU" sz="2800" b="1" i="1" dirty="0" smtClean="0">
                <a:latin typeface="Constantia" pitchFamily="18" charset="0"/>
              </a:rPr>
              <a:t> </a:t>
            </a:r>
            <a:r>
              <a:rPr lang="en-US" sz="2800" b="1" i="1" dirty="0" smtClean="0">
                <a:latin typeface="Constantia" pitchFamily="18" charset="0"/>
              </a:rPr>
              <a:t> </a:t>
            </a:r>
            <a:r>
              <a:rPr lang="ru-RU" sz="2800" b="1" i="1" dirty="0">
                <a:latin typeface="Constantia" pitchFamily="18" charset="0"/>
              </a:rPr>
              <a:t>и </a:t>
            </a:r>
            <a:r>
              <a:rPr lang="ru-RU" sz="2800" b="1" i="1" dirty="0" smtClean="0">
                <a:latin typeface="Constantia" pitchFamily="18" charset="0"/>
              </a:rPr>
              <a:t> </a:t>
            </a:r>
            <a:r>
              <a:rPr lang="en-US" sz="2800" b="1" i="1" dirty="0" err="1" smtClean="0">
                <a:latin typeface="Constantia" pitchFamily="18" charset="0"/>
              </a:rPr>
              <a:t>Rb</a:t>
            </a:r>
            <a:r>
              <a:rPr lang="en-US" sz="2800" b="1" i="1" dirty="0" smtClean="0">
                <a:latin typeface="Constantia" pitchFamily="18" charset="0"/>
              </a:rPr>
              <a:t>–</a:t>
            </a:r>
            <a:r>
              <a:rPr lang="en-US" sz="2800" b="1" i="1" dirty="0" err="1" smtClean="0">
                <a:latin typeface="Constantia" pitchFamily="18" charset="0"/>
              </a:rPr>
              <a:t>Sr</a:t>
            </a:r>
            <a:r>
              <a:rPr lang="en-US" sz="2800" b="1" i="1" dirty="0" smtClean="0">
                <a:latin typeface="Constantia" pitchFamily="18" charset="0"/>
              </a:rPr>
              <a:t> </a:t>
            </a:r>
            <a:r>
              <a:rPr lang="ru-RU" sz="2800" b="1" i="1" dirty="0" smtClean="0">
                <a:latin typeface="Constantia" pitchFamily="18" charset="0"/>
              </a:rPr>
              <a:t> </a:t>
            </a:r>
            <a:r>
              <a:rPr lang="ru-RU" sz="2800" b="1" i="1" dirty="0">
                <a:latin typeface="Constantia" pitchFamily="18" charset="0"/>
              </a:rPr>
              <a:t>изотопные </a:t>
            </a:r>
            <a:r>
              <a:rPr lang="ru-RU" sz="2800" b="1" i="1" dirty="0" smtClean="0">
                <a:latin typeface="Constantia" pitchFamily="18" charset="0"/>
              </a:rPr>
              <a:t>исследования</a:t>
            </a:r>
            <a:r>
              <a:rPr lang="en-US" sz="2800" b="1" i="1" dirty="0" smtClean="0">
                <a:latin typeface="Constantia" pitchFamily="18" charset="0"/>
              </a:rPr>
              <a:t> </a:t>
            </a:r>
            <a:r>
              <a:rPr lang="ru-RU" sz="2800" b="1" i="1" dirty="0" err="1" smtClean="0">
                <a:latin typeface="Constantia" pitchFamily="18" charset="0"/>
              </a:rPr>
              <a:t>островодужных</a:t>
            </a:r>
            <a:r>
              <a:rPr lang="ru-RU" sz="2800" b="1" i="1" dirty="0" smtClean="0">
                <a:latin typeface="Constantia" pitchFamily="18" charset="0"/>
              </a:rPr>
              <a:t> пород</a:t>
            </a:r>
            <a:r>
              <a:rPr lang="en-US" sz="2800" b="1" i="1" dirty="0" smtClean="0">
                <a:latin typeface="Constantia" pitchFamily="18" charset="0"/>
              </a:rPr>
              <a:t/>
            </a:r>
            <a:br>
              <a:rPr lang="en-US" sz="2800" b="1" i="1" dirty="0" smtClean="0">
                <a:latin typeface="Constantia" pitchFamily="18" charset="0"/>
              </a:rPr>
            </a:br>
            <a:r>
              <a:rPr lang="ru-RU" sz="2800" b="1" i="1" dirty="0" smtClean="0">
                <a:latin typeface="Constantia" pitchFamily="18" charset="0"/>
              </a:rPr>
              <a:t>Челюскинского и </a:t>
            </a:r>
            <a:r>
              <a:rPr lang="ru-RU" sz="2800" b="1" i="1" dirty="0" err="1" smtClean="0">
                <a:latin typeface="Constantia" pitchFamily="18" charset="0"/>
              </a:rPr>
              <a:t>Становского</a:t>
            </a:r>
            <a:r>
              <a:rPr lang="ru-RU" sz="2800" b="1" i="1" dirty="0" smtClean="0">
                <a:latin typeface="Constantia" pitchFamily="18" charset="0"/>
              </a:rPr>
              <a:t> поясов</a:t>
            </a:r>
            <a:r>
              <a:rPr lang="ru-RU" sz="2800" b="1" i="1" dirty="0">
                <a:latin typeface="Constantia" pitchFamily="18" charset="0"/>
              </a:rPr>
              <a:t/>
            </a:r>
            <a:br>
              <a:rPr lang="ru-RU" sz="2800" b="1" i="1" dirty="0">
                <a:latin typeface="Constantia" pitchFamily="18" charset="0"/>
              </a:rPr>
            </a:br>
            <a:r>
              <a:rPr lang="ru-RU" sz="2800" b="1" i="1" dirty="0" smtClean="0">
                <a:latin typeface="Constantia" pitchFamily="18" charset="0"/>
              </a:rPr>
              <a:t>(Верниковский , 1996)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40496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3" descr="C:\Work\Current Work\2011 Alaska\Stano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66688"/>
            <a:ext cx="7108825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498" name="TextBox 1"/>
          <p:cNvSpPr txBox="1">
            <a:spLocks noChangeArrowheads="1"/>
          </p:cNvSpPr>
          <p:nvPr/>
        </p:nvSpPr>
        <p:spPr bwMode="auto">
          <a:xfrm>
            <a:off x="6572250" y="1773238"/>
            <a:ext cx="2268538" cy="1138237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Габбро</a:t>
            </a:r>
            <a:r>
              <a:rPr lang="ru-RU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/циркон</a:t>
            </a:r>
            <a:endParaRPr lang="en-US" b="1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ctr"/>
            <a:r>
              <a:rPr lang="ru-RU" b="1" u="sng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7</a:t>
            </a:r>
            <a:r>
              <a:rPr lang="en-US" b="1" u="sng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30</a:t>
            </a:r>
            <a:r>
              <a:rPr lang="ru-RU" b="1" u="sng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± </a:t>
            </a:r>
            <a:r>
              <a:rPr lang="en-US" b="1" u="sng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7</a:t>
            </a:r>
            <a:r>
              <a:rPr lang="ru-RU" b="1" u="sng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ru-RU" b="1" u="sng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млн. лет</a:t>
            </a:r>
            <a:endParaRPr lang="en-US" b="1" u="sng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U-</a:t>
            </a:r>
            <a:r>
              <a:rPr lang="en-US" b="1" dirty="0" err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Pb</a:t>
            </a:r>
            <a:endParaRPr lang="ru-RU" b="1" u="sng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ctr"/>
            <a:r>
              <a:rPr lang="en-US" sz="1400" b="1" dirty="0" err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Vernikovsky</a:t>
            </a:r>
            <a:r>
              <a:rPr lang="en-US" sz="1400" b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et al., 2004</a:t>
            </a:r>
            <a:endParaRPr lang="ru-RU" sz="1400" b="1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6084888" y="1416050"/>
            <a:ext cx="142875" cy="14446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5" name="Прямая соединительная линия 4"/>
          <p:cNvCxnSpPr>
            <a:endCxn id="3" idx="5"/>
          </p:cNvCxnSpPr>
          <p:nvPr/>
        </p:nvCxnSpPr>
        <p:spPr>
          <a:xfrm flipH="1" flipV="1">
            <a:off x="6207125" y="1539875"/>
            <a:ext cx="365125" cy="5207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501" name="TextBox 8"/>
          <p:cNvSpPr txBox="1">
            <a:spLocks noChangeArrowheads="1"/>
          </p:cNvSpPr>
          <p:nvPr/>
        </p:nvSpPr>
        <p:spPr bwMode="auto">
          <a:xfrm>
            <a:off x="6361113" y="3357563"/>
            <a:ext cx="2459037" cy="922337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Плагиогранит</a:t>
            </a:r>
            <a:r>
              <a:rPr lang="ru-RU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/биотит</a:t>
            </a:r>
            <a:endParaRPr lang="ru-RU" b="1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ctr"/>
            <a:r>
              <a:rPr lang="en-US" b="1" u="sng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681 </a:t>
            </a:r>
            <a:r>
              <a:rPr lang="ru-RU" b="1" u="sng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± </a:t>
            </a:r>
            <a:r>
              <a:rPr lang="en-US" b="1" u="sng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2</a:t>
            </a:r>
            <a:r>
              <a:rPr lang="ru-RU" b="1" u="sng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ru-RU" b="1" u="sng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млн. лет</a:t>
            </a:r>
            <a:endParaRPr lang="ru-RU" b="1" u="sng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ctr"/>
            <a:r>
              <a:rPr lang="ru-RU" b="1" dirty="0" err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Ar-Ar</a:t>
            </a:r>
            <a:endParaRPr lang="ru-RU" b="1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770438" y="5326063"/>
            <a:ext cx="142875" cy="144462"/>
          </a:xfrm>
          <a:prstGeom prst="ellipse">
            <a:avLst/>
          </a:prstGeom>
          <a:solidFill>
            <a:srgbClr val="FF0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единительная линия 10"/>
          <p:cNvCxnSpPr>
            <a:stCxn id="106501" idx="1"/>
            <a:endCxn id="10" idx="7"/>
          </p:cNvCxnSpPr>
          <p:nvPr/>
        </p:nvCxnSpPr>
        <p:spPr>
          <a:xfrm flipH="1">
            <a:off x="4892675" y="3817938"/>
            <a:ext cx="1468438" cy="15303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504" name="TextBox 12"/>
          <p:cNvSpPr txBox="1">
            <a:spLocks noChangeArrowheads="1"/>
          </p:cNvSpPr>
          <p:nvPr/>
        </p:nvSpPr>
        <p:spPr bwMode="auto">
          <a:xfrm>
            <a:off x="6361113" y="4583113"/>
            <a:ext cx="2430462" cy="923925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Габбро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/</a:t>
            </a:r>
            <a:r>
              <a:rPr lang="ru-RU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амфибол</a:t>
            </a:r>
            <a:endParaRPr lang="ru-RU" b="1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ctr"/>
            <a:r>
              <a:rPr lang="ru-RU" b="1" u="sng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72</a:t>
            </a:r>
            <a:r>
              <a:rPr lang="en-US" b="1" u="sng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8</a:t>
            </a:r>
            <a:r>
              <a:rPr lang="ru-RU" b="1" u="sng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ru-RU" b="1" u="sng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± 3 </a:t>
            </a:r>
            <a:r>
              <a:rPr lang="ru-RU" b="1" u="sng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млн. лет</a:t>
            </a:r>
            <a:endParaRPr lang="ru-RU" b="1" u="sng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ctr"/>
            <a:r>
              <a:rPr lang="ru-RU" b="1" dirty="0" err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Ar-Ar</a:t>
            </a:r>
            <a:endParaRPr lang="ru-RU" b="1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5002213" y="5338763"/>
            <a:ext cx="144462" cy="1428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5" name="Прямая соединительная линия 14"/>
          <p:cNvCxnSpPr>
            <a:endCxn id="14" idx="7"/>
          </p:cNvCxnSpPr>
          <p:nvPr/>
        </p:nvCxnSpPr>
        <p:spPr>
          <a:xfrm flipH="1">
            <a:off x="5124450" y="5326063"/>
            <a:ext cx="1031875" cy="3333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507" name="TextBox 17"/>
          <p:cNvSpPr txBox="1">
            <a:spLocks noChangeArrowheads="1"/>
          </p:cNvSpPr>
          <p:nvPr/>
        </p:nvSpPr>
        <p:spPr bwMode="auto">
          <a:xfrm>
            <a:off x="6361113" y="5741988"/>
            <a:ext cx="2430462" cy="922337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Плагиогранит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/</a:t>
            </a:r>
            <a:r>
              <a:rPr lang="ru-RU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биотит</a:t>
            </a:r>
            <a:endParaRPr lang="ru-RU" b="1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ctr"/>
            <a:r>
              <a:rPr lang="en-US" b="1" u="sng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699 </a:t>
            </a:r>
            <a:r>
              <a:rPr lang="ru-RU" b="1" u="sng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± </a:t>
            </a:r>
            <a:r>
              <a:rPr lang="en-US" b="1" u="sng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</a:t>
            </a:r>
            <a:r>
              <a:rPr lang="ru-RU" b="1" u="sng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b="1" u="sng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Ma</a:t>
            </a:r>
            <a:endParaRPr lang="ru-RU" b="1" u="sng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ctr"/>
            <a:r>
              <a:rPr lang="ru-RU" b="1" dirty="0" err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Ar-Ar</a:t>
            </a:r>
            <a:endParaRPr lang="ru-RU" b="1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2928938" y="5808663"/>
            <a:ext cx="144462" cy="142875"/>
          </a:xfrm>
          <a:prstGeom prst="ellipse">
            <a:avLst/>
          </a:prstGeom>
          <a:solidFill>
            <a:srgbClr val="FF0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20" name="Прямая соединительная линия 19"/>
          <p:cNvCxnSpPr>
            <a:stCxn id="106507" idx="1"/>
            <a:endCxn id="19" idx="6"/>
          </p:cNvCxnSpPr>
          <p:nvPr/>
        </p:nvCxnSpPr>
        <p:spPr>
          <a:xfrm flipH="1" flipV="1">
            <a:off x="3073400" y="5880100"/>
            <a:ext cx="3287713" cy="3238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олилиния 15"/>
          <p:cNvSpPr/>
          <p:nvPr/>
        </p:nvSpPr>
        <p:spPr>
          <a:xfrm>
            <a:off x="1009650" y="5818188"/>
            <a:ext cx="2944813" cy="858837"/>
          </a:xfrm>
          <a:custGeom>
            <a:avLst/>
            <a:gdLst>
              <a:gd name="connsiteX0" fmla="*/ 0 w 2944167"/>
              <a:gd name="connsiteY0" fmla="*/ 859134 h 859134"/>
              <a:gd name="connsiteX1" fmla="*/ 693337 w 2944167"/>
              <a:gd name="connsiteY1" fmla="*/ 336619 h 859134"/>
              <a:gd name="connsiteX2" fmla="*/ 994787 w 2944167"/>
              <a:gd name="connsiteY2" fmla="*/ 205991 h 859134"/>
              <a:gd name="connsiteX3" fmla="*/ 1366576 w 2944167"/>
              <a:gd name="connsiteY3" fmla="*/ 110531 h 859134"/>
              <a:gd name="connsiteX4" fmla="*/ 1803679 w 2944167"/>
              <a:gd name="connsiteY4" fmla="*/ 55266 h 859134"/>
              <a:gd name="connsiteX5" fmla="*/ 2115178 w 2944167"/>
              <a:gd name="connsiteY5" fmla="*/ 25120 h 859134"/>
              <a:gd name="connsiteX6" fmla="*/ 2502040 w 2944167"/>
              <a:gd name="connsiteY6" fmla="*/ 10048 h 859134"/>
              <a:gd name="connsiteX7" fmla="*/ 2944167 w 2944167"/>
              <a:gd name="connsiteY7" fmla="*/ 0 h 859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44167" h="859134">
                <a:moveTo>
                  <a:pt x="0" y="859134"/>
                </a:moveTo>
                <a:cubicBezTo>
                  <a:pt x="263769" y="652305"/>
                  <a:pt x="527539" y="445476"/>
                  <a:pt x="693337" y="336619"/>
                </a:cubicBezTo>
                <a:cubicBezTo>
                  <a:pt x="859135" y="227762"/>
                  <a:pt x="882581" y="243672"/>
                  <a:pt x="994787" y="205991"/>
                </a:cubicBezTo>
                <a:cubicBezTo>
                  <a:pt x="1106994" y="168310"/>
                  <a:pt x="1231761" y="135652"/>
                  <a:pt x="1366576" y="110531"/>
                </a:cubicBezTo>
                <a:cubicBezTo>
                  <a:pt x="1501391" y="85410"/>
                  <a:pt x="1678912" y="69501"/>
                  <a:pt x="1803679" y="55266"/>
                </a:cubicBezTo>
                <a:cubicBezTo>
                  <a:pt x="1928446" y="41031"/>
                  <a:pt x="1998785" y="32656"/>
                  <a:pt x="2115178" y="25120"/>
                </a:cubicBezTo>
                <a:cubicBezTo>
                  <a:pt x="2231572" y="17584"/>
                  <a:pt x="2502040" y="10048"/>
                  <a:pt x="2502040" y="10048"/>
                </a:cubicBezTo>
                <a:lnTo>
                  <a:pt x="2944167" y="0"/>
                </a:lnTo>
              </a:path>
            </a:pathLst>
          </a:cu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Полилиния 16"/>
          <p:cNvSpPr/>
          <p:nvPr/>
        </p:nvSpPr>
        <p:spPr>
          <a:xfrm>
            <a:off x="4625975" y="5513388"/>
            <a:ext cx="2051050" cy="493712"/>
          </a:xfrm>
          <a:custGeom>
            <a:avLst/>
            <a:gdLst>
              <a:gd name="connsiteX0" fmla="*/ 0 w 2050610"/>
              <a:gd name="connsiteY0" fmla="*/ 475307 h 493088"/>
              <a:gd name="connsiteX1" fmla="*/ 153909 w 2050610"/>
              <a:gd name="connsiteY1" fmla="*/ 484361 h 493088"/>
              <a:gd name="connsiteX2" fmla="*/ 570368 w 2050610"/>
              <a:gd name="connsiteY2" fmla="*/ 366666 h 493088"/>
              <a:gd name="connsiteX3" fmla="*/ 1086416 w 2050610"/>
              <a:gd name="connsiteY3" fmla="*/ 199177 h 493088"/>
              <a:gd name="connsiteX4" fmla="*/ 1643204 w 2050610"/>
              <a:gd name="connsiteY4" fmla="*/ 76955 h 493088"/>
              <a:gd name="connsiteX5" fmla="*/ 2050610 w 2050610"/>
              <a:gd name="connsiteY5" fmla="*/ 0 h 493088"/>
              <a:gd name="connsiteX6" fmla="*/ 2050610 w 2050610"/>
              <a:gd name="connsiteY6" fmla="*/ 0 h 493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0610" h="493088">
                <a:moveTo>
                  <a:pt x="0" y="475307"/>
                </a:moveTo>
                <a:cubicBezTo>
                  <a:pt x="29424" y="488887"/>
                  <a:pt x="58848" y="502468"/>
                  <a:pt x="153909" y="484361"/>
                </a:cubicBezTo>
                <a:cubicBezTo>
                  <a:pt x="248970" y="466254"/>
                  <a:pt x="414950" y="414197"/>
                  <a:pt x="570368" y="366666"/>
                </a:cubicBezTo>
                <a:cubicBezTo>
                  <a:pt x="725786" y="319135"/>
                  <a:pt x="907610" y="247462"/>
                  <a:pt x="1086416" y="199177"/>
                </a:cubicBezTo>
                <a:cubicBezTo>
                  <a:pt x="1265222" y="150892"/>
                  <a:pt x="1482505" y="110151"/>
                  <a:pt x="1643204" y="76955"/>
                </a:cubicBezTo>
                <a:cubicBezTo>
                  <a:pt x="1803903" y="43759"/>
                  <a:pt x="2050610" y="0"/>
                  <a:pt x="2050610" y="0"/>
                </a:cubicBezTo>
                <a:lnTo>
                  <a:pt x="2050610" y="0"/>
                </a:lnTo>
              </a:path>
            </a:pathLst>
          </a:cu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5876925" y="188913"/>
            <a:ext cx="2987675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Становской</a:t>
            </a:r>
            <a:r>
              <a:rPr lang="ru-RU" sz="36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пояс</a:t>
            </a:r>
            <a:endParaRPr lang="en-US" sz="36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02" name="Object 230"/>
          <p:cNvGraphicFramePr>
            <a:graphicFrameLocks noChangeAspect="1"/>
          </p:cNvGraphicFramePr>
          <p:nvPr/>
        </p:nvGraphicFramePr>
        <p:xfrm>
          <a:off x="0" y="1063625"/>
          <a:ext cx="4787900" cy="287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" name="Диаграмма" r:id="rId4" imgW="4848034" imgH="2914650" progId="Excel.Chart.8">
                  <p:embed/>
                </p:oleObj>
              </mc:Choice>
              <mc:Fallback>
                <p:oleObj name="Диаграмма" r:id="rId4" imgW="4848034" imgH="2914650" progId="Excel.Chart.8">
                  <p:embed/>
                  <p:pic>
                    <p:nvPicPr>
                      <p:cNvPr id="0" name="Picture 2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063625"/>
                        <a:ext cx="4787900" cy="2878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03" name="Object 231"/>
          <p:cNvGraphicFramePr>
            <a:graphicFrameLocks noChangeAspect="1"/>
          </p:cNvGraphicFramePr>
          <p:nvPr/>
        </p:nvGraphicFramePr>
        <p:xfrm>
          <a:off x="30163" y="3844925"/>
          <a:ext cx="4789487" cy="285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" name="Диаграмма" r:id="rId6" imgW="4829175" imgH="2724340" progId="Excel.Chart.8">
                  <p:embed/>
                </p:oleObj>
              </mc:Choice>
              <mc:Fallback>
                <p:oleObj name="Диаграмма" r:id="rId6" imgW="4829175" imgH="2724340" progId="Excel.Chart.8">
                  <p:embed/>
                  <p:pic>
                    <p:nvPicPr>
                      <p:cNvPr id="0" name="Picture 2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63" y="3844925"/>
                        <a:ext cx="4789487" cy="2852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04" name="Object 232"/>
          <p:cNvGraphicFramePr>
            <a:graphicFrameLocks noChangeAspect="1"/>
          </p:cNvGraphicFramePr>
          <p:nvPr/>
        </p:nvGraphicFramePr>
        <p:xfrm>
          <a:off x="4446588" y="1052513"/>
          <a:ext cx="4700587" cy="280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1" name="Диаграмма" r:id="rId8" imgW="4810316" imgH="2876359" progId="Excel.Chart.8">
                  <p:embed/>
                </p:oleObj>
              </mc:Choice>
              <mc:Fallback>
                <p:oleObj name="Диаграмма" r:id="rId8" imgW="4810316" imgH="2876359" progId="Excel.Chart.8">
                  <p:embed/>
                  <p:pic>
                    <p:nvPicPr>
                      <p:cNvPr id="0" name="Picture 2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6588" y="1052513"/>
                        <a:ext cx="4700587" cy="2808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67324" y="942608"/>
            <a:ext cx="19720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sz="2000" b="1" dirty="0" err="1" smtClean="0">
                <a:effectLst>
                  <a:outerShdw blurRad="38100" dist="38100" dir="2700000" algn="tl">
                    <a:srgbClr val="444D26"/>
                  </a:outerShdw>
                </a:effectLst>
                <a:latin typeface="Constantia" pitchFamily="18" charset="0"/>
              </a:rPr>
              <a:t>плагиогранит</a:t>
            </a:r>
            <a:endParaRPr lang="en-US" sz="2000" b="1" dirty="0">
              <a:effectLst>
                <a:outerShdw blurRad="38100" dist="38100" dir="2700000" algn="tl">
                  <a:srgbClr val="444D26"/>
                </a:outerShdw>
              </a:effectLst>
              <a:latin typeface="Constantia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58448" y="3894138"/>
            <a:ext cx="10528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sz="2000" b="1" dirty="0" err="1" smtClean="0">
                <a:effectLst>
                  <a:outerShdw blurRad="38100" dist="38100" dir="2700000" algn="tl">
                    <a:srgbClr val="444D26"/>
                  </a:outerShdw>
                </a:effectLst>
                <a:latin typeface="Constantia" pitchFamily="18" charset="0"/>
              </a:rPr>
              <a:t>габбро</a:t>
            </a:r>
            <a:endParaRPr lang="en-US" sz="2000" b="1" dirty="0">
              <a:effectLst>
                <a:outerShdw blurRad="38100" dist="38100" dir="2700000" algn="tl">
                  <a:srgbClr val="444D26"/>
                </a:outerShdw>
              </a:effectLst>
              <a:latin typeface="Constantia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100267" y="827058"/>
            <a:ext cx="19720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sz="2000" b="1" dirty="0" err="1" smtClean="0">
                <a:effectLst>
                  <a:outerShdw blurRad="38100" dist="38100" dir="2700000" algn="tl">
                    <a:srgbClr val="444D26"/>
                  </a:outerShdw>
                </a:effectLst>
                <a:latin typeface="Constantia" pitchFamily="18" charset="0"/>
              </a:rPr>
              <a:t>плагиогранит</a:t>
            </a:r>
            <a:endParaRPr lang="en-US" sz="2000" b="1" dirty="0">
              <a:effectLst>
                <a:outerShdw blurRad="38100" dist="38100" dir="2700000" algn="tl">
                  <a:srgbClr val="444D26"/>
                </a:outerShdw>
              </a:effectLst>
              <a:latin typeface="Constant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6850" y="127000"/>
            <a:ext cx="87122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dirty="0" err="1">
                <a:effectLst>
                  <a:outerShdw blurRad="38100" dist="38100" dir="2700000" algn="tl">
                    <a:srgbClr val="444D26"/>
                  </a:outerShdw>
                </a:effectLst>
                <a:latin typeface="Constantia" pitchFamily="18" charset="0"/>
              </a:rPr>
              <a:t>Ar-Ar</a:t>
            </a:r>
            <a:r>
              <a:rPr lang="en-US" sz="2000" b="1" dirty="0">
                <a:effectLst>
                  <a:outerShdw blurRad="38100" dist="38100" dir="2700000" algn="tl">
                    <a:srgbClr val="444D26"/>
                  </a:outerShdw>
                </a:effectLst>
                <a:latin typeface="Constantia" pitchFamily="18" charset="0"/>
              </a:rPr>
              <a:t> </a:t>
            </a:r>
            <a:r>
              <a:rPr lang="ru-RU" sz="2000" b="1" dirty="0" smtClean="0">
                <a:effectLst>
                  <a:outerShdw blurRad="38100" dist="38100" dir="2700000" algn="tl">
                    <a:srgbClr val="444D26"/>
                  </a:outerShdw>
                </a:effectLst>
                <a:latin typeface="Constantia" pitchFamily="18" charset="0"/>
              </a:rPr>
              <a:t>геохронологические данные для биотитов и амфибола из </a:t>
            </a:r>
            <a:r>
              <a:rPr lang="en-US" sz="2000" b="1" dirty="0" smtClean="0">
                <a:effectLst>
                  <a:outerShdw blurRad="38100" dist="38100" dir="2700000" algn="tl">
                    <a:srgbClr val="444D26"/>
                  </a:outerShdw>
                </a:effectLst>
                <a:latin typeface="Constantia" pitchFamily="18" charset="0"/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444D26"/>
                  </a:outerShdw>
                </a:effectLst>
                <a:latin typeface="Constantia" pitchFamily="18" charset="0"/>
              </a:rPr>
              <a:t>плагиогранитов</a:t>
            </a:r>
            <a:r>
              <a:rPr lang="ru-RU" sz="2000" b="1" dirty="0" smtClean="0">
                <a:effectLst>
                  <a:outerShdw blurRad="38100" dist="38100" dir="2700000" algn="tl">
                    <a:srgbClr val="444D26"/>
                  </a:outerShdw>
                </a:effectLst>
                <a:latin typeface="Constantia" pitchFamily="18" charset="0"/>
              </a:rPr>
              <a:t> и </a:t>
            </a:r>
            <a:r>
              <a:rPr lang="ru-RU" sz="2000" b="1" dirty="0" err="1" smtClean="0">
                <a:effectLst>
                  <a:outerShdw blurRad="38100" dist="38100" dir="2700000" algn="tl">
                    <a:srgbClr val="444D26"/>
                  </a:outerShdw>
                </a:effectLst>
                <a:latin typeface="Constantia" pitchFamily="18" charset="0"/>
              </a:rPr>
              <a:t>габбро</a:t>
            </a:r>
            <a:r>
              <a:rPr lang="ru-RU" sz="2000" b="1" dirty="0" smtClean="0">
                <a:effectLst>
                  <a:outerShdw blurRad="38100" dist="38100" dir="2700000" algn="tl">
                    <a:srgbClr val="444D26"/>
                  </a:outerShdw>
                </a:effectLst>
                <a:latin typeface="Constantia" pitchFamily="18" charset="0"/>
              </a:rPr>
              <a:t> зоны сдвиговых нарушений р-на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444D26"/>
                  </a:outerShdw>
                </a:effectLst>
                <a:latin typeface="Constantia" pitchFamily="18" charset="0"/>
              </a:rPr>
              <a:t>рек Становая и  Жданова</a:t>
            </a:r>
            <a:endParaRPr lang="ru-RU" sz="2000" b="1" dirty="0">
              <a:effectLst>
                <a:outerShdw blurRad="38100" dist="38100" dir="2700000" algn="tl">
                  <a:srgbClr val="444D26"/>
                </a:outerShdw>
              </a:effectLst>
              <a:latin typeface="Constantia" pitchFamily="18" charset="0"/>
            </a:endParaRPr>
          </a:p>
        </p:txBody>
      </p:sp>
      <p:sp>
        <p:nvSpPr>
          <p:cNvPr id="3309" name="Прямоугольник 1"/>
          <p:cNvSpPr>
            <a:spLocks noChangeArrowheads="1"/>
          </p:cNvSpPr>
          <p:nvPr/>
        </p:nvSpPr>
        <p:spPr bwMode="auto">
          <a:xfrm>
            <a:off x="4881563" y="3935413"/>
            <a:ext cx="419071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latin typeface="Constantia" pitchFamily="18" charset="0"/>
              </a:rPr>
              <a:t>Ar-Ar</a:t>
            </a:r>
            <a:r>
              <a:rPr lang="en-US" sz="2000" b="1" dirty="0" smtClean="0">
                <a:latin typeface="Constantia" pitchFamily="18" charset="0"/>
              </a:rPr>
              <a:t> </a:t>
            </a:r>
            <a:r>
              <a:rPr lang="ru-RU" sz="2000" b="1" dirty="0" smtClean="0">
                <a:latin typeface="Constantia" pitchFamily="18" charset="0"/>
              </a:rPr>
              <a:t> возраст варьирует в интервале</a:t>
            </a:r>
            <a:r>
              <a:rPr lang="en-US" sz="2000" b="1" dirty="0" smtClean="0">
                <a:latin typeface="Constantia" pitchFamily="18" charset="0"/>
              </a:rPr>
              <a:t> </a:t>
            </a:r>
            <a:r>
              <a:rPr lang="en-US" sz="2400" b="1" dirty="0" smtClean="0">
                <a:latin typeface="Constantia" pitchFamily="18" charset="0"/>
              </a:rPr>
              <a:t>728 </a:t>
            </a:r>
            <a:r>
              <a:rPr lang="ru-RU" sz="2400" b="1" dirty="0" smtClean="0">
                <a:latin typeface="Constantia" pitchFamily="18" charset="0"/>
              </a:rPr>
              <a:t>-</a:t>
            </a:r>
            <a:r>
              <a:rPr lang="en-US" sz="2400" b="1" dirty="0" smtClean="0">
                <a:latin typeface="Constantia" pitchFamily="18" charset="0"/>
              </a:rPr>
              <a:t> </a:t>
            </a:r>
            <a:r>
              <a:rPr lang="en-US" sz="2400" b="1" dirty="0">
                <a:latin typeface="Constantia" pitchFamily="18" charset="0"/>
              </a:rPr>
              <a:t>681 </a:t>
            </a:r>
            <a:r>
              <a:rPr lang="ru-RU" sz="2400" b="1" dirty="0" smtClean="0">
                <a:latin typeface="Constantia" pitchFamily="18" charset="0"/>
              </a:rPr>
              <a:t>млн. лет</a:t>
            </a:r>
            <a:r>
              <a:rPr lang="en-US" sz="2400" b="1" dirty="0">
                <a:latin typeface="Constantia" pitchFamily="18" charset="0"/>
              </a:rPr>
              <a:t>.</a:t>
            </a:r>
            <a:endParaRPr lang="ru-RU" sz="2000" b="1" dirty="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6787</TotalTime>
  <Words>1489</Words>
  <Application>Microsoft Office PowerPoint</Application>
  <PresentationFormat>On-screen Show (4:3)</PresentationFormat>
  <Paragraphs>210</Paragraphs>
  <Slides>25</Slides>
  <Notes>18</Notes>
  <HiddenSlides>0</HiddenSlides>
  <MMClips>0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1_Бумажная</vt:lpstr>
      <vt:lpstr>3_Бумажная</vt:lpstr>
      <vt:lpstr>4_Бумажная</vt:lpstr>
      <vt:lpstr>5_Бумажная</vt:lpstr>
      <vt:lpstr>Оформление по умолчанию</vt:lpstr>
      <vt:lpstr>1_Оформление по умолчанию</vt:lpstr>
      <vt:lpstr>Тема Office</vt:lpstr>
      <vt:lpstr>1_Тема Office</vt:lpstr>
      <vt:lpstr>Диаграмма</vt:lpstr>
      <vt:lpstr>  ГЕОХИМИЧЕСКАЯ   ЭВОЛЮЦИЯ ЮВЕНИЛЬНОЙ  КОРЫ   НЕОПРОТЕОЗОЙСКОЙ   ОСТРОВОДУЖНОЙ   СИСТЕМЫ,  СЕВЕРО-ЗАПАДНАЯ ОКРАИНА  СИБИРСКОГО КРАТОНА   Верниковская А.Е..1, Верниковский В.А.1,2, Матушкин Н.Ю.1,2 Сальникова Е.Б.3, Котов А.Б. 3, Ковач В.П. 3, Травин А.В.4  1Институт  нефтегазовой  геологии  и  геофизики  им.  А.А.Трофимука  СО РАН, 2Новосибирский  государственный  университет, г. Новосибирск 3Институт  геологии и  геохронологии  докембрия  РАН,  г. Санкт-Петербург, 4Институт  геологии  и  минералогии им.  В.С. Соболева СО РАН, г. Новосибирск    </vt:lpstr>
      <vt:lpstr>PowerPoint Presentation</vt:lpstr>
      <vt:lpstr>PowerPoint Presentation</vt:lpstr>
      <vt:lpstr>PowerPoint Presentation</vt:lpstr>
      <vt:lpstr>Геохимические исследования   Становской пояс (р-н р. Городкова, оз. Нижнее, р. Жданова; Челюскинский пояс (р-н бухты Мод) </vt:lpstr>
      <vt:lpstr>PowerPoint Presentation</vt:lpstr>
      <vt:lpstr>Sm-Nd  и  Rb–Sr  изотопные исследования островодужных пород Челюскинского и Становского поясов (Верниковский , 1996)</vt:lpstr>
      <vt:lpstr>PowerPoint Presentation</vt:lpstr>
      <vt:lpstr>PowerPoint Presentation</vt:lpstr>
      <vt:lpstr>U–Pb  изотопные  данные  для  цирконов  из  плагиогранита  р-на  р. Нижняя Таймыра </vt:lpstr>
      <vt:lpstr>PowerPoint Presentation</vt:lpstr>
      <vt:lpstr>PowerPoint Presentation</vt:lpstr>
      <vt:lpstr>PowerPoint Presentation</vt:lpstr>
      <vt:lpstr>Геохимические исследования  островодужных пород  р-ны  рек  Гусиная и Нижняя Таймыра </vt:lpstr>
      <vt:lpstr>PowerPoint Presentation</vt:lpstr>
      <vt:lpstr>PowerPoint Presentation</vt:lpstr>
      <vt:lpstr>PowerPoint Presentation</vt:lpstr>
      <vt:lpstr>PowerPoint Presentation</vt:lpstr>
      <vt:lpstr>Геохимические исследования  островодужных пород  р-на  оз. Трех  сестер  (северо-восточный Таймыр)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Становской  островодужно-офиолитовый  пояс </vt:lpstr>
    </vt:vector>
  </TitlesOfParts>
  <Company>IPGG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Матушкин Николай Юрьевич</dc:creator>
  <cp:lastModifiedBy>Верниковская Антонина Евгеньевна</cp:lastModifiedBy>
  <cp:revision>308</cp:revision>
  <cp:lastPrinted>2011-05-25T09:44:03Z</cp:lastPrinted>
  <dcterms:created xsi:type="dcterms:W3CDTF">2011-05-11T06:51:27Z</dcterms:created>
  <dcterms:modified xsi:type="dcterms:W3CDTF">2012-10-22T22:29:18Z</dcterms:modified>
</cp:coreProperties>
</file>